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89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83071f7999038a8fa2dec9e341dfa81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5.png"/>
  <Relationship Id="rId3" Type="http://schemas.openxmlformats.org/officeDocument/2006/relationships/image" Target="../media/f922169caf43f63ca3db32dd035fd1c6b194818d6.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b742d52b5962d00e375313f51effe1c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ectors of circl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Area and volum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5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circumference of a circle with radius 5 cm, in terms of π?]]></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circle with radius 6 cm, in terms of π?]]></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implify 90/360.]]></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How many degrees in a full turn?]]></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triangle with base 8 and height 8?]]></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circumference of a circle with radius 5 cm, in terms of π?]]></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0π]]></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circle with radius 6 cm, in terms of π?]]></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6π]]></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implify 90/36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¼]]></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How many degrees in a full turn?]]></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60]]></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triangle with base 8 and height 8?]]></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2]]></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Identify the arc and sector of a circle.]]></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arc length and sector area as a fraction of the whole circle.]]></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perimeter of a sector.]]></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area of a segment (Highe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Sector and Its Arc]]></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A sector is a fraction θ/360 of the whole circl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ctor Formula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Fraction of the circl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θ/360, where θ is the angle at the centre in degrees.]]></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rc length]]></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θ/360 × 2πr: a fraction of the circumference.]]></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ector area]]></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θ/360 × πr²: a fraction of the circle's area.]]></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ector perimet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rc length + 2r (the two straight radii).]]></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rc Length and Sector Area]]></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sector has radius 6 cm and angle 60°. Find the arc length and the area, in terms of π.]]></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Fraction of the circl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60/360 = 1/6]]></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rc length]]></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6 × 2π × 6 = 2π]]></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rea]]></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6 × π × 6² = 6π]]></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rc length 2π cm (6.28 cm) and area 6π cm² (18.85 cm²).]]></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erimeter of a Sec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sector has radius 5 cm and angle 90°. Find its perimeter to 1 decimal place.]]></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rc length]]></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0/360 × 2π × 5 = 2.5π= 7.854...]]></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dd the two radii]]></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 5 = 10]]></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otal]]></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854 + 10]]></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7.9 cm]]></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nding the Ang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sector has radius 12 cm and an arc length of 8π cm. Find the angle at the centr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rc length formula]]></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θ/360 × 2π × 12 = 8π]]></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implify]]></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θ/360 × 24π= 8π]]></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Divide both sides by 24π]]></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θ/360 = ⅓]]></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lve]]></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θ= 120]]></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20°]]></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HIGHER TIE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Area of a Segment]]></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Sector minus triangl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descr=""/>
          <p:cNvSpPr/>
          <p:nvPr/>
        </p:nvSpPr>
        <p:spPr>
          <a:xfrm>
            <a:off x="10725150" y="1028700"/>
            <a:ext cx="914400" cy="323850"/>
          </a:xfrm>
          <a:prstGeom prst="roundRect">
            <a:avLst/>
          </a:prstGeom>
          <a:solidFill>
            <a:srgbClr val="3D7FD6">
              <a:alpha val="100000"/>
            </a:srgbClr>
          </a:solidFill>
          <a:ln w="9525">
            <a:noFill/>
          </a:ln>
        </p:spPr>
        <p:txBody>
          <a:bodyPr vertOverflow="clip" rtlCol="0" anchor="ctr"/>
          <a:lstStyle/>
          <a:p>
            <a:pPr algn="ctr"/>
            <a:r>
              <a:t/>
            </a:r>
          </a:p>
        </p:txBody>
      </p:sp>
      <p:sp>
        <p:nvSpPr>
          <p:cNvPr id="7" name=""/>
          <p:cNvSpPr txBox="1"/>
          <p:nvPr/>
        </p:nvSpPr>
        <p:spPr>
          <a:xfrm>
            <a:off x="10725150" y="1028700"/>
            <a:ext cx="914400" cy="3238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100" spc="60" u="none" cap="none">
                <a:solidFill>
                  <a:srgbClr val="FFFFFF">
                    <a:alpha val="100000"/>
                  </a:srgbClr>
                </a:solidFill>
                <a:latin typeface="Calibri"/>
              </a:rPr>
              <a:t><![CDATA[Higher]]></a:t>
            </a:r>
          </a:p>
        </p:txBody>
      </p:sp>
      <p:sp>
        <p:nvSpPr>
          <p:cNvPr id="8" name=""/>
          <p:cNvSpPr txBox="1"/>
          <p:nvPr/>
        </p:nvSpPr>
        <p:spPr>
          <a:xfrm>
            <a:off x="1295400" y="866775"/>
            <a:ext cx="925830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gment Area]]></a:t>
            </a:r>
          </a:p>
        </p:txBody>
      </p:sp>
      <p:sp>
        <p:nvSpPr>
          <p:cNvPr id="9"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10"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11"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sector has radius 8 cm and angle 90°. Find the area of the segment cut off by the chord, to 1 decimal place.]]></a:t>
            </a:r>
          </a:p>
        </p:txBody>
      </p:sp>
      <p:sp>
        <p:nvSpPr>
          <p:cNvPr id="14"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6"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ctor area]]></a:t>
            </a:r>
          </a:p>
        </p:txBody>
      </p:sp>
      <p:sp>
        <p:nvSpPr>
          <p:cNvPr id="17"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0/360 × π × 8² = 16π= 50.27]]></a:t>
            </a:r>
          </a:p>
        </p:txBody>
      </p:sp>
      <p:sp>
        <p:nvSpPr>
          <p:cNvPr id="18"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riangle area ½r² sin θ]]></a:t>
            </a:r>
          </a:p>
        </p:txBody>
      </p:sp>
      <p:sp>
        <p:nvSpPr>
          <p:cNvPr id="21"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½ × 8 × 8 × sin 90°= 32]]></a:t>
            </a:r>
          </a:p>
        </p:txBody>
      </p:sp>
      <p:sp>
        <p:nvSpPr>
          <p:cNvPr id="22"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4"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ubtract]]></a:t>
            </a:r>
          </a:p>
        </p:txBody>
      </p:sp>
      <p:sp>
        <p:nvSpPr>
          <p:cNvPr id="25"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0.27 − 32]]></a:t>
            </a:r>
          </a:p>
        </p:txBody>
      </p:sp>
      <p:sp>
        <p:nvSpPr>
          <p:cNvPr id="26"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7"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8"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8.3 cm²]]></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ctor or Segm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words are easy to mix up.]]></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c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izza slice" between two radii and an arc.]]></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gmen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region between a chord and an arc. It is a sector with a triangle cut off.]]></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gment area]]></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ector area − triangle area, where the triangle has area ½r²sin θ.]]></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ecto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region of a circle between two radii and the arc joining their ends.]]></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rc]]></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Part of the circumference of a circle.]]></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egm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part of a circle cut off by a chord.]]></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hord]]></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straight line joining two points on a circle.]]></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ngle at the centr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angle between the two radii of a sector.]]></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raction of a circ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θ/360.]]></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lice the Clock]]></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F2227">
                    <a:alpha val="100000"/>
                  </a:srgbClr>
                </a:solidFill>
                <a:latin typeface="Calibri"/>
              </a:rPr>
              <a:t><![CDATA[The minute hand of a clock is 15 cm long. Find the distance its tip travels in 20 minutes, and the area swept out by the hand in 20 minutes. Give both answers in terms of π.]]></a:t>
            </a:r>
          </a:p>
        </p:txBody>
      </p:sp>
      <p:sp>
        <p:nvSpPr>
          <p:cNvPr id="15" name="" descr=""/>
          <p:cNvSpPr/>
          <p:nvPr/>
        </p:nvSpPr>
        <p:spPr>
          <a:xfrm>
            <a:off x="552450" y="4086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Find the fraction of a full turn.]]></a:t>
            </a:r>
          </a:p>
        </p:txBody>
      </p:sp>
      <p:sp>
        <p:nvSpPr>
          <p:cNvPr id="18" name="" descr=""/>
          <p:cNvSpPr/>
          <p:nvPr/>
        </p:nvSpPr>
        <p:spPr>
          <a:xfrm>
            <a:off x="552450" y="471487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Apply it to circumference and area.]]></a:t>
            </a:r>
          </a:p>
        </p:txBody>
      </p:sp>
      <p:sp>
        <p:nvSpPr>
          <p:cNvPr id="21"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In 20 minutes the hand turns through 120°, which is ⅓ of a circle. Distance = ⅓ × 30π= 10π cm. Area = ⅓ × 225π= 75π cm².]]></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the fraction θ/360.]]></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n arc length.]]></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 sector area.]]></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perimeter of a sector.]]></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angle from an arc length.]]></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Give answers in terms of π.]]></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 segment area (Higher).]]></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Tell a sector from a segment.]]></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rc length = θ/360 × 2πr.]]></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ector area = θ/360 × πr².]]></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ector perimeter = arc + 2r.]]></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egment area = sector − triangle (Higher).]]></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A sector of a circle has radius 9 cm and angle 40°. Work out the length of the arc of the sector. Give your answer correct to 3 significant figur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Write the fraction θ/360 first. Then multiply it by the circumference (arc) or the area (secto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2026-09-30T10:04:55Z</dcterms:created>
  <dcterms:modified xsi:type="dcterms:W3CDTF">2026-09-30T10:04:55Z</dcterms:modified>
  <dc:title>Sectors of circles</dc:title>
  <dc:description>Generated from a pasted lesson-pack script.</dc:description>
  <dc:subject>Area and volume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