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6096000" cy="3429000"/>
          <a:chOff x="0" y="0"/>
          <a:chExt cx="6096000" cy="3429000"/>
        </a:xfrm>
      </p:grpSpPr>
      <p:sp>
        <p:nvSpPr>
          <p:cNvPr id="2" name="Slide Image Placeholder 1"/>
          <p:cNvSpPr>
            <a:spLocks noGrp="1" noRot="1" noChangeAspect="1"/>
          </p:cNvSpPr>
          <p:nvPr>
            <p:ph type="sldImg"/>
          </p:nvPr>
        </p:nvSpPr>
        <p:spPr>
          <a:xfrm>
            <a:off x="0" y="0"/>
            <a:ext cx="3048000" cy="1714500"/>
          </a:xfrm>
          <a:prstGeom prst="rect">
            <a:avLst/>
          </a:prstGeom>
          <a:noFill/>
          <a:ln w="12700">
            <a:solidFill>
              <a:prstClr val="black"/>
            </a:solidFill>
          </a:ln>
        </p:spPr>
      </p:sp>
      <p:sp>
        <p:nvSpPr>
          <p:cNvPr id="3" name="Notes Placeholder"/>
          <p:cNvSpPr>
            <a:spLocks noGrp="1"/>
          </p:cNvSpPr>
          <p:nvPr>
            <p:ph type="body" idx="1"/>
          </p:nvPr>
        </p:nvSpPr>
        <p:spPr>
          <a:xfrm>
            <a:off x="0" y="171450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000" spc="0" u="none" cap="none">
                <a:solidFill>
                  <a:srgbClr val="000000">
                    <a:alpha val="100000"/>
                  </a:srgbClr>
                </a:solidFill>
                <a:latin typeface="Calibri"/>
              </a:rPr>
              <a:t><![CDATA[Link the angle to the fraction of an hour.]]></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7896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83071f7999038a8fa2dec9e341dfa8117.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d50a13989ecd450ff0d5cd224a71d39918.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d50a13989ecd450ff0d5cd224a71d39919.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2dff9686895a87c71ac936201f27c1a20.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8418e078918ccdc86c7b1a53a9f0f2221.png"/>
  <Relationship Id="rId3" Type="http://schemas.openxmlformats.org/officeDocument/2006/relationships/image" Target="../media/f922169caf43f63ca3db32dd035fd1c6b194818d22.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1da7d14871f818b8f2f1c327a1b7615a23.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5273257b5a2527311316a3a1ccdd91d24.pn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5273257b5a2527311316a3a1ccdd91d25.pn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5273257b5a2527311316a3a1ccdd91d26.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7057fcaee56539ae607cadaeaf1ad25127.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5273257b5a2527311316a3a1ccdd91d28.pn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b742d52b5962d00e375313f51effe1c29.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31b8aa1d40c9302c7a4452f3d85231d30.pn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31.png"/>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32.pn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33.pn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34.png"/>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35.png"/>
  <Relationship Id="rId3" Type="http://schemas.openxmlformats.org/officeDocument/2006/relationships/image" Target="../media/f3b78f8214eee300bd855a501214286db7ee903a36.png"/>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37.png"/>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38.png"/>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39.png"/>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40.png"/>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41.png"/>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42.png"/>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43.png"/>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44.png"/>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45.png"/>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46.png"/>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47.pn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5181D">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3063A7">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3063A7">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81ACE4">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Georgia"/>
              </a:rPr>
              <a:t><![CDATA[Sectors of circles]]></a:t>
            </a:r>
          </a:p>
        </p:txBody>
      </p:sp>
      <p:sp>
        <p:nvSpPr>
          <p:cNvPr id="7" name="" descr=""/>
          <p:cNvSpPr/>
          <p:nvPr/>
        </p:nvSpPr>
        <p:spPr>
          <a:xfrm>
            <a:off x="5086350" y="5076825"/>
            <a:ext cx="2009775" cy="28575"/>
          </a:xfrm>
          <a:prstGeom prst="rect">
            <a:avLst/>
          </a:prstGeom>
          <a:solidFill>
            <a:srgbClr val="3063A7">
              <a:alpha val="100000"/>
            </a:srgbClr>
          </a:solidFill>
          <a:ln w="9525">
            <a:noFill/>
          </a:ln>
        </p:spPr>
        <p:txBody>
          <a:bodyPr vertOverflow="clip" rtlCol="0" anchor="ctr"/>
          <a:lstStyle/>
          <a:p>
            <a:pPr algn="ctr"/>
            <a:r>
              <a:t/>
            </a:r>
          </a:p>
        </p:txBody>
      </p:sp>
      <p:sp>
        <p:nvSpPr>
          <p:cNvPr id="8"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DDE1E6">
                    <a:alpha val="100000"/>
                  </a:srgbClr>
                </a:solidFill>
                <a:latin typeface="Calibri"/>
              </a:rPr>
              <a:t><![CDATA[Area and volume]]></a:t>
            </a:r>
          </a:p>
        </p:txBody>
      </p:sp>
      <p:sp>
        <p:nvSpPr>
          <p:cNvPr id="9"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81ACE4">
                    <a:alpha val="100000"/>
                  </a:srgbClr>
                </a:solidFill>
                <a:latin typeface="Calibri"/>
              </a:rPr>
              <a:t><![CDATA[Lesson 5 of 7]]></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6A7A9">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Warm-up]]></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rea and volum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Answer each one, then check.]]></a:t>
            </a:r>
          </a:p>
        </p:txBody>
      </p:sp>
      <p:sp>
        <p:nvSpPr>
          <p:cNvPr id="10" name="" descr=""/>
          <p:cNvSpPr/>
          <p:nvPr/>
        </p:nvSpPr>
        <p:spPr>
          <a:xfrm>
            <a:off x="552450" y="225742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62000" y="243840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762000" y="24955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3" name=""/>
          <p:cNvSpPr txBox="1"/>
          <p:nvPr/>
        </p:nvSpPr>
        <p:spPr>
          <a:xfrm>
            <a:off x="1390650" y="23717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is the circumference of a circle with radius 5 cm, in terms of π?]]></a:t>
            </a:r>
          </a:p>
        </p:txBody>
      </p:sp>
      <p:sp>
        <p:nvSpPr>
          <p:cNvPr id="14" name="" descr=""/>
          <p:cNvSpPr/>
          <p:nvPr/>
        </p:nvSpPr>
        <p:spPr>
          <a:xfrm>
            <a:off x="552450" y="307657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5" name="" descr=""/>
          <p:cNvSpPr/>
          <p:nvPr/>
        </p:nvSpPr>
        <p:spPr>
          <a:xfrm>
            <a:off x="762000" y="325755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6" name=""/>
          <p:cNvSpPr txBox="1"/>
          <p:nvPr/>
        </p:nvSpPr>
        <p:spPr>
          <a:xfrm>
            <a:off x="762000" y="33147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7" name=""/>
          <p:cNvSpPr txBox="1"/>
          <p:nvPr/>
        </p:nvSpPr>
        <p:spPr>
          <a:xfrm>
            <a:off x="1390650" y="319087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is the area of a circle with radius 6 cm, in terms of π?]]></a:t>
            </a:r>
          </a:p>
        </p:txBody>
      </p:sp>
      <p:sp>
        <p:nvSpPr>
          <p:cNvPr id="18" name="" descr=""/>
          <p:cNvSpPr/>
          <p:nvPr/>
        </p:nvSpPr>
        <p:spPr>
          <a:xfrm>
            <a:off x="552450" y="389572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9" name="" descr=""/>
          <p:cNvSpPr/>
          <p:nvPr/>
        </p:nvSpPr>
        <p:spPr>
          <a:xfrm>
            <a:off x="762000" y="407670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0" name=""/>
          <p:cNvSpPr txBox="1"/>
          <p:nvPr/>
        </p:nvSpPr>
        <p:spPr>
          <a:xfrm>
            <a:off x="762000" y="41338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1" name=""/>
          <p:cNvSpPr txBox="1"/>
          <p:nvPr/>
        </p:nvSpPr>
        <p:spPr>
          <a:xfrm>
            <a:off x="1390650" y="40100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Simplify 90/360.]]></a:t>
            </a:r>
          </a:p>
        </p:txBody>
      </p:sp>
      <p:sp>
        <p:nvSpPr>
          <p:cNvPr id="22" name="" descr=""/>
          <p:cNvSpPr/>
          <p:nvPr/>
        </p:nvSpPr>
        <p:spPr>
          <a:xfrm>
            <a:off x="552450" y="471487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3" name="" descr=""/>
          <p:cNvSpPr/>
          <p:nvPr/>
        </p:nvSpPr>
        <p:spPr>
          <a:xfrm>
            <a:off x="762000" y="489585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4" name=""/>
          <p:cNvSpPr txBox="1"/>
          <p:nvPr/>
        </p:nvSpPr>
        <p:spPr>
          <a:xfrm>
            <a:off x="762000" y="49530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5" name=""/>
          <p:cNvSpPr txBox="1"/>
          <p:nvPr/>
        </p:nvSpPr>
        <p:spPr>
          <a:xfrm>
            <a:off x="1390650" y="482917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How many degrees in a full turn?]]></a:t>
            </a:r>
          </a:p>
        </p:txBody>
      </p:sp>
      <p:sp>
        <p:nvSpPr>
          <p:cNvPr id="26" name="" descr=""/>
          <p:cNvSpPr/>
          <p:nvPr/>
        </p:nvSpPr>
        <p:spPr>
          <a:xfrm>
            <a:off x="552450" y="553402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7" name="" descr=""/>
          <p:cNvSpPr/>
          <p:nvPr/>
        </p:nvSpPr>
        <p:spPr>
          <a:xfrm>
            <a:off x="762000" y="571500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8" name=""/>
          <p:cNvSpPr txBox="1"/>
          <p:nvPr/>
        </p:nvSpPr>
        <p:spPr>
          <a:xfrm>
            <a:off x="762000" y="57721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5]]></a:t>
            </a:r>
          </a:p>
        </p:txBody>
      </p:sp>
      <p:sp>
        <p:nvSpPr>
          <p:cNvPr id="29" name=""/>
          <p:cNvSpPr txBox="1"/>
          <p:nvPr/>
        </p:nvSpPr>
        <p:spPr>
          <a:xfrm>
            <a:off x="1390650" y="56483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is the area of a triangle with base 8 and height 8?]]></a:t>
            </a:r>
          </a:p>
        </p:txBody>
      </p:sp>
      <p:sp>
        <p:nvSpPr>
          <p:cNvPr id="3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Warm-up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rea and volum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7]]></a:t>
            </a:r>
          </a:p>
        </p:txBody>
      </p:sp>
      <p:sp>
        <p:nvSpPr>
          <p:cNvPr id="9" name="" descr=""/>
          <p:cNvSpPr/>
          <p:nvPr/>
        </p:nvSpPr>
        <p:spPr>
          <a:xfrm>
            <a:off x="552450" y="1914525"/>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762000" y="2124075"/>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762000" y="21812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2" name=""/>
          <p:cNvSpPr txBox="1"/>
          <p:nvPr/>
        </p:nvSpPr>
        <p:spPr>
          <a:xfrm>
            <a:off x="1390650" y="202882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is the circumference of a circle with radius 5 cm, in terms of π?]]></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10π]]></a:t>
            </a:r>
          </a:p>
        </p:txBody>
      </p:sp>
      <p:sp>
        <p:nvSpPr>
          <p:cNvPr id="13" name="" descr=""/>
          <p:cNvSpPr/>
          <p:nvPr/>
        </p:nvSpPr>
        <p:spPr>
          <a:xfrm>
            <a:off x="552450" y="2800350"/>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62000" y="300990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762000" y="30670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6" name=""/>
          <p:cNvSpPr txBox="1"/>
          <p:nvPr/>
        </p:nvSpPr>
        <p:spPr>
          <a:xfrm>
            <a:off x="1390650" y="2914650"/>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is the area of a circle with radius 6 cm, in terms of π?]]></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36π]]></a:t>
            </a:r>
          </a:p>
        </p:txBody>
      </p:sp>
      <p:sp>
        <p:nvSpPr>
          <p:cNvPr id="17" name="" descr=""/>
          <p:cNvSpPr/>
          <p:nvPr/>
        </p:nvSpPr>
        <p:spPr>
          <a:xfrm>
            <a:off x="552450" y="3686175"/>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8" name="" descr=""/>
          <p:cNvSpPr/>
          <p:nvPr/>
        </p:nvSpPr>
        <p:spPr>
          <a:xfrm>
            <a:off x="762000" y="3895725"/>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9" name=""/>
          <p:cNvSpPr txBox="1"/>
          <p:nvPr/>
        </p:nvSpPr>
        <p:spPr>
          <a:xfrm>
            <a:off x="762000" y="39528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0" name=""/>
          <p:cNvSpPr txBox="1"/>
          <p:nvPr/>
        </p:nvSpPr>
        <p:spPr>
          <a:xfrm>
            <a:off x="1390650" y="380047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Simplify 90/360.]]></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¼]]></a:t>
            </a:r>
          </a:p>
        </p:txBody>
      </p:sp>
      <p:sp>
        <p:nvSpPr>
          <p:cNvPr id="21" name="" descr=""/>
          <p:cNvSpPr/>
          <p:nvPr/>
        </p:nvSpPr>
        <p:spPr>
          <a:xfrm>
            <a:off x="552450" y="4572000"/>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2" name="" descr=""/>
          <p:cNvSpPr/>
          <p:nvPr/>
        </p:nvSpPr>
        <p:spPr>
          <a:xfrm>
            <a:off x="762000" y="478155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3" name=""/>
          <p:cNvSpPr txBox="1"/>
          <p:nvPr/>
        </p:nvSpPr>
        <p:spPr>
          <a:xfrm>
            <a:off x="762000" y="48387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4" name=""/>
          <p:cNvSpPr txBox="1"/>
          <p:nvPr/>
        </p:nvSpPr>
        <p:spPr>
          <a:xfrm>
            <a:off x="1390650" y="4686300"/>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How many degrees in a full turn?]]></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360]]></a:t>
            </a:r>
          </a:p>
        </p:txBody>
      </p:sp>
      <p:sp>
        <p:nvSpPr>
          <p:cNvPr id="25" name="" descr=""/>
          <p:cNvSpPr/>
          <p:nvPr/>
        </p:nvSpPr>
        <p:spPr>
          <a:xfrm>
            <a:off x="552450" y="5457825"/>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6" name="" descr=""/>
          <p:cNvSpPr/>
          <p:nvPr/>
        </p:nvSpPr>
        <p:spPr>
          <a:xfrm>
            <a:off x="762000" y="5667375"/>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7" name=""/>
          <p:cNvSpPr txBox="1"/>
          <p:nvPr/>
        </p:nvSpPr>
        <p:spPr>
          <a:xfrm>
            <a:off x="762000" y="57245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5]]></a:t>
            </a:r>
          </a:p>
        </p:txBody>
      </p:sp>
      <p:sp>
        <p:nvSpPr>
          <p:cNvPr id="28" name=""/>
          <p:cNvSpPr txBox="1"/>
          <p:nvPr/>
        </p:nvSpPr>
        <p:spPr>
          <a:xfrm>
            <a:off x="1390650" y="557212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is the area of a triangle with base 8 and height 8?]]></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32]]></a:t>
            </a:r>
          </a:p>
        </p:txBody>
      </p:sp>
      <p:sp>
        <p:nvSpPr>
          <p:cNvPr id="2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rea and volum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7]]></a:t>
            </a:r>
          </a:p>
        </p:txBody>
      </p:sp>
      <p:sp>
        <p:nvSpPr>
          <p:cNvPr id="9" name="" descr=""/>
          <p:cNvSpPr/>
          <p:nvPr/>
        </p:nvSpPr>
        <p:spPr>
          <a:xfrm>
            <a:off x="552450" y="2009775"/>
            <a:ext cx="11087100" cy="10096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819150" y="2152650"/>
            <a:ext cx="723900" cy="723900"/>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1" name=""/>
          <p:cNvSpPr txBox="1"/>
          <p:nvPr/>
        </p:nvSpPr>
        <p:spPr>
          <a:xfrm>
            <a:off x="819150" y="21526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1]]></a:t>
            </a:r>
          </a:p>
        </p:txBody>
      </p:sp>
      <p:sp>
        <p:nvSpPr>
          <p:cNvPr id="12" name=""/>
          <p:cNvSpPr txBox="1"/>
          <p:nvPr/>
        </p:nvSpPr>
        <p:spPr>
          <a:xfrm>
            <a:off x="1781175" y="20097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Identify the arc and sector of a circle.]]></a:t>
            </a:r>
          </a:p>
        </p:txBody>
      </p:sp>
      <p:sp>
        <p:nvSpPr>
          <p:cNvPr id="13" name="" descr=""/>
          <p:cNvSpPr/>
          <p:nvPr/>
        </p:nvSpPr>
        <p:spPr>
          <a:xfrm>
            <a:off x="552450" y="3095625"/>
            <a:ext cx="11087100" cy="10096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819150" y="3238500"/>
            <a:ext cx="723900" cy="723900"/>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5" name=""/>
          <p:cNvSpPr txBox="1"/>
          <p:nvPr/>
        </p:nvSpPr>
        <p:spPr>
          <a:xfrm>
            <a:off x="819150" y="32385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2]]></a:t>
            </a:r>
          </a:p>
        </p:txBody>
      </p:sp>
      <p:sp>
        <p:nvSpPr>
          <p:cNvPr id="16" name=""/>
          <p:cNvSpPr txBox="1"/>
          <p:nvPr/>
        </p:nvSpPr>
        <p:spPr>
          <a:xfrm>
            <a:off x="1781175" y="30956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Find arc length and sector area as a fraction of the whole circle.]]></a:t>
            </a:r>
          </a:p>
        </p:txBody>
      </p:sp>
      <p:sp>
        <p:nvSpPr>
          <p:cNvPr id="17" name="" descr=""/>
          <p:cNvSpPr/>
          <p:nvPr/>
        </p:nvSpPr>
        <p:spPr>
          <a:xfrm>
            <a:off x="552450" y="4181475"/>
            <a:ext cx="11087100" cy="10096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8" name="" descr=""/>
          <p:cNvSpPr/>
          <p:nvPr/>
        </p:nvSpPr>
        <p:spPr>
          <a:xfrm>
            <a:off x="819150" y="4324350"/>
            <a:ext cx="723900" cy="723900"/>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9" name=""/>
          <p:cNvSpPr txBox="1"/>
          <p:nvPr/>
        </p:nvSpPr>
        <p:spPr>
          <a:xfrm>
            <a:off x="819150" y="43243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3]]></a:t>
            </a:r>
          </a:p>
        </p:txBody>
      </p:sp>
      <p:sp>
        <p:nvSpPr>
          <p:cNvPr id="20" name=""/>
          <p:cNvSpPr txBox="1"/>
          <p:nvPr/>
        </p:nvSpPr>
        <p:spPr>
          <a:xfrm>
            <a:off x="1781175" y="41814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Find the perimeter of a sector.]]></a:t>
            </a:r>
          </a:p>
        </p:txBody>
      </p:sp>
      <p:sp>
        <p:nvSpPr>
          <p:cNvPr id="21" name="" descr=""/>
          <p:cNvSpPr/>
          <p:nvPr/>
        </p:nvSpPr>
        <p:spPr>
          <a:xfrm>
            <a:off x="552450" y="5267325"/>
            <a:ext cx="11087100" cy="10096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2" name="" descr=""/>
          <p:cNvSpPr/>
          <p:nvPr/>
        </p:nvSpPr>
        <p:spPr>
          <a:xfrm>
            <a:off x="819150" y="5410200"/>
            <a:ext cx="723900" cy="723900"/>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3" name=""/>
          <p:cNvSpPr txBox="1"/>
          <p:nvPr/>
        </p:nvSpPr>
        <p:spPr>
          <a:xfrm>
            <a:off x="819150" y="54102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4]]></a:t>
            </a:r>
          </a:p>
        </p:txBody>
      </p:sp>
      <p:sp>
        <p:nvSpPr>
          <p:cNvPr id="24" name=""/>
          <p:cNvSpPr txBox="1"/>
          <p:nvPr/>
        </p:nvSpPr>
        <p:spPr>
          <a:xfrm>
            <a:off x="1781175" y="52673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Find the area of a segment (Higher).]]></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A Sector and Its Arc]]></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rea and volum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7]]></a:t>
            </a:r>
          </a:p>
        </p:txBody>
      </p:sp>
      <p:pic>
        <p:nvPicPr>
          <p:cNvPr id="9" name="" descr=""/>
          <p:cNvPicPr>
            <a:picLocks noChangeAspect="1"/>
          </p:cNvPicPr>
          <p:nvPr/>
        </p:nvPicPr>
        <p:blipFill>
          <a:blip r:embed="rId3"/>
          <a:stretch>
            <a:fillRect/>
          </a:stretch>
        </p:blipFill>
        <p:spPr>
          <a:xfrm>
            <a:off x="552450" y="-219075"/>
            <a:ext cx="11087100" cy="8315325"/>
          </a:xfrm>
          <a:prstGeom prst="rect">
            <a:avLst/>
          </a:prstGeom>
          <a:noFill/>
        </p:spPr>
      </p:pic>
      <p:sp>
        <p:nvSpPr>
          <p:cNvPr id="10" name="" descr=""/>
          <p:cNvSpPr/>
          <p:nvPr/>
        </p:nvSpPr>
        <p:spPr>
          <a:xfrm>
            <a:off x="552450" y="2286000"/>
            <a:ext cx="11087100" cy="3295650"/>
          </a:xfrm>
          <a:prstGeom prst="rect">
            <a:avLst/>
          </a:prstGeom>
          <a:noFill/>
          <a:ln w="9525">
            <a:solidFill>
              <a:srgbClr val="D2D7DE">
                <a:alpha val="100000"/>
              </a:srgbClr>
            </a:solidFill>
          </a:ln>
        </p:spPr>
        <p:txBody>
          <a:bodyPr vertOverflow="clip" rtlCol="0" anchor="ctr"/>
          <a:lstStyle/>
          <a:p>
            <a:pPr algn="ctr"/>
            <a:r>
              <a:t/>
            </a:r>
          </a:p>
        </p:txBody>
      </p:sp>
      <p:sp>
        <p:nvSpPr>
          <p:cNvPr id="11" name=""/>
          <p:cNvSpPr txBox="1"/>
          <p:nvPr/>
        </p:nvSpPr>
        <p:spPr>
          <a:xfrm>
            <a:off x="552450" y="5657850"/>
            <a:ext cx="110871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6A7078">
                    <a:alpha val="100000"/>
                  </a:srgbClr>
                </a:solidFill>
                <a:latin typeface="Calibri"/>
              </a:rPr>
              <a:t><![CDATA[A sector is a fraction θ/360 of the whole circle.]]></a:t>
            </a:r>
          </a:p>
        </p:txBody>
      </p:sp>
      <p:sp>
        <p:nvSpPr>
          <p:cNvPr id="1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Sector Formula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rea and volum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7]]></a:t>
            </a:r>
          </a:p>
        </p:txBody>
      </p:sp>
      <p:sp>
        <p:nvSpPr>
          <p:cNvPr id="9" name="" descr=""/>
          <p:cNvSpPr/>
          <p:nvPr/>
        </p:nvSpPr>
        <p:spPr>
          <a:xfrm>
            <a:off x="552450" y="1990725"/>
            <a:ext cx="5438775" cy="20002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723900" y="2162175"/>
            <a:ext cx="323850" cy="28575"/>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723900" y="23336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2B3038">
                    <a:alpha val="100000"/>
                  </a:srgbClr>
                </a:solidFill>
                <a:latin typeface="Georgia"/>
              </a:rPr>
              <a:t><![CDATA[Fraction of the circle]]></a:t>
            </a:r>
          </a:p>
          <a:p>
            <a:pPr algn="l" rtl="0" fontAlgn="base"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θ/360, where θ is the angle at the centre in degrees.]]></a:t>
            </a:r>
          </a:p>
        </p:txBody>
      </p:sp>
      <p:sp>
        <p:nvSpPr>
          <p:cNvPr id="12" name="" descr=""/>
          <p:cNvSpPr/>
          <p:nvPr/>
        </p:nvSpPr>
        <p:spPr>
          <a:xfrm>
            <a:off x="6200775" y="1990725"/>
            <a:ext cx="5438775" cy="20002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3" name="" descr=""/>
          <p:cNvSpPr/>
          <p:nvPr/>
        </p:nvSpPr>
        <p:spPr>
          <a:xfrm>
            <a:off x="6372225" y="2162175"/>
            <a:ext cx="323850" cy="28575"/>
          </a:xfrm>
          <a:prstGeom prst="rect">
            <a:avLst/>
          </a:prstGeom>
          <a:solidFill>
            <a:srgbClr val="3D7FD6">
              <a:alpha val="100000"/>
            </a:srgbClr>
          </a:solidFill>
          <a:ln w="9525">
            <a:noFill/>
          </a:ln>
        </p:spPr>
        <p:txBody>
          <a:bodyPr vertOverflow="clip" rtlCol="0" anchor="ctr"/>
          <a:lstStyle/>
          <a:p>
            <a:pPr algn="ctr"/>
            <a:r>
              <a:t/>
            </a:r>
          </a:p>
        </p:txBody>
      </p:sp>
      <p:sp>
        <p:nvSpPr>
          <p:cNvPr id="14" name=""/>
          <p:cNvSpPr txBox="1"/>
          <p:nvPr/>
        </p:nvSpPr>
        <p:spPr>
          <a:xfrm>
            <a:off x="6372225" y="23336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2B3038">
                    <a:alpha val="100000"/>
                  </a:srgbClr>
                </a:solidFill>
                <a:latin typeface="Georgia"/>
              </a:rPr>
              <a:t><![CDATA[Arc length]]></a:t>
            </a:r>
          </a:p>
          <a:p>
            <a:pPr algn="l" rtl="0" fontAlgn="base"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θ/360 × 2πr: a fraction of the circumference.]]></a:t>
            </a:r>
          </a:p>
        </p:txBody>
      </p:sp>
      <p:sp>
        <p:nvSpPr>
          <p:cNvPr id="15" name="" descr=""/>
          <p:cNvSpPr/>
          <p:nvPr/>
        </p:nvSpPr>
        <p:spPr>
          <a:xfrm>
            <a:off x="552450" y="4200525"/>
            <a:ext cx="5438775" cy="20002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6" name="" descr=""/>
          <p:cNvSpPr/>
          <p:nvPr/>
        </p:nvSpPr>
        <p:spPr>
          <a:xfrm>
            <a:off x="723900" y="4371975"/>
            <a:ext cx="323850" cy="28575"/>
          </a:xfrm>
          <a:prstGeom prst="rect">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723900" y="45434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2B3038">
                    <a:alpha val="100000"/>
                  </a:srgbClr>
                </a:solidFill>
                <a:latin typeface="Georgia"/>
              </a:rPr>
              <a:t><![CDATA[Sector area]]></a:t>
            </a:r>
          </a:p>
          <a:p>
            <a:pPr algn="l" rtl="0" fontAlgn="base"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θ/360 × πr²: a fraction of the circle's area.]]></a:t>
            </a:r>
          </a:p>
        </p:txBody>
      </p:sp>
      <p:sp>
        <p:nvSpPr>
          <p:cNvPr id="18" name="" descr=""/>
          <p:cNvSpPr/>
          <p:nvPr/>
        </p:nvSpPr>
        <p:spPr>
          <a:xfrm>
            <a:off x="6200775" y="4200525"/>
            <a:ext cx="5438775" cy="20002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9" name="" descr=""/>
          <p:cNvSpPr/>
          <p:nvPr/>
        </p:nvSpPr>
        <p:spPr>
          <a:xfrm>
            <a:off x="6372225" y="4371975"/>
            <a:ext cx="323850" cy="28575"/>
          </a:xfrm>
          <a:prstGeom prst="rect">
            <a:avLst/>
          </a:prstGeom>
          <a:solidFill>
            <a:srgbClr val="3D7FD6">
              <a:alpha val="100000"/>
            </a:srgbClr>
          </a:solidFill>
          <a:ln w="9525">
            <a:noFill/>
          </a:ln>
        </p:spPr>
        <p:txBody>
          <a:bodyPr vertOverflow="clip" rtlCol="0" anchor="ctr"/>
          <a:lstStyle/>
          <a:p>
            <a:pPr algn="ctr"/>
            <a:r>
              <a:t/>
            </a:r>
          </a:p>
        </p:txBody>
      </p:sp>
      <p:sp>
        <p:nvSpPr>
          <p:cNvPr id="20" name=""/>
          <p:cNvSpPr txBox="1"/>
          <p:nvPr/>
        </p:nvSpPr>
        <p:spPr>
          <a:xfrm>
            <a:off x="6372225" y="45434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2B3038">
                    <a:alpha val="100000"/>
                  </a:srgbClr>
                </a:solidFill>
                <a:latin typeface="Georgia"/>
              </a:rPr>
              <a:t><![CDATA[Sector perimeter]]></a:t>
            </a:r>
          </a:p>
          <a:p>
            <a:pPr algn="l" rtl="0" fontAlgn="base"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rc length + 2r (the two straight radii).]]></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Arc Length and Sector Area]]></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rea and volum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7]]></a:t>
            </a:r>
          </a:p>
        </p:txBody>
      </p:sp>
      <p:sp>
        <p:nvSpPr>
          <p:cNvPr id="9" name="" descr=""/>
          <p:cNvSpPr/>
          <p:nvPr/>
        </p:nvSpPr>
        <p:spPr>
          <a:xfrm>
            <a:off x="552450" y="1905000"/>
            <a:ext cx="11087100" cy="7239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500" spc="0" u="none" cap="none">
                <a:solidFill>
                  <a:srgbClr val="1F2227">
                    <a:alpha val="100000"/>
                  </a:srgbClr>
                </a:solidFill>
                <a:latin typeface="Calibri"/>
              </a:rPr>
              <a:t><![CDATA[A sector has radius 6 cm and angle 60°. Find the arc length and the area, in terms of π.]]></a:t>
            </a:r>
          </a:p>
        </p:txBody>
      </p:sp>
      <p:sp>
        <p:nvSpPr>
          <p:cNvPr id="12" name="" descr=""/>
          <p:cNvSpPr/>
          <p:nvPr/>
        </p:nvSpPr>
        <p:spPr>
          <a:xfrm>
            <a:off x="552450" y="32956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3" name=""/>
          <p:cNvSpPr txBox="1"/>
          <p:nvPr/>
        </p:nvSpPr>
        <p:spPr>
          <a:xfrm>
            <a:off x="552450" y="33242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31527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Fraction of the circle]]></a:t>
            </a:r>
          </a:p>
        </p:txBody>
      </p:sp>
      <p:sp>
        <p:nvSpPr>
          <p:cNvPr id="15" name=""/>
          <p:cNvSpPr txBox="1"/>
          <p:nvPr/>
        </p:nvSpPr>
        <p:spPr>
          <a:xfrm>
            <a:off x="4933950" y="31527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60/360 = 1/6]]></a:t>
            </a:r>
          </a:p>
        </p:txBody>
      </p:sp>
      <p:sp>
        <p:nvSpPr>
          <p:cNvPr id="16" name="" descr=""/>
          <p:cNvSpPr/>
          <p:nvPr/>
        </p:nvSpPr>
        <p:spPr>
          <a:xfrm>
            <a:off x="552450" y="39814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552450" y="40100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8385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Arc length]]></a:t>
            </a:r>
          </a:p>
        </p:txBody>
      </p:sp>
      <p:sp>
        <p:nvSpPr>
          <p:cNvPr id="19" name=""/>
          <p:cNvSpPr txBox="1"/>
          <p:nvPr/>
        </p:nvSpPr>
        <p:spPr>
          <a:xfrm>
            <a:off x="4933950" y="38385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1/6 × 2π × 6 = 2π]]></a:t>
            </a:r>
          </a:p>
        </p:txBody>
      </p:sp>
      <p:sp>
        <p:nvSpPr>
          <p:cNvPr id="20" name="" descr=""/>
          <p:cNvSpPr/>
          <p:nvPr/>
        </p:nvSpPr>
        <p:spPr>
          <a:xfrm>
            <a:off x="552450" y="46672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552450" y="46958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45243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Area]]></a:t>
            </a:r>
          </a:p>
        </p:txBody>
      </p:sp>
      <p:sp>
        <p:nvSpPr>
          <p:cNvPr id="23" name=""/>
          <p:cNvSpPr txBox="1"/>
          <p:nvPr/>
        </p:nvSpPr>
        <p:spPr>
          <a:xfrm>
            <a:off x="4933950" y="45243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1/6 × π × 6² = 6π]]></a:t>
            </a:r>
          </a:p>
        </p:txBody>
      </p:sp>
      <p:sp>
        <p:nvSpPr>
          <p:cNvPr id="24" name="" descr=""/>
          <p:cNvSpPr/>
          <p:nvPr/>
        </p:nvSpPr>
        <p:spPr>
          <a:xfrm>
            <a:off x="552450" y="5581650"/>
            <a:ext cx="11087100" cy="704850"/>
          </a:xfrm>
          <a:prstGeom prst="roundRect">
            <a:avLst/>
          </a:prstGeom>
          <a:solidFill>
            <a:srgbClr val="2B3038">
              <a:alpha val="100000"/>
            </a:srgbClr>
          </a:solidFill>
          <a:ln w="9525">
            <a:noFill/>
          </a:ln>
        </p:spPr>
        <p:txBody>
          <a:bodyPr vertOverflow="clip" rtlCol="0" anchor="ctr"/>
          <a:lstStyle/>
          <a:p>
            <a:pPr algn="ctr"/>
            <a:r>
              <a:t/>
            </a:r>
          </a:p>
        </p:txBody>
      </p:sp>
      <p:sp>
        <p:nvSpPr>
          <p:cNvPr id="25"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ANSWER]]></a:t>
            </a:r>
          </a:p>
        </p:txBody>
      </p:sp>
      <p:sp>
        <p:nvSpPr>
          <p:cNvPr id="26"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Arc length 2π cm (6.28 cm) and area 6π cm² (18.85 cm²).]]></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Perimeter of a Secto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rea and volum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7]]></a:t>
            </a:r>
          </a:p>
        </p:txBody>
      </p:sp>
      <p:sp>
        <p:nvSpPr>
          <p:cNvPr id="9" name="" descr=""/>
          <p:cNvSpPr/>
          <p:nvPr/>
        </p:nvSpPr>
        <p:spPr>
          <a:xfrm>
            <a:off x="552450" y="1905000"/>
            <a:ext cx="11087100" cy="7239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500" spc="0" u="none" cap="none">
                <a:solidFill>
                  <a:srgbClr val="1F2227">
                    <a:alpha val="100000"/>
                  </a:srgbClr>
                </a:solidFill>
                <a:latin typeface="Calibri"/>
              </a:rPr>
              <a:t><![CDATA[A sector has radius 5 cm and angle 90°. Find its perimeter to 1 decimal place.]]></a:t>
            </a:r>
          </a:p>
        </p:txBody>
      </p:sp>
      <p:sp>
        <p:nvSpPr>
          <p:cNvPr id="12" name="" descr=""/>
          <p:cNvSpPr/>
          <p:nvPr/>
        </p:nvSpPr>
        <p:spPr>
          <a:xfrm>
            <a:off x="552450" y="32956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3" name=""/>
          <p:cNvSpPr txBox="1"/>
          <p:nvPr/>
        </p:nvSpPr>
        <p:spPr>
          <a:xfrm>
            <a:off x="552450" y="33242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31527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Arc length]]></a:t>
            </a:r>
          </a:p>
        </p:txBody>
      </p:sp>
      <p:sp>
        <p:nvSpPr>
          <p:cNvPr id="15" name=""/>
          <p:cNvSpPr txBox="1"/>
          <p:nvPr/>
        </p:nvSpPr>
        <p:spPr>
          <a:xfrm>
            <a:off x="4933950" y="31527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90/360 × 2π × 5 = 2.5π= 7.854...]]></a:t>
            </a:r>
          </a:p>
        </p:txBody>
      </p:sp>
      <p:sp>
        <p:nvSpPr>
          <p:cNvPr id="16" name="" descr=""/>
          <p:cNvSpPr/>
          <p:nvPr/>
        </p:nvSpPr>
        <p:spPr>
          <a:xfrm>
            <a:off x="552450" y="39814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552450" y="40100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8385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Add the two radii]]></a:t>
            </a:r>
          </a:p>
        </p:txBody>
      </p:sp>
      <p:sp>
        <p:nvSpPr>
          <p:cNvPr id="19" name=""/>
          <p:cNvSpPr txBox="1"/>
          <p:nvPr/>
        </p:nvSpPr>
        <p:spPr>
          <a:xfrm>
            <a:off x="4933950" y="38385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2 × 5 = 10]]></a:t>
            </a:r>
          </a:p>
        </p:txBody>
      </p:sp>
      <p:sp>
        <p:nvSpPr>
          <p:cNvPr id="20" name="" descr=""/>
          <p:cNvSpPr/>
          <p:nvPr/>
        </p:nvSpPr>
        <p:spPr>
          <a:xfrm>
            <a:off x="552450" y="46672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552450" y="46958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45243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Total]]></a:t>
            </a:r>
          </a:p>
        </p:txBody>
      </p:sp>
      <p:sp>
        <p:nvSpPr>
          <p:cNvPr id="23" name=""/>
          <p:cNvSpPr txBox="1"/>
          <p:nvPr/>
        </p:nvSpPr>
        <p:spPr>
          <a:xfrm>
            <a:off x="4933950" y="45243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7.854 + 10]]></a:t>
            </a:r>
          </a:p>
        </p:txBody>
      </p:sp>
      <p:sp>
        <p:nvSpPr>
          <p:cNvPr id="24" name="" descr=""/>
          <p:cNvSpPr/>
          <p:nvPr/>
        </p:nvSpPr>
        <p:spPr>
          <a:xfrm>
            <a:off x="552450" y="5581650"/>
            <a:ext cx="11087100" cy="704850"/>
          </a:xfrm>
          <a:prstGeom prst="roundRect">
            <a:avLst/>
          </a:prstGeom>
          <a:solidFill>
            <a:srgbClr val="2B3038">
              <a:alpha val="100000"/>
            </a:srgbClr>
          </a:solidFill>
          <a:ln w="9525">
            <a:noFill/>
          </a:ln>
        </p:spPr>
        <p:txBody>
          <a:bodyPr vertOverflow="clip" rtlCol="0" anchor="ctr"/>
          <a:lstStyle/>
          <a:p>
            <a:pPr algn="ctr"/>
            <a:r>
              <a:t/>
            </a:r>
          </a:p>
        </p:txBody>
      </p:sp>
      <p:sp>
        <p:nvSpPr>
          <p:cNvPr id="25"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ANSWER]]></a:t>
            </a:r>
          </a:p>
        </p:txBody>
      </p:sp>
      <p:sp>
        <p:nvSpPr>
          <p:cNvPr id="26"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17.9 cm]]></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Finding the Angl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rea and volum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7]]></a:t>
            </a:r>
          </a:p>
        </p:txBody>
      </p:sp>
      <p:sp>
        <p:nvSpPr>
          <p:cNvPr id="9" name="" descr=""/>
          <p:cNvSpPr/>
          <p:nvPr/>
        </p:nvSpPr>
        <p:spPr>
          <a:xfrm>
            <a:off x="552450" y="1905000"/>
            <a:ext cx="11087100" cy="7239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500" spc="0" u="none" cap="none">
                <a:solidFill>
                  <a:srgbClr val="1F2227">
                    <a:alpha val="100000"/>
                  </a:srgbClr>
                </a:solidFill>
                <a:latin typeface="Calibri"/>
              </a:rPr>
              <a:t><![CDATA[A sector has radius 12 cm and an arc length of 8π cm. Find the angle at the centre.]]></a:t>
            </a:r>
          </a:p>
        </p:txBody>
      </p:sp>
      <p:sp>
        <p:nvSpPr>
          <p:cNvPr id="12" name="" descr=""/>
          <p:cNvSpPr/>
          <p:nvPr/>
        </p:nvSpPr>
        <p:spPr>
          <a:xfrm>
            <a:off x="552450" y="29527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3" name=""/>
          <p:cNvSpPr txBox="1"/>
          <p:nvPr/>
        </p:nvSpPr>
        <p:spPr>
          <a:xfrm>
            <a:off x="552450" y="29813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28098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Arc length formula]]></a:t>
            </a:r>
          </a:p>
        </p:txBody>
      </p:sp>
      <p:sp>
        <p:nvSpPr>
          <p:cNvPr id="15" name=""/>
          <p:cNvSpPr txBox="1"/>
          <p:nvPr/>
        </p:nvSpPr>
        <p:spPr>
          <a:xfrm>
            <a:off x="4933950" y="28098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θ/360 × 2π × 12 = 8π]]></a:t>
            </a:r>
          </a:p>
        </p:txBody>
      </p:sp>
      <p:sp>
        <p:nvSpPr>
          <p:cNvPr id="16" name="" descr=""/>
          <p:cNvSpPr/>
          <p:nvPr/>
        </p:nvSpPr>
        <p:spPr>
          <a:xfrm>
            <a:off x="552450" y="36385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552450" y="36671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4956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Simplify]]></a:t>
            </a:r>
          </a:p>
        </p:txBody>
      </p:sp>
      <p:sp>
        <p:nvSpPr>
          <p:cNvPr id="19" name=""/>
          <p:cNvSpPr txBox="1"/>
          <p:nvPr/>
        </p:nvSpPr>
        <p:spPr>
          <a:xfrm>
            <a:off x="4933950" y="34956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θ/360 × 24π= 8π]]></a:t>
            </a:r>
          </a:p>
        </p:txBody>
      </p:sp>
      <p:sp>
        <p:nvSpPr>
          <p:cNvPr id="20" name="" descr=""/>
          <p:cNvSpPr/>
          <p:nvPr/>
        </p:nvSpPr>
        <p:spPr>
          <a:xfrm>
            <a:off x="552450" y="43243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552450" y="43529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41814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Divide both sides by 24π]]></a:t>
            </a:r>
          </a:p>
        </p:txBody>
      </p:sp>
      <p:sp>
        <p:nvSpPr>
          <p:cNvPr id="23" name=""/>
          <p:cNvSpPr txBox="1"/>
          <p:nvPr/>
        </p:nvSpPr>
        <p:spPr>
          <a:xfrm>
            <a:off x="4933950" y="41814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θ/360 = ⅓]]></a:t>
            </a:r>
          </a:p>
        </p:txBody>
      </p:sp>
      <p:sp>
        <p:nvSpPr>
          <p:cNvPr id="24" name="" descr=""/>
          <p:cNvSpPr/>
          <p:nvPr/>
        </p:nvSpPr>
        <p:spPr>
          <a:xfrm>
            <a:off x="552450" y="50101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5" name=""/>
          <p:cNvSpPr txBox="1"/>
          <p:nvPr/>
        </p:nvSpPr>
        <p:spPr>
          <a:xfrm>
            <a:off x="552450" y="50387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4]]></a:t>
            </a:r>
          </a:p>
        </p:txBody>
      </p:sp>
      <p:sp>
        <p:nvSpPr>
          <p:cNvPr id="26" name=""/>
          <p:cNvSpPr txBox="1"/>
          <p:nvPr/>
        </p:nvSpPr>
        <p:spPr>
          <a:xfrm>
            <a:off x="1066800" y="48672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Solve]]></a:t>
            </a:r>
          </a:p>
        </p:txBody>
      </p:sp>
      <p:sp>
        <p:nvSpPr>
          <p:cNvPr id="27" name=""/>
          <p:cNvSpPr txBox="1"/>
          <p:nvPr/>
        </p:nvSpPr>
        <p:spPr>
          <a:xfrm>
            <a:off x="4933950" y="48672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θ= 120]]></a:t>
            </a:r>
          </a:p>
        </p:txBody>
      </p:sp>
      <p:sp>
        <p:nvSpPr>
          <p:cNvPr id="28" name="" descr=""/>
          <p:cNvSpPr/>
          <p:nvPr/>
        </p:nvSpPr>
        <p:spPr>
          <a:xfrm>
            <a:off x="552450" y="5581650"/>
            <a:ext cx="11087100" cy="704850"/>
          </a:xfrm>
          <a:prstGeom prst="roundRect">
            <a:avLst/>
          </a:prstGeom>
          <a:solidFill>
            <a:srgbClr val="2B3038">
              <a:alpha val="100000"/>
            </a:srgbClr>
          </a:solidFill>
          <a:ln w="9525">
            <a:noFill/>
          </a:ln>
        </p:spPr>
        <p:txBody>
          <a:bodyPr vertOverflow="clip" rtlCol="0" anchor="ctr"/>
          <a:lstStyle/>
          <a:p>
            <a:pPr algn="ctr"/>
            <a:r>
              <a:t/>
            </a:r>
          </a:p>
        </p:txBody>
      </p:sp>
      <p:sp>
        <p:nvSpPr>
          <p:cNvPr id="29"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ANSWER]]></a:t>
            </a:r>
          </a:p>
        </p:txBody>
      </p:sp>
      <p:sp>
        <p:nvSpPr>
          <p:cNvPr id="30"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120°]]></a:t>
            </a:r>
          </a:p>
        </p:txBody>
      </p:sp>
      <p:sp>
        <p:nvSpPr>
          <p:cNvPr id="3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5181D">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3063A7">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3063A7">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81ACE4">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81ACE4">
                    <a:alpha val="100000"/>
                  </a:srgbClr>
                </a:solidFill>
                <a:latin typeface="Calibri"/>
              </a:rPr>
              <a:t><![CDATA[HIGHER TIER]]></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The Area of a Segment]]></a:t>
            </a:r>
          </a:p>
        </p:txBody>
      </p:sp>
      <p:sp>
        <p:nvSpPr>
          <p:cNvPr id="8" name="" descr=""/>
          <p:cNvSpPr/>
          <p:nvPr/>
        </p:nvSpPr>
        <p:spPr>
          <a:xfrm>
            <a:off x="5429250" y="4191000"/>
            <a:ext cx="1333500" cy="28575"/>
          </a:xfrm>
          <a:prstGeom prst="rect">
            <a:avLst/>
          </a:prstGeom>
          <a:solidFill>
            <a:srgbClr val="3D7FD6">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D2D7DE">
                    <a:alpha val="100000"/>
                  </a:srgbClr>
                </a:solidFill>
                <a:latin typeface="Calibri"/>
              </a:rPr>
              <a:t><![CDATA[Sector minus triangle.]]></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6A7A9">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descr=""/>
          <p:cNvSpPr/>
          <p:nvPr/>
        </p:nvSpPr>
        <p:spPr>
          <a:xfrm>
            <a:off x="10725150" y="1028700"/>
            <a:ext cx="914400" cy="323850"/>
          </a:xfrm>
          <a:prstGeom prst="roundRect">
            <a:avLst/>
          </a:prstGeom>
          <a:solidFill>
            <a:srgbClr val="3D7FD6">
              <a:alpha val="100000"/>
            </a:srgbClr>
          </a:solidFill>
          <a:ln w="9525">
            <a:noFill/>
          </a:ln>
        </p:spPr>
        <p:txBody>
          <a:bodyPr vertOverflow="clip" rtlCol="0" anchor="ctr"/>
          <a:lstStyle/>
          <a:p>
            <a:pPr algn="ctr"/>
            <a:r>
              <a:t/>
            </a:r>
          </a:p>
        </p:txBody>
      </p:sp>
      <p:sp>
        <p:nvSpPr>
          <p:cNvPr id="7" name=""/>
          <p:cNvSpPr txBox="1"/>
          <p:nvPr/>
        </p:nvSpPr>
        <p:spPr>
          <a:xfrm>
            <a:off x="10725150" y="1028700"/>
            <a:ext cx="914400" cy="3238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100" spc="60" u="none" cap="none">
                <a:solidFill>
                  <a:srgbClr val="FFFFFF">
                    <a:alpha val="100000"/>
                  </a:srgbClr>
                </a:solidFill>
                <a:latin typeface="Calibri"/>
              </a:rPr>
              <a:t><![CDATA[Higher]]></a:t>
            </a:r>
          </a:p>
        </p:txBody>
      </p:sp>
      <p:sp>
        <p:nvSpPr>
          <p:cNvPr id="8" name=""/>
          <p:cNvSpPr txBox="1"/>
          <p:nvPr/>
        </p:nvSpPr>
        <p:spPr>
          <a:xfrm>
            <a:off x="1295400" y="866775"/>
            <a:ext cx="925830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Segment Area]]></a:t>
            </a:r>
          </a:p>
        </p:txBody>
      </p:sp>
      <p:sp>
        <p:nvSpPr>
          <p:cNvPr id="9"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rea and volume]]></a:t>
            </a:r>
          </a:p>
        </p:txBody>
      </p:sp>
      <p:sp>
        <p:nvSpPr>
          <p:cNvPr id="10"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7]]></a:t>
            </a:r>
          </a:p>
        </p:txBody>
      </p:sp>
      <p:sp>
        <p:nvSpPr>
          <p:cNvPr id="11" name="" descr=""/>
          <p:cNvSpPr/>
          <p:nvPr/>
        </p:nvSpPr>
        <p:spPr>
          <a:xfrm>
            <a:off x="552450" y="1905000"/>
            <a:ext cx="11087100" cy="7239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2" name="" descr=""/>
          <p:cNvSpPr/>
          <p:nvPr/>
        </p:nvSpPr>
        <p:spPr>
          <a:xfrm>
            <a:off x="552450" y="1905000"/>
            <a:ext cx="57150" cy="723900"/>
          </a:xfrm>
          <a:prstGeom prst="rect">
            <a:avLst/>
          </a:prstGeom>
          <a:solidFill>
            <a:srgbClr val="3D7FD6">
              <a:alpha val="100000"/>
            </a:srgbClr>
          </a:solidFill>
          <a:ln w="9525">
            <a:noFill/>
          </a:ln>
        </p:spPr>
        <p:txBody>
          <a:bodyPr vertOverflow="clip" rtlCol="0" anchor="ctr"/>
          <a:lstStyle/>
          <a:p>
            <a:pPr algn="ctr"/>
            <a:r>
              <a:t/>
            </a:r>
          </a:p>
        </p:txBody>
      </p:sp>
      <p:sp>
        <p:nvSpPr>
          <p:cNvPr id="13"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500" spc="0" u="none" cap="none">
                <a:solidFill>
                  <a:srgbClr val="1F2227">
                    <a:alpha val="100000"/>
                  </a:srgbClr>
                </a:solidFill>
                <a:latin typeface="Calibri"/>
              </a:rPr>
              <a:t><![CDATA[A sector has radius 8 cm and angle 90°. Find the area of the segment cut off by the chord, to 1 decimal place.]]></a:t>
            </a:r>
          </a:p>
        </p:txBody>
      </p:sp>
      <p:sp>
        <p:nvSpPr>
          <p:cNvPr id="14" name="" descr=""/>
          <p:cNvSpPr/>
          <p:nvPr/>
        </p:nvSpPr>
        <p:spPr>
          <a:xfrm>
            <a:off x="552450" y="32956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552450" y="33242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6" name=""/>
          <p:cNvSpPr txBox="1"/>
          <p:nvPr/>
        </p:nvSpPr>
        <p:spPr>
          <a:xfrm>
            <a:off x="1066800" y="31527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Sector area]]></a:t>
            </a:r>
          </a:p>
        </p:txBody>
      </p:sp>
      <p:sp>
        <p:nvSpPr>
          <p:cNvPr id="17" name=""/>
          <p:cNvSpPr txBox="1"/>
          <p:nvPr/>
        </p:nvSpPr>
        <p:spPr>
          <a:xfrm>
            <a:off x="4933950" y="31527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90/360 × π × 8² = 16π= 50.27]]></a:t>
            </a:r>
          </a:p>
        </p:txBody>
      </p:sp>
      <p:sp>
        <p:nvSpPr>
          <p:cNvPr id="18" name="" descr=""/>
          <p:cNvSpPr/>
          <p:nvPr/>
        </p:nvSpPr>
        <p:spPr>
          <a:xfrm>
            <a:off x="552450" y="39814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9" name=""/>
          <p:cNvSpPr txBox="1"/>
          <p:nvPr/>
        </p:nvSpPr>
        <p:spPr>
          <a:xfrm>
            <a:off x="552450" y="40100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20" name=""/>
          <p:cNvSpPr txBox="1"/>
          <p:nvPr/>
        </p:nvSpPr>
        <p:spPr>
          <a:xfrm>
            <a:off x="1066800" y="38385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Triangle area ½r² sin θ]]></a:t>
            </a:r>
          </a:p>
        </p:txBody>
      </p:sp>
      <p:sp>
        <p:nvSpPr>
          <p:cNvPr id="21" name=""/>
          <p:cNvSpPr txBox="1"/>
          <p:nvPr/>
        </p:nvSpPr>
        <p:spPr>
          <a:xfrm>
            <a:off x="4933950" y="38385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½ × 8 × 8 × sin 90°= 32]]></a:t>
            </a:r>
          </a:p>
        </p:txBody>
      </p:sp>
      <p:sp>
        <p:nvSpPr>
          <p:cNvPr id="22" name="" descr=""/>
          <p:cNvSpPr/>
          <p:nvPr/>
        </p:nvSpPr>
        <p:spPr>
          <a:xfrm>
            <a:off x="552450" y="46672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3" name=""/>
          <p:cNvSpPr txBox="1"/>
          <p:nvPr/>
        </p:nvSpPr>
        <p:spPr>
          <a:xfrm>
            <a:off x="552450" y="46958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4" name=""/>
          <p:cNvSpPr txBox="1"/>
          <p:nvPr/>
        </p:nvSpPr>
        <p:spPr>
          <a:xfrm>
            <a:off x="1066800" y="45243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Subtract]]></a:t>
            </a:r>
          </a:p>
        </p:txBody>
      </p:sp>
      <p:sp>
        <p:nvSpPr>
          <p:cNvPr id="25" name=""/>
          <p:cNvSpPr txBox="1"/>
          <p:nvPr/>
        </p:nvSpPr>
        <p:spPr>
          <a:xfrm>
            <a:off x="4933950" y="45243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50.27 − 32]]></a:t>
            </a:r>
          </a:p>
        </p:txBody>
      </p:sp>
      <p:sp>
        <p:nvSpPr>
          <p:cNvPr id="26" name="" descr=""/>
          <p:cNvSpPr/>
          <p:nvPr/>
        </p:nvSpPr>
        <p:spPr>
          <a:xfrm>
            <a:off x="552450" y="5581650"/>
            <a:ext cx="11087100" cy="704850"/>
          </a:xfrm>
          <a:prstGeom prst="roundRect">
            <a:avLst/>
          </a:prstGeom>
          <a:solidFill>
            <a:srgbClr val="2B3038">
              <a:alpha val="100000"/>
            </a:srgbClr>
          </a:solidFill>
          <a:ln w="9525">
            <a:noFill/>
          </a:ln>
        </p:spPr>
        <p:txBody>
          <a:bodyPr vertOverflow="clip" rtlCol="0" anchor="ctr"/>
          <a:lstStyle/>
          <a:p>
            <a:pPr algn="ctr"/>
            <a:r>
              <a:t/>
            </a:r>
          </a:p>
        </p:txBody>
      </p:sp>
      <p:sp>
        <p:nvSpPr>
          <p:cNvPr id="27"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ANSWER]]></a:t>
            </a:r>
          </a:p>
        </p:txBody>
      </p:sp>
      <p:sp>
        <p:nvSpPr>
          <p:cNvPr id="28"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18.3 cm²]]></a:t>
            </a:r>
          </a:p>
        </p:txBody>
      </p:sp>
      <p:sp>
        <p:nvSpPr>
          <p:cNvPr id="2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Sector or Segme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rea and volum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The words are easy to mix up.]]></a:t>
            </a:r>
          </a:p>
        </p:txBody>
      </p:sp>
      <p:sp>
        <p:nvSpPr>
          <p:cNvPr id="10" name="" descr=""/>
          <p:cNvSpPr/>
          <p:nvPr/>
        </p:nvSpPr>
        <p:spPr>
          <a:xfrm>
            <a:off x="552450" y="22669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Sector]]></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The "pizza slice" between two radii and an arc.]]></a:t>
            </a:r>
          </a:p>
        </p:txBody>
      </p:sp>
      <p:sp>
        <p:nvSpPr>
          <p:cNvPr id="13" name="" descr=""/>
          <p:cNvSpPr/>
          <p:nvPr/>
        </p:nvSpPr>
        <p:spPr>
          <a:xfrm>
            <a:off x="552450" y="365760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Segment]]></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The region between a chord and an arc. It is a sector with a triangle cut off.]]></a:t>
            </a:r>
          </a:p>
        </p:txBody>
      </p:sp>
      <p:sp>
        <p:nvSpPr>
          <p:cNvPr id="16" name="" descr=""/>
          <p:cNvSpPr/>
          <p:nvPr/>
        </p:nvSpPr>
        <p:spPr>
          <a:xfrm>
            <a:off x="552450" y="50482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Segment area]]></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Sector area − triangle area, where the triangle has area ½r²sin θ.]]></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rea and volum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7]]></a:t>
            </a:r>
          </a:p>
        </p:txBody>
      </p:sp>
      <p:sp>
        <p:nvSpPr>
          <p:cNvPr id="9" name="" descr=""/>
          <p:cNvSpPr/>
          <p:nvPr/>
        </p:nvSpPr>
        <p:spPr>
          <a:xfrm>
            <a:off x="552450" y="178117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52475"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Sector]]></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A region of a circle between two radii and the arc joining their ends.]]></a:t>
            </a:r>
          </a:p>
        </p:txBody>
      </p:sp>
      <p:sp>
        <p:nvSpPr>
          <p:cNvPr id="11" name="" descr=""/>
          <p:cNvSpPr/>
          <p:nvPr/>
        </p:nvSpPr>
        <p:spPr>
          <a:xfrm>
            <a:off x="6229350" y="178117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2" name=""/>
          <p:cNvSpPr txBox="1"/>
          <p:nvPr/>
        </p:nvSpPr>
        <p:spPr>
          <a:xfrm>
            <a:off x="6438900"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Arc]]></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Part of the circumference of a circle.]]></a:t>
            </a:r>
          </a:p>
        </p:txBody>
      </p:sp>
      <p:sp>
        <p:nvSpPr>
          <p:cNvPr id="13" name="" descr=""/>
          <p:cNvSpPr/>
          <p:nvPr/>
        </p:nvSpPr>
        <p:spPr>
          <a:xfrm>
            <a:off x="552450" y="336232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p:cNvSpPr txBox="1"/>
          <p:nvPr/>
        </p:nvSpPr>
        <p:spPr>
          <a:xfrm>
            <a:off x="752475"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Segment]]></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The part of a circle cut off by a chord.]]></a:t>
            </a:r>
          </a:p>
        </p:txBody>
      </p:sp>
      <p:sp>
        <p:nvSpPr>
          <p:cNvPr id="15" name="" descr=""/>
          <p:cNvSpPr/>
          <p:nvPr/>
        </p:nvSpPr>
        <p:spPr>
          <a:xfrm>
            <a:off x="6229350" y="336232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6" name=""/>
          <p:cNvSpPr txBox="1"/>
          <p:nvPr/>
        </p:nvSpPr>
        <p:spPr>
          <a:xfrm>
            <a:off x="6438900"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Chord]]></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A straight line joining two points on a circle.]]></a:t>
            </a:r>
          </a:p>
        </p:txBody>
      </p:sp>
      <p:sp>
        <p:nvSpPr>
          <p:cNvPr id="17" name="" descr=""/>
          <p:cNvSpPr/>
          <p:nvPr/>
        </p:nvSpPr>
        <p:spPr>
          <a:xfrm>
            <a:off x="552450" y="494347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8" name=""/>
          <p:cNvSpPr txBox="1"/>
          <p:nvPr/>
        </p:nvSpPr>
        <p:spPr>
          <a:xfrm>
            <a:off x="752475"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Angle at the centre]]></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The angle between the two radii of a sector.]]></a:t>
            </a:r>
          </a:p>
        </p:txBody>
      </p:sp>
      <p:sp>
        <p:nvSpPr>
          <p:cNvPr id="19" name="" descr=""/>
          <p:cNvSpPr/>
          <p:nvPr/>
        </p:nvSpPr>
        <p:spPr>
          <a:xfrm>
            <a:off x="6229350" y="494347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0" name=""/>
          <p:cNvSpPr txBox="1"/>
          <p:nvPr/>
        </p:nvSpPr>
        <p:spPr>
          <a:xfrm>
            <a:off x="6438900"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Fraction of a circle]]></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θ/360.]]></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rea and volume]]></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7]]></a:t>
            </a:r>
          </a:p>
        </p:txBody>
      </p:sp>
      <p:pic>
        <p:nvPicPr>
          <p:cNvPr id="7" name="" descr=""/>
          <p:cNvPicPr>
            <a:picLocks noChangeAspect="1"/>
          </p:cNvPicPr>
          <p:nvPr/>
        </p:nvPicPr>
        <p:blipFill>
          <a:blip r:embed="rId2"/>
          <a:stretch>
            <a:fillRect/>
          </a:stretch>
        </p:blipFill>
        <p:spPr>
          <a:xfrm>
            <a:off x="552450" y="914400"/>
            <a:ext cx="571500" cy="571500"/>
          </a:xfrm>
          <a:prstGeom prst="rect">
            <a:avLst/>
          </a:prstGeom>
          <a:noFill/>
        </p:spPr>
      </p:pic>
      <p:sp>
        <p:nvSpPr>
          <p:cNvPr id="8" name=""/>
          <p:cNvSpPr txBox="1"/>
          <p:nvPr/>
        </p:nvSpPr>
        <p:spPr>
          <a:xfrm>
            <a:off x="1295400" y="876300"/>
            <a:ext cx="5715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3D7FD6">
                    <a:alpha val="100000"/>
                  </a:srgbClr>
                </a:solidFill>
                <a:latin typeface="Calibri"/>
              </a:rPr>
              <a:t><![CDATA[YOUR TASK]]></a:t>
            </a:r>
          </a:p>
        </p:txBody>
      </p:sp>
      <p:sp>
        <p:nvSpPr>
          <p:cNvPr id="9" name=""/>
          <p:cNvSpPr txBox="1"/>
          <p:nvPr/>
        </p:nvSpPr>
        <p:spPr>
          <a:xfrm>
            <a:off x="1295400" y="1104900"/>
            <a:ext cx="8248650" cy="533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Slice the Clock]]></a:t>
            </a:r>
          </a:p>
        </p:txBody>
      </p:sp>
      <p:sp>
        <p:nvSpPr>
          <p:cNvPr id="10" name="" descr=""/>
          <p:cNvSpPr/>
          <p:nvPr/>
        </p:nvSpPr>
        <p:spPr>
          <a:xfrm>
            <a:off x="9639300" y="1009650"/>
            <a:ext cx="2000250" cy="495300"/>
          </a:xfrm>
          <a:prstGeom prst="round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9639300" y="1009650"/>
            <a:ext cx="2000250" cy="4953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10 minutes]]></a:t>
            </a:r>
          </a:p>
        </p:txBody>
      </p:sp>
      <p:sp>
        <p:nvSpPr>
          <p:cNvPr id="12" name="" descr=""/>
          <p:cNvSpPr/>
          <p:nvPr/>
        </p:nvSpPr>
        <p:spPr>
          <a:xfrm>
            <a:off x="552450" y="1905000"/>
            <a:ext cx="11087100" cy="16954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3" name="" descr=""/>
          <p:cNvSpPr/>
          <p:nvPr/>
        </p:nvSpPr>
        <p:spPr>
          <a:xfrm>
            <a:off x="552450" y="1905000"/>
            <a:ext cx="57150" cy="1695450"/>
          </a:xfrm>
          <a:prstGeom prst="rect">
            <a:avLst/>
          </a:prstGeom>
          <a:solidFill>
            <a:srgbClr val="3D7FD6">
              <a:alpha val="100000"/>
            </a:srgbClr>
          </a:solidFill>
          <a:ln w="9525">
            <a:noFill/>
          </a:ln>
        </p:spPr>
        <p:txBody>
          <a:bodyPr vertOverflow="clip" rtlCol="0" anchor="ctr"/>
          <a:lstStyle/>
          <a:p>
            <a:pPr algn="ctr"/>
            <a:r>
              <a:t/>
            </a:r>
          </a:p>
        </p:txBody>
      </p:sp>
      <p:sp>
        <p:nvSpPr>
          <p:cNvPr id="14" name=""/>
          <p:cNvSpPr txBox="1"/>
          <p:nvPr/>
        </p:nvSpPr>
        <p:spPr>
          <a:xfrm>
            <a:off x="819150" y="2076450"/>
            <a:ext cx="10553700" cy="1352550"/>
          </a:xfrm>
          <a:prstGeom prst="rect">
            <a:avLst/>
          </a:prstGeom>
          <a:noFill/>
        </p:spPr>
        <p:txBody>
          <a:bodyPr anchorCtr="0" rtlCol="0" vert="horz" bIns="0" lIns="0" rIns="0" tIns="0">
            <a:normAutofit/>
          </a:bodyPr>
          <a:lstStyle/>
          <a:p>
            <a:pPr algn="l" rtl="0" fontAlgn="base" marL="0" marR="0" indent="0" lvl="0">
              <a:lnSpc>
                <a:spcPct val="116000"/>
              </a:lnSpc>
              <a:spcBef>
                <a:spcPts val="0"/>
              </a:spcBef>
              <a:spcAft>
                <a:spcPts val="0"/>
              </a:spcAft>
            </a:pPr>
            <a:r>
              <a:rPr lang="en-US" strike="noStrike" sz="1700" spc="0" u="none" cap="none">
                <a:solidFill>
                  <a:srgbClr val="1F2227">
                    <a:alpha val="100000"/>
                  </a:srgbClr>
                </a:solidFill>
                <a:latin typeface="Calibri"/>
              </a:rPr>
              <a:t><![CDATA[The minute hand of a clock is 15 cm long. Find the distance its tip travels in 20 minutes, and the area swept out by the hand in 20 minutes. Give both answers in terms of π.]]></a:t>
            </a:r>
          </a:p>
        </p:txBody>
      </p:sp>
      <p:sp>
        <p:nvSpPr>
          <p:cNvPr id="15" name="" descr=""/>
          <p:cNvSpPr/>
          <p:nvPr/>
        </p:nvSpPr>
        <p:spPr>
          <a:xfrm>
            <a:off x="552450" y="4086225"/>
            <a:ext cx="285750" cy="285750"/>
          </a:xfrm>
          <a:prstGeom prst="ellipse">
            <a:avLst/>
          </a:prstGeom>
          <a:solidFill>
            <a:srgbClr val="3D7FD6">
              <a:alpha val="100000"/>
            </a:srgbClr>
          </a:solidFill>
          <a:ln w="9525">
            <a:noFill/>
          </a:ln>
        </p:spPr>
        <p:txBody>
          <a:bodyPr vertOverflow="clip" rtlCol="0" anchor="ctr"/>
          <a:lstStyle/>
          <a:p>
            <a:pPr algn="ctr"/>
            <a:r>
              <a:t/>
            </a:r>
          </a:p>
        </p:txBody>
      </p:sp>
      <p:sp>
        <p:nvSpPr>
          <p:cNvPr id="16" name=""/>
          <p:cNvSpPr txBox="1"/>
          <p:nvPr/>
        </p:nvSpPr>
        <p:spPr>
          <a:xfrm>
            <a:off x="552450" y="4105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7" name=""/>
          <p:cNvSpPr txBox="1"/>
          <p:nvPr/>
        </p:nvSpPr>
        <p:spPr>
          <a:xfrm>
            <a:off x="1066800" y="3962400"/>
            <a:ext cx="10572750" cy="5334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F2227">
                    <a:alpha val="100000"/>
                  </a:srgbClr>
                </a:solidFill>
                <a:latin typeface="Calibri"/>
              </a:rPr>
              <a:t><![CDATA[Find the fraction of a full turn.]]></a:t>
            </a:r>
          </a:p>
        </p:txBody>
      </p:sp>
      <p:sp>
        <p:nvSpPr>
          <p:cNvPr id="18" name="" descr=""/>
          <p:cNvSpPr/>
          <p:nvPr/>
        </p:nvSpPr>
        <p:spPr>
          <a:xfrm>
            <a:off x="552450" y="4714875"/>
            <a:ext cx="285750" cy="285750"/>
          </a:xfrm>
          <a:prstGeom prst="ellipse">
            <a:avLst/>
          </a:prstGeom>
          <a:solidFill>
            <a:srgbClr val="3D7FD6">
              <a:alpha val="100000"/>
            </a:srgbClr>
          </a:solidFill>
          <a:ln w="9525">
            <a:noFill/>
          </a:ln>
        </p:spPr>
        <p:txBody>
          <a:bodyPr vertOverflow="clip" rtlCol="0" anchor="ctr"/>
          <a:lstStyle/>
          <a:p>
            <a:pPr algn="ctr"/>
            <a:r>
              <a:t/>
            </a:r>
          </a:p>
        </p:txBody>
      </p:sp>
      <p:sp>
        <p:nvSpPr>
          <p:cNvPr id="19" name=""/>
          <p:cNvSpPr txBox="1"/>
          <p:nvPr/>
        </p:nvSpPr>
        <p:spPr>
          <a:xfrm>
            <a:off x="552450" y="473392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20" name=""/>
          <p:cNvSpPr txBox="1"/>
          <p:nvPr/>
        </p:nvSpPr>
        <p:spPr>
          <a:xfrm>
            <a:off x="1066800" y="4591050"/>
            <a:ext cx="10572750" cy="5334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F2227">
                    <a:alpha val="100000"/>
                  </a:srgbClr>
                </a:solidFill>
                <a:latin typeface="Calibri"/>
              </a:rPr>
              <a:t><![CDATA[Apply it to circumference and area.]]></a:t>
            </a:r>
          </a:p>
        </p:txBody>
      </p:sp>
      <p:sp>
        <p:nvSpPr>
          <p:cNvPr id="21" name="" descr=""/>
          <p:cNvSpPr/>
          <p:nvPr/>
        </p:nvSpPr>
        <p:spPr>
          <a:xfrm>
            <a:off x="552450" y="5448300"/>
            <a:ext cx="11087100" cy="838200"/>
          </a:xfrm>
          <a:prstGeom prst="roundRect">
            <a:avLst/>
          </a:prstGeom>
          <a:solidFill>
            <a:srgbClr val="2B3038">
              <a:alpha val="100000"/>
            </a:srgbClr>
          </a:solidFill>
          <a:ln w="9525">
            <a:noFill/>
          </a:ln>
        </p:spPr>
        <p:txBody>
          <a:bodyPr vertOverflow="clip" rtlCol="0" anchor="ctr"/>
          <a:lstStyle/>
          <a:p>
            <a:pPr algn="ctr"/>
            <a:r>
              <a:t/>
            </a:r>
          </a:p>
        </p:txBody>
      </p:sp>
      <p:sp>
        <p:nvSpPr>
          <p:cNvPr id="22" name=""/>
          <p:cNvSpPr txBox="1"/>
          <p:nvPr/>
        </p:nvSpPr>
        <p:spPr>
          <a:xfrm>
            <a:off x="781050" y="5562600"/>
            <a:ext cx="4762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WHAT A GOOD ANSWER SHOWS]]></a:t>
            </a:r>
          </a:p>
        </p:txBody>
      </p:sp>
      <p:sp>
        <p:nvSpPr>
          <p:cNvPr id="23" name=""/>
          <p:cNvSpPr txBox="1"/>
          <p:nvPr/>
        </p:nvSpPr>
        <p:spPr>
          <a:xfrm>
            <a:off x="781050" y="5829300"/>
            <a:ext cx="10629900" cy="381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strike="noStrike" sz="1400" spc="0" u="none" cap="none">
                <a:solidFill>
                  <a:srgbClr val="FFFFFF">
                    <a:alpha val="100000"/>
                  </a:srgbClr>
                </a:solidFill>
                <a:latin typeface="Calibri"/>
              </a:rPr>
              <a:t><![CDATA[In 20 minutes the hand turns through 120°, which is ⅓ of a circle. Distance = ⅓ × 30π= 10π cm. Area = ⅓ × 225π= 75π cm².]]></a:t>
            </a:r>
          </a:p>
        </p:txBody>
      </p:sp>
      <p:sp>
        <p:nvSpPr>
          <p:cNvPr id="24"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Can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rea and volum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7]]></a:t>
            </a:r>
          </a:p>
        </p:txBody>
      </p:sp>
      <p:sp>
        <p:nvSpPr>
          <p:cNvPr id="9" name="" descr=""/>
          <p:cNvSpPr/>
          <p:nvPr/>
        </p:nvSpPr>
        <p:spPr>
          <a:xfrm>
            <a:off x="552450" y="27241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704850" y="28956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1" name=""/>
          <p:cNvSpPr txBox="1"/>
          <p:nvPr/>
        </p:nvSpPr>
        <p:spPr>
          <a:xfrm>
            <a:off x="110490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Write the fraction θ/360.]]></a:t>
            </a:r>
          </a:p>
        </p:txBody>
      </p:sp>
      <p:sp>
        <p:nvSpPr>
          <p:cNvPr id="12" name="" descr=""/>
          <p:cNvSpPr/>
          <p:nvPr/>
        </p:nvSpPr>
        <p:spPr>
          <a:xfrm>
            <a:off x="552450" y="34290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3" name="" descr=""/>
          <p:cNvSpPr/>
          <p:nvPr/>
        </p:nvSpPr>
        <p:spPr>
          <a:xfrm>
            <a:off x="704850" y="36004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4" name=""/>
          <p:cNvSpPr txBox="1"/>
          <p:nvPr/>
        </p:nvSpPr>
        <p:spPr>
          <a:xfrm>
            <a:off x="110490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Find an arc length.]]></a:t>
            </a:r>
          </a:p>
        </p:txBody>
      </p:sp>
      <p:sp>
        <p:nvSpPr>
          <p:cNvPr id="15" name="" descr=""/>
          <p:cNvSpPr/>
          <p:nvPr/>
        </p:nvSpPr>
        <p:spPr>
          <a:xfrm>
            <a:off x="552450" y="41338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6" name="" descr=""/>
          <p:cNvSpPr/>
          <p:nvPr/>
        </p:nvSpPr>
        <p:spPr>
          <a:xfrm>
            <a:off x="704850" y="43053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7" name=""/>
          <p:cNvSpPr txBox="1"/>
          <p:nvPr/>
        </p:nvSpPr>
        <p:spPr>
          <a:xfrm>
            <a:off x="110490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Find a sector area.]]></a:t>
            </a:r>
          </a:p>
        </p:txBody>
      </p:sp>
      <p:sp>
        <p:nvSpPr>
          <p:cNvPr id="18" name="" descr=""/>
          <p:cNvSpPr/>
          <p:nvPr/>
        </p:nvSpPr>
        <p:spPr>
          <a:xfrm>
            <a:off x="552450" y="48387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9" name="" descr=""/>
          <p:cNvSpPr/>
          <p:nvPr/>
        </p:nvSpPr>
        <p:spPr>
          <a:xfrm>
            <a:off x="704850" y="50101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0" name=""/>
          <p:cNvSpPr txBox="1"/>
          <p:nvPr/>
        </p:nvSpPr>
        <p:spPr>
          <a:xfrm>
            <a:off x="110490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Find the perimeter of a sector.]]></a:t>
            </a:r>
          </a:p>
        </p:txBody>
      </p:sp>
      <p:sp>
        <p:nvSpPr>
          <p:cNvPr id="21" name="" descr=""/>
          <p:cNvSpPr/>
          <p:nvPr/>
        </p:nvSpPr>
        <p:spPr>
          <a:xfrm>
            <a:off x="6210300" y="27241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2" name="" descr=""/>
          <p:cNvSpPr/>
          <p:nvPr/>
        </p:nvSpPr>
        <p:spPr>
          <a:xfrm>
            <a:off x="6362700" y="28956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3" name=""/>
          <p:cNvSpPr txBox="1"/>
          <p:nvPr/>
        </p:nvSpPr>
        <p:spPr>
          <a:xfrm>
            <a:off x="676275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Find the angle from an arc length.]]></a:t>
            </a:r>
          </a:p>
        </p:txBody>
      </p:sp>
      <p:sp>
        <p:nvSpPr>
          <p:cNvPr id="24" name="" descr=""/>
          <p:cNvSpPr/>
          <p:nvPr/>
        </p:nvSpPr>
        <p:spPr>
          <a:xfrm>
            <a:off x="6210300" y="34290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5" name="" descr=""/>
          <p:cNvSpPr/>
          <p:nvPr/>
        </p:nvSpPr>
        <p:spPr>
          <a:xfrm>
            <a:off x="6362700" y="36004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6" name=""/>
          <p:cNvSpPr txBox="1"/>
          <p:nvPr/>
        </p:nvSpPr>
        <p:spPr>
          <a:xfrm>
            <a:off x="676275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Give answers in terms of π.]]></a:t>
            </a:r>
          </a:p>
        </p:txBody>
      </p:sp>
      <p:sp>
        <p:nvSpPr>
          <p:cNvPr id="27" name="" descr=""/>
          <p:cNvSpPr/>
          <p:nvPr/>
        </p:nvSpPr>
        <p:spPr>
          <a:xfrm>
            <a:off x="6210300" y="41338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8" name="" descr=""/>
          <p:cNvSpPr/>
          <p:nvPr/>
        </p:nvSpPr>
        <p:spPr>
          <a:xfrm>
            <a:off x="6362700" y="43053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9" name=""/>
          <p:cNvSpPr txBox="1"/>
          <p:nvPr/>
        </p:nvSpPr>
        <p:spPr>
          <a:xfrm>
            <a:off x="676275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Find a segment area (Higher).]]></a:t>
            </a:r>
          </a:p>
        </p:txBody>
      </p:sp>
      <p:sp>
        <p:nvSpPr>
          <p:cNvPr id="30" name="" descr=""/>
          <p:cNvSpPr/>
          <p:nvPr/>
        </p:nvSpPr>
        <p:spPr>
          <a:xfrm>
            <a:off x="6210300" y="48387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31" name="" descr=""/>
          <p:cNvSpPr/>
          <p:nvPr/>
        </p:nvSpPr>
        <p:spPr>
          <a:xfrm>
            <a:off x="6362700" y="50101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32" name=""/>
          <p:cNvSpPr txBox="1"/>
          <p:nvPr/>
        </p:nvSpPr>
        <p:spPr>
          <a:xfrm>
            <a:off x="676275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Tell a sector from a segment.]]></a:t>
            </a:r>
          </a:p>
        </p:txBody>
      </p:sp>
      <p:sp>
        <p:nvSpPr>
          <p:cNvPr id="3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15181D">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3063A7">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3063A7">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81ACE4">
                    <a:alpha val="100000"/>
                  </a:srgbClr>
                </a:solidFill>
                <a:latin typeface="Calibri"/>
              </a:rPr>
              <a:t><![CDATA[EDEXCEL GCSE MATHS  ·  FOUNDATION & HIGHER]]></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Georgia"/>
              </a:rPr>
              <a:t><![CDATA[Summary & Exam Focus]]></a:t>
            </a:r>
          </a:p>
        </p:txBody>
      </p:sp>
      <p:sp>
        <p:nvSpPr>
          <p:cNvPr id="6" name="" descr=""/>
          <p:cNvSpPr/>
          <p:nvPr/>
        </p:nvSpPr>
        <p:spPr>
          <a:xfrm>
            <a:off x="552450" y="15525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Arc length = θ/360 × 2πr.]]></a:t>
            </a:r>
          </a:p>
        </p:txBody>
      </p:sp>
      <p:sp>
        <p:nvSpPr>
          <p:cNvPr id="8" name="" descr=""/>
          <p:cNvSpPr/>
          <p:nvPr/>
        </p:nvSpPr>
        <p:spPr>
          <a:xfrm>
            <a:off x="552450" y="20859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Sector area = θ/360 × πr².]]></a:t>
            </a:r>
          </a:p>
        </p:txBody>
      </p:sp>
      <p:sp>
        <p:nvSpPr>
          <p:cNvPr id="10" name="" descr=""/>
          <p:cNvSpPr/>
          <p:nvPr/>
        </p:nvSpPr>
        <p:spPr>
          <a:xfrm>
            <a:off x="552450" y="26193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Sector perimeter = arc + 2r.]]></a:t>
            </a:r>
          </a:p>
        </p:txBody>
      </p:sp>
      <p:sp>
        <p:nvSpPr>
          <p:cNvPr id="12" name="" descr=""/>
          <p:cNvSpPr/>
          <p:nvPr/>
        </p:nvSpPr>
        <p:spPr>
          <a:xfrm>
            <a:off x="552450" y="31527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Segment area = sector − triangle (Higher).]]></a:t>
            </a:r>
          </a:p>
        </p:txBody>
      </p:sp>
      <p:sp>
        <p:nvSpPr>
          <p:cNvPr id="14" name="" descr=""/>
          <p:cNvSpPr/>
          <p:nvPr/>
        </p:nvSpPr>
        <p:spPr>
          <a:xfrm>
            <a:off x="552450" y="4314825"/>
            <a:ext cx="11087100" cy="1666875"/>
          </a:xfrm>
          <a:prstGeom prst="roundRect">
            <a:avLst/>
          </a:prstGeom>
          <a:solidFill>
            <a:srgbClr val="313438">
              <a:alpha val="100000"/>
            </a:srgbClr>
          </a:solidFill>
          <a:ln w="19050">
            <a:solidFill>
              <a:srgbClr val="3D7FD6">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200" spc="0" u="none" cap="none">
                <a:solidFill>
                  <a:srgbClr val="FFFFFF">
                    <a:alpha val="100000"/>
                  </a:srgbClr>
                </a:solidFill>
                <a:latin typeface="Georgia"/>
              </a:rPr>
              <a:t><![CDATA[A sector of a circle has radius 9 cm and angle 40°. Work out the length of the arc of the sector. Give your answer correct to 3 significant figures. (3 marks)]]></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300" spc="0" u="none" cap="none">
                <a:solidFill>
                  <a:srgbClr val="D2D7DE">
                    <a:alpha val="100000"/>
                  </a:srgbClr>
                </a:solidFill>
                <a:latin typeface="Calibri"/>
              </a:rPr>
              <a:t><![CDATA[Write the fraction θ/360 first. Then multiply it by the circumference (arc) or the area (sector).]]></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6A7A9">
                    <a:alpha val="100000"/>
                  </a:srgbClr>
                </a:solidFill>
                <a:latin typeface="Calibri"/>
              </a:rPr>
              <a:t><![CDATA[openrevise.c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Exam Practice: Sectors of Circl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rea and volum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Answer all questions. Show your working. · 30 minutes]]></a:t>
            </a:r>
          </a:p>
        </p:txBody>
      </p:sp>
      <p:sp>
        <p:nvSpPr>
          <p:cNvPr id="10" name="" descr=""/>
          <p:cNvSpPr/>
          <p:nvPr/>
        </p:nvSpPr>
        <p:spPr>
          <a:xfrm>
            <a:off x="552450" y="22669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Question 1 · 3 marks · Calculator]]></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The diagram shows a sector of a circle of radius 9 cm. The angle at the centre is 40°. Work out the length of the arc. Give your answer…]]></a:t>
            </a:r>
          </a:p>
        </p:txBody>
      </p:sp>
      <p:sp>
        <p:nvSpPr>
          <p:cNvPr id="13" name="" descr=""/>
          <p:cNvSpPr/>
          <p:nvPr/>
        </p:nvSpPr>
        <p:spPr>
          <a:xfrm>
            <a:off x="552450" y="365760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Question 2 · 3 marks · Calculator]]></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 sector of a circle has radius 10 cm and angle 72°. Work out the area of the sector. Give your answer correct to 3 significant figures.]]></a:t>
            </a:r>
          </a:p>
        </p:txBody>
      </p:sp>
      <p:sp>
        <p:nvSpPr>
          <p:cNvPr id="16" name="" descr=""/>
          <p:cNvSpPr/>
          <p:nvPr/>
        </p:nvSpPr>
        <p:spPr>
          <a:xfrm>
            <a:off x="552450" y="50482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Question 3 · 4 marks · Calculator]]></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 sector of a circle has radius 5 cm and angle 90°. Work out the perimeter of the sector. Give your answer correct to 3 significant figures.]]></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500" spc="0" u="none" cap="none">
                <a:solidFill>
                  <a:srgbClr val="2B3038">
                    <a:alpha val="100000"/>
                  </a:srgbClr>
                </a:solidFill>
                <a:latin typeface="Georgia"/>
              </a:rPr>
              <a:t><![CDATA[Exam Practice: Sectors of Circles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rea and volum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7]]></a:t>
            </a:r>
          </a:p>
        </p:txBody>
      </p:sp>
      <p:sp>
        <p:nvSpPr>
          <p:cNvPr id="9" name="" descr=""/>
          <p:cNvSpPr/>
          <p:nvPr/>
        </p:nvSpPr>
        <p:spPr>
          <a:xfrm>
            <a:off x="552450" y="209550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781050" y="260985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1143000" y="21907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Question 4 · 3 marks · Non-calculator]]></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 sector of a circle has radius 12 cm and angle 150°. Work out the length of the arc. Give your answer in terms of π.]]></a:t>
            </a:r>
          </a:p>
        </p:txBody>
      </p:sp>
      <p:sp>
        <p:nvSpPr>
          <p:cNvPr id="12" name="" descr=""/>
          <p:cNvSpPr/>
          <p:nvPr/>
        </p:nvSpPr>
        <p:spPr>
          <a:xfrm>
            <a:off x="552450" y="34861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3" name="" descr=""/>
          <p:cNvSpPr/>
          <p:nvPr/>
        </p:nvSpPr>
        <p:spPr>
          <a:xfrm>
            <a:off x="781050" y="40005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4" name=""/>
          <p:cNvSpPr txBox="1"/>
          <p:nvPr/>
        </p:nvSpPr>
        <p:spPr>
          <a:xfrm>
            <a:off x="1143000" y="35814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Question 5 · 3 marks · Non-calculator]]></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 sector of a circle has radius 12 cm. The arc length of the sector is 8π cm. Work out the angle at the centre of the sector.]]></a:t>
            </a:r>
          </a:p>
        </p:txBody>
      </p:sp>
      <p:sp>
        <p:nvSpPr>
          <p:cNvPr id="15" name="" descr=""/>
          <p:cNvSpPr/>
          <p:nvPr/>
        </p:nvSpPr>
        <p:spPr>
          <a:xfrm>
            <a:off x="552450" y="487680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6" name="" descr=""/>
          <p:cNvSpPr/>
          <p:nvPr/>
        </p:nvSpPr>
        <p:spPr>
          <a:xfrm>
            <a:off x="781050" y="539115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1143000" y="49720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Question 6 · 4 marks · Calculator]]></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 sector of a circle has radius 8 cm and angle 90°. Work out the area of the segment formed by the chord joining the ends of the two radii…]]></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1 · 3 marks · Calculato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rea and volum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7]]></a:t>
            </a:r>
          </a:p>
        </p:txBody>
      </p:sp>
      <p:pic>
        <p:nvPicPr>
          <p:cNvPr id="9" name="" descr=""/>
          <p:cNvPicPr>
            <a:picLocks noChangeAspect="1"/>
          </p:cNvPicPr>
          <p:nvPr/>
        </p:nvPicPr>
        <p:blipFill>
          <a:blip r:embed="rId3"/>
          <a:stretch>
            <a:fillRect/>
          </a:stretch>
        </p:blipFill>
        <p:spPr>
          <a:xfrm>
            <a:off x="6305550" y="2095500"/>
            <a:ext cx="5334000" cy="4000500"/>
          </a:xfrm>
          <a:prstGeom prst="rect">
            <a:avLst/>
          </a:prstGeom>
          <a:noFill/>
        </p:spPr>
      </p:pic>
      <p:sp>
        <p:nvSpPr>
          <p:cNvPr id="10" name="" descr=""/>
          <p:cNvSpPr/>
          <p:nvPr/>
        </p:nvSpPr>
        <p:spPr>
          <a:xfrm>
            <a:off x="6305550" y="2095500"/>
            <a:ext cx="5334000" cy="4000500"/>
          </a:xfrm>
          <a:prstGeom prst="rect">
            <a:avLst/>
          </a:prstGeom>
          <a:noFill/>
          <a:ln w="9525">
            <a:solidFill>
              <a:srgbClr val="D2D7DE">
                <a:alpha val="100000"/>
              </a:srgbClr>
            </a:solidFill>
          </a:ln>
        </p:spPr>
        <p:txBody>
          <a:bodyPr vertOverflow="clip" rtlCol="0" anchor="ctr"/>
          <a:lstStyle/>
          <a:p>
            <a:pPr algn="ctr"/>
            <a:r>
              <a:t/>
            </a:r>
          </a:p>
        </p:txBody>
      </p:sp>
      <p:sp>
        <p:nvSpPr>
          <p:cNvPr id="11" name=""/>
          <p:cNvSpPr txBox="1"/>
          <p:nvPr/>
        </p:nvSpPr>
        <p:spPr>
          <a:xfrm>
            <a:off x="552450" y="1905000"/>
            <a:ext cx="5334000" cy="4381500"/>
          </a:xfrm>
          <a:prstGeom prst="rect">
            <a:avLst/>
          </a:prstGeom>
          <a:noFill/>
        </p:spPr>
        <p:txBody>
          <a:bodyPr anchor="ctr" anchorCtr="0" rtlCol="0" vert="horz" bIns="0" lIns="0" rIns="0" tIns="0">
            <a:normAutofit/>
          </a:bodyPr>
          <a:lstStyle/>
          <a:p>
            <a:pPr algn="l" rtl="0" fontAlgn="ctr" marL="0" marR="0" indent="0" lvl="0">
              <a:lnSpc>
                <a:spcPct val="116000"/>
              </a:lnSpc>
              <a:spcBef>
                <a:spcPts val="0"/>
              </a:spcBef>
              <a:spcAft>
                <a:spcPts val="0"/>
              </a:spcAft>
            </a:pPr>
            <a:r>
              <a:rPr lang="en-US" strike="noStrike" sz="1900" spc="0" u="none" cap="none">
                <a:solidFill>
                  <a:srgbClr val="1F2227">
                    <a:alpha val="100000"/>
                  </a:srgbClr>
                </a:solidFill>
                <a:latin typeface="Calibri"/>
              </a:rPr>
              <a:t><![CDATA[The diagram shows a sector of a circle of radius 9 cm. The angle at the centre is 40°. Work out the length of the arc. Give your answer correct to 3 significant figures. (3 marks)]]></a:t>
            </a:r>
          </a:p>
        </p:txBody>
      </p:sp>
      <p:sp>
        <p:nvSpPr>
          <p:cNvPr id="1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1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rea and volum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3 marks available. Award a mark for each point made.]]></a:t>
            </a:r>
          </a:p>
        </p:txBody>
      </p:sp>
      <p:sp>
        <p:nvSpPr>
          <p:cNvPr id="10" name="" descr=""/>
          <p:cNvSpPr/>
          <p:nvPr/>
        </p:nvSpPr>
        <p:spPr>
          <a:xfrm>
            <a:off x="552450" y="22669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40/360]]></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M1]]></a:t>
            </a:r>
          </a:p>
        </p:txBody>
      </p:sp>
      <p:sp>
        <p:nvSpPr>
          <p:cNvPr id="13" name="" descr=""/>
          <p:cNvSpPr/>
          <p:nvPr/>
        </p:nvSpPr>
        <p:spPr>
          <a:xfrm>
            <a:off x="552450" y="365760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40/360 × 2 × π × 9]]></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M1]]></a:t>
            </a:r>
          </a:p>
        </p:txBody>
      </p:sp>
      <p:sp>
        <p:nvSpPr>
          <p:cNvPr id="16" name="" descr=""/>
          <p:cNvSpPr/>
          <p:nvPr/>
        </p:nvSpPr>
        <p:spPr>
          <a:xfrm>
            <a:off x="552450" y="50482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6.28]]></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1]]></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2 · 3 marks · Calculato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rea and volum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7]]></a:t>
            </a:r>
          </a:p>
        </p:txBody>
      </p:sp>
      <p:sp>
        <p:nvSpPr>
          <p:cNvPr id="9" name="" descr=""/>
          <p:cNvSpPr/>
          <p:nvPr/>
        </p:nvSpPr>
        <p:spPr>
          <a:xfrm>
            <a:off x="552450" y="1866900"/>
            <a:ext cx="11087100" cy="14287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C3D6EE">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2B3038">
                    <a:alpha val="100000"/>
                  </a:srgbClr>
                </a:solidFill>
                <a:latin typeface="Georgia"/>
              </a:rPr>
              <a:t><![CDATA[A sector of a circle has radius 10 cm and angle 72°. Work out the area of the sector. Give your answer correct to 3 significant figures.]]></a:t>
            </a:r>
          </a:p>
        </p:txBody>
      </p:sp>
      <p:sp>
        <p:nvSpPr>
          <p:cNvPr id="12" name="" descr=""/>
          <p:cNvSpPr/>
          <p:nvPr/>
        </p:nvSpPr>
        <p:spPr>
          <a:xfrm>
            <a:off x="552450" y="3524250"/>
            <a:ext cx="11087100" cy="1066800"/>
          </a:xfrm>
          <a:prstGeom prst="roundRect">
            <a:avLst/>
          </a:prstGeom>
          <a:solidFill>
            <a:srgbClr val="2B3038">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Calculator. Worth 3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2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rea and volum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3 marks available. Award a mark for each point made.]]></a:t>
            </a:r>
          </a:p>
        </p:txBody>
      </p:sp>
      <p:sp>
        <p:nvSpPr>
          <p:cNvPr id="10" name="" descr=""/>
          <p:cNvSpPr/>
          <p:nvPr/>
        </p:nvSpPr>
        <p:spPr>
          <a:xfrm>
            <a:off x="552450" y="22669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72/360]]></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M1]]></a:t>
            </a:r>
          </a:p>
        </p:txBody>
      </p:sp>
      <p:sp>
        <p:nvSpPr>
          <p:cNvPr id="13" name="" descr=""/>
          <p:cNvSpPr/>
          <p:nvPr/>
        </p:nvSpPr>
        <p:spPr>
          <a:xfrm>
            <a:off x="552450" y="365760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72/360 × π × 10²]]></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M1]]></a:t>
            </a:r>
          </a:p>
        </p:txBody>
      </p:sp>
      <p:sp>
        <p:nvSpPr>
          <p:cNvPr id="16" name="" descr=""/>
          <p:cNvSpPr/>
          <p:nvPr/>
        </p:nvSpPr>
        <p:spPr>
          <a:xfrm>
            <a:off x="552450" y="50482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62.8]]></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1]]></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3 · 4 marks · Calculato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rea and volum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7]]></a:t>
            </a:r>
          </a:p>
        </p:txBody>
      </p:sp>
      <p:sp>
        <p:nvSpPr>
          <p:cNvPr id="9" name="" descr=""/>
          <p:cNvSpPr/>
          <p:nvPr/>
        </p:nvSpPr>
        <p:spPr>
          <a:xfrm>
            <a:off x="552450" y="1866900"/>
            <a:ext cx="11087100" cy="14287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C3D6EE">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2B3038">
                    <a:alpha val="100000"/>
                  </a:srgbClr>
                </a:solidFill>
                <a:latin typeface="Georgia"/>
              </a:rPr>
              <a:t><![CDATA[A sector of a circle has radius 5 cm and angle 90°. Work out the perimeter of the sector. Give your answer correct to 3 significant figures.]]></a:t>
            </a:r>
          </a:p>
        </p:txBody>
      </p:sp>
      <p:sp>
        <p:nvSpPr>
          <p:cNvPr id="12" name="" descr=""/>
          <p:cNvSpPr/>
          <p:nvPr/>
        </p:nvSpPr>
        <p:spPr>
          <a:xfrm>
            <a:off x="552450" y="3524250"/>
            <a:ext cx="11087100" cy="1066800"/>
          </a:xfrm>
          <a:prstGeom prst="roundRect">
            <a:avLst/>
          </a:prstGeom>
          <a:solidFill>
            <a:srgbClr val="2B3038">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Calculator. Worth 4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3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rea and volum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4 marks available. Award a mark for each point made.]]></a:t>
            </a:r>
          </a:p>
        </p:txBody>
      </p:sp>
      <p:sp>
        <p:nvSpPr>
          <p:cNvPr id="10" name="" descr=""/>
          <p:cNvSpPr/>
          <p:nvPr/>
        </p:nvSpPr>
        <p:spPr>
          <a:xfrm>
            <a:off x="552450" y="22479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Arc length method]]></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M1]]></a:t>
            </a:r>
          </a:p>
        </p:txBody>
      </p:sp>
      <p:sp>
        <p:nvSpPr>
          <p:cNvPr id="13" name="" descr=""/>
          <p:cNvSpPr/>
          <p:nvPr/>
        </p:nvSpPr>
        <p:spPr>
          <a:xfrm>
            <a:off x="552450" y="32766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7.854]]></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1]]></a:t>
            </a:r>
          </a:p>
        </p:txBody>
      </p:sp>
      <p:sp>
        <p:nvSpPr>
          <p:cNvPr id="16" name="" descr=""/>
          <p:cNvSpPr/>
          <p:nvPr/>
        </p:nvSpPr>
        <p:spPr>
          <a:xfrm>
            <a:off x="552450" y="43053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Adding two radii]]></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M1]]></a:t>
            </a:r>
          </a:p>
        </p:txBody>
      </p:sp>
      <p:sp>
        <p:nvSpPr>
          <p:cNvPr id="19" name="" descr=""/>
          <p:cNvSpPr/>
          <p:nvPr/>
        </p:nvSpPr>
        <p:spPr>
          <a:xfrm>
            <a:off x="552450" y="53340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17.9]]></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1]]></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4 · 3 marks · Non-calculato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rea and volum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7]]></a:t>
            </a:r>
          </a:p>
        </p:txBody>
      </p:sp>
      <p:sp>
        <p:nvSpPr>
          <p:cNvPr id="9" name="" descr=""/>
          <p:cNvSpPr/>
          <p:nvPr/>
        </p:nvSpPr>
        <p:spPr>
          <a:xfrm>
            <a:off x="552450" y="1866900"/>
            <a:ext cx="11087100" cy="14287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C3D6EE">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2B3038">
                    <a:alpha val="100000"/>
                  </a:srgbClr>
                </a:solidFill>
                <a:latin typeface="Georgia"/>
              </a:rPr>
              <a:t><![CDATA[A sector of a circle has radius 12 cm and angle 150°. Work out the length of the arc. Give your answer in terms of π.]]></a:t>
            </a:r>
          </a:p>
        </p:txBody>
      </p:sp>
      <p:sp>
        <p:nvSpPr>
          <p:cNvPr id="12" name="" descr=""/>
          <p:cNvSpPr/>
          <p:nvPr/>
        </p:nvSpPr>
        <p:spPr>
          <a:xfrm>
            <a:off x="552450" y="3524250"/>
            <a:ext cx="11087100" cy="1066800"/>
          </a:xfrm>
          <a:prstGeom prst="roundRect">
            <a:avLst/>
          </a:prstGeom>
          <a:solidFill>
            <a:srgbClr val="2B3038">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Non-calculator. Worth 3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4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rea and volum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3 marks available. Award a mark for each point made.]]></a:t>
            </a:r>
          </a:p>
        </p:txBody>
      </p:sp>
      <p:sp>
        <p:nvSpPr>
          <p:cNvPr id="10" name="" descr=""/>
          <p:cNvSpPr/>
          <p:nvPr/>
        </p:nvSpPr>
        <p:spPr>
          <a:xfrm>
            <a:off x="552450" y="22669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150/360 or 5/12]]></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M1]]></a:t>
            </a:r>
          </a:p>
        </p:txBody>
      </p:sp>
      <p:sp>
        <p:nvSpPr>
          <p:cNvPr id="13" name="" descr=""/>
          <p:cNvSpPr/>
          <p:nvPr/>
        </p:nvSpPr>
        <p:spPr>
          <a:xfrm>
            <a:off x="552450" y="365760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5/12 × 24π]]></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M1]]></a:t>
            </a:r>
          </a:p>
        </p:txBody>
      </p:sp>
      <p:sp>
        <p:nvSpPr>
          <p:cNvPr id="16" name="" descr=""/>
          <p:cNvSpPr/>
          <p:nvPr/>
        </p:nvSpPr>
        <p:spPr>
          <a:xfrm>
            <a:off x="552450" y="50482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10π]]></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1]]></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5 · 3 marks · Non-calculato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rea and volum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7]]></a:t>
            </a:r>
          </a:p>
        </p:txBody>
      </p:sp>
      <p:sp>
        <p:nvSpPr>
          <p:cNvPr id="9" name="" descr=""/>
          <p:cNvSpPr/>
          <p:nvPr/>
        </p:nvSpPr>
        <p:spPr>
          <a:xfrm>
            <a:off x="552450" y="1866900"/>
            <a:ext cx="11087100" cy="14287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C3D6EE">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2B3038">
                    <a:alpha val="100000"/>
                  </a:srgbClr>
                </a:solidFill>
                <a:latin typeface="Georgia"/>
              </a:rPr>
              <a:t><![CDATA[A sector of a circle has radius 12 cm. The arc length of the sector is 8π cm. Work out the angle at the centre of the sector.]]></a:t>
            </a:r>
          </a:p>
        </p:txBody>
      </p:sp>
      <p:sp>
        <p:nvSpPr>
          <p:cNvPr id="12" name="" descr=""/>
          <p:cNvSpPr/>
          <p:nvPr/>
        </p:nvSpPr>
        <p:spPr>
          <a:xfrm>
            <a:off x="552450" y="3524250"/>
            <a:ext cx="11087100" cy="1066800"/>
          </a:xfrm>
          <a:prstGeom prst="roundRect">
            <a:avLst/>
          </a:prstGeom>
          <a:solidFill>
            <a:srgbClr val="2B3038">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Non-calculator. Worth 3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5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rea and volum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3 marks available. Award a mark for each point made.]]></a:t>
            </a:r>
          </a:p>
        </p:txBody>
      </p:sp>
      <p:sp>
        <p:nvSpPr>
          <p:cNvPr id="10" name="" descr=""/>
          <p:cNvSpPr/>
          <p:nvPr/>
        </p:nvSpPr>
        <p:spPr>
          <a:xfrm>
            <a:off x="552450" y="22669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θ/360 × 2π × 12 = 8π]]></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M1]]></a:t>
            </a:r>
          </a:p>
        </p:txBody>
      </p:sp>
      <p:sp>
        <p:nvSpPr>
          <p:cNvPr id="13" name="" descr=""/>
          <p:cNvSpPr/>
          <p:nvPr/>
        </p:nvSpPr>
        <p:spPr>
          <a:xfrm>
            <a:off x="552450" y="365760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θ/360 = ⅓]]></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M1]]></a:t>
            </a:r>
          </a:p>
        </p:txBody>
      </p:sp>
      <p:sp>
        <p:nvSpPr>
          <p:cNvPr id="16" name="" descr=""/>
          <p:cNvSpPr/>
          <p:nvPr/>
        </p:nvSpPr>
        <p:spPr>
          <a:xfrm>
            <a:off x="552450" y="50482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120]]></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1]]></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6 · 4 marks · Calculato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rea and volum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7]]></a:t>
            </a:r>
          </a:p>
        </p:txBody>
      </p:sp>
      <p:sp>
        <p:nvSpPr>
          <p:cNvPr id="9" name="" descr=""/>
          <p:cNvSpPr/>
          <p:nvPr/>
        </p:nvSpPr>
        <p:spPr>
          <a:xfrm>
            <a:off x="552450" y="1866900"/>
            <a:ext cx="11087100" cy="14287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C3D6EE">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1800" spc="0" u="none" cap="none">
                <a:solidFill>
                  <a:srgbClr val="2B3038">
                    <a:alpha val="100000"/>
                  </a:srgbClr>
                </a:solidFill>
                <a:latin typeface="Georgia"/>
              </a:rPr>
              <a:t><![CDATA[A sector of a circle has radius 8 cm and angle 90°. Work out the area of the segment formed by the chord joining the ends of the two radii. Give your answer correct to 3 significant figures.]]></a:t>
            </a:r>
          </a:p>
        </p:txBody>
      </p:sp>
      <p:sp>
        <p:nvSpPr>
          <p:cNvPr id="12" name="" descr=""/>
          <p:cNvSpPr/>
          <p:nvPr/>
        </p:nvSpPr>
        <p:spPr>
          <a:xfrm>
            <a:off x="552450" y="3524250"/>
            <a:ext cx="11087100" cy="1066800"/>
          </a:xfrm>
          <a:prstGeom prst="roundRect">
            <a:avLst/>
          </a:prstGeom>
          <a:solidFill>
            <a:srgbClr val="2B3038">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Calculator. Worth 4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6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rea and volum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4 marks available. Award a mark for each point made.]]></a:t>
            </a:r>
          </a:p>
        </p:txBody>
      </p:sp>
      <p:sp>
        <p:nvSpPr>
          <p:cNvPr id="10" name="" descr=""/>
          <p:cNvSpPr/>
          <p:nvPr/>
        </p:nvSpPr>
        <p:spPr>
          <a:xfrm>
            <a:off x="552450" y="22479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Sector area 50.27]]></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M1]]></a:t>
            </a:r>
          </a:p>
        </p:txBody>
      </p:sp>
      <p:sp>
        <p:nvSpPr>
          <p:cNvPr id="13" name="" descr=""/>
          <p:cNvSpPr/>
          <p:nvPr/>
        </p:nvSpPr>
        <p:spPr>
          <a:xfrm>
            <a:off x="552450" y="32766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Triangle area 32]]></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M1]]></a:t>
            </a:r>
          </a:p>
        </p:txBody>
      </p:sp>
      <p:sp>
        <p:nvSpPr>
          <p:cNvPr id="16" name="" descr=""/>
          <p:cNvSpPr/>
          <p:nvPr/>
        </p:nvSpPr>
        <p:spPr>
          <a:xfrm>
            <a:off x="552450" y="43053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50.27 − 32]]></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M1]]></a:t>
            </a:r>
          </a:p>
        </p:txBody>
      </p:sp>
      <p:sp>
        <p:nvSpPr>
          <p:cNvPr id="19" name="" descr=""/>
          <p:cNvSpPr/>
          <p:nvPr/>
        </p:nvSpPr>
        <p:spPr>
          <a:xfrm>
            <a:off x="552450" y="53340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18.3]]></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1]]></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2026-09-30T10:04:55Z</dcterms:created>
  <dcterms:modified xsi:type="dcterms:W3CDTF">2026-09-30T10:04:55Z</dcterms:modified>
  <dc:title>Sectors of circles</dc:title>
  <dc:description>Generated from a pasted lesson-pack script.</dc:description>
  <dc:subject>Area and volume</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penRevise drawing">
    <vt:i4>3</vt:i4>
  </property>
</Properties>
</file>