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798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68f92c8e6c46a4d6e02459a2419d460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2f4030a334d3764884e6da86fa0e5876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7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8.png"/>
  <Relationship Id="rId3" Type="http://schemas.openxmlformats.org/officeDocument/2006/relationships/image" Target="../media/8e0a42f36fdb964941fd4dd0df512eebbe34d8e8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b742d52b5962d00e375313f51effe1c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5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D solid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ow many faces does a cube have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name of a 3D shape with a circular base and one curved surface ending at a point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volume of a cuboid 2 by 3 by 4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shape is the cross-section of a cylinder cut straight across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 polygon with 6 sides called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ow many faces does a cube hav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6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name of a 3D shape with a circular base and one curved surface ending at a point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A cone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volume of a cuboid 2 by 3 by 4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24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shape is the cross-section of a cylinder cut straight across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A circle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 polygon with 6 sides called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A hexagon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Name common 3D solid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unt faces, edges and vertice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nd interpret plans and elevation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a 3D drawing to work out how many cubes make a solid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es, Edges and Vertic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 face is a flat surface, an edge is where two faces meet, and a vertex is a corne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olid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3457575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ace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29350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dge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9001125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Vertices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2667000"/>
            <a:ext cx="11087100" cy="60007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257550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685800" y="2667000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uboid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3457575" y="2667000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6229350" y="2667000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9001125" y="2667000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3267075"/>
            <a:ext cx="110871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38576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85800" y="3267075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riangular prism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3457575" y="3267075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6229350" y="3267075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9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9001125" y="3267075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]]></a:t>
            </a:r>
          </a:p>
        </p:txBody>
      </p:sp>
      <p:sp>
        <p:nvSpPr>
          <p:cNvPr id="27" name="" descr=""/>
          <p:cNvSpPr/>
          <p:nvPr/>
        </p:nvSpPr>
        <p:spPr>
          <a:xfrm>
            <a:off x="552450" y="3867150"/>
            <a:ext cx="11087100" cy="60007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4457700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85800" y="3867150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quare-based pyramid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3457575" y="3867150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6229350" y="3867150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9001125" y="3867150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]]></a:t>
            </a:r>
          </a:p>
        </p:txBody>
      </p:sp>
      <p:sp>
        <p:nvSpPr>
          <p:cNvPr id="33" name="" descr=""/>
          <p:cNvSpPr/>
          <p:nvPr/>
        </p:nvSpPr>
        <p:spPr>
          <a:xfrm>
            <a:off x="552450" y="4467225"/>
            <a:ext cx="110871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4" name="" descr=""/>
          <p:cNvSpPr/>
          <p:nvPr/>
        </p:nvSpPr>
        <p:spPr>
          <a:xfrm>
            <a:off x="552450" y="50577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5" name=""/>
          <p:cNvSpPr txBox="1"/>
          <p:nvPr/>
        </p:nvSpPr>
        <p:spPr>
          <a:xfrm>
            <a:off x="685800" y="4467225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ylinder]]></a:t>
            </a:r>
          </a:p>
        </p:txBody>
      </p:sp>
      <p:sp>
        <p:nvSpPr>
          <p:cNvPr id="36" name=""/>
          <p:cNvSpPr txBox="1"/>
          <p:nvPr/>
        </p:nvSpPr>
        <p:spPr>
          <a:xfrm>
            <a:off x="3457575" y="4467225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  <p:sp>
        <p:nvSpPr>
          <p:cNvPr id="37" name=""/>
          <p:cNvSpPr txBox="1"/>
          <p:nvPr/>
        </p:nvSpPr>
        <p:spPr>
          <a:xfrm>
            <a:off x="6229350" y="4467225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  <p:sp>
        <p:nvSpPr>
          <p:cNvPr id="38" name=""/>
          <p:cNvSpPr txBox="1"/>
          <p:nvPr/>
        </p:nvSpPr>
        <p:spPr>
          <a:xfrm>
            <a:off x="9001125" y="4467225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]]></a:t>
            </a:r>
          </a:p>
        </p:txBody>
      </p:sp>
      <p:sp>
        <p:nvSpPr>
          <p:cNvPr id="39" name="" descr=""/>
          <p:cNvSpPr/>
          <p:nvPr/>
        </p:nvSpPr>
        <p:spPr>
          <a:xfrm>
            <a:off x="552450" y="5067300"/>
            <a:ext cx="11087100" cy="60007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0" name="" descr=""/>
          <p:cNvSpPr/>
          <p:nvPr/>
        </p:nvSpPr>
        <p:spPr>
          <a:xfrm>
            <a:off x="552450" y="5657850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1" name=""/>
          <p:cNvSpPr txBox="1"/>
          <p:nvPr/>
        </p:nvSpPr>
        <p:spPr>
          <a:xfrm>
            <a:off x="685800" y="5067300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e]]></a:t>
            </a:r>
          </a:p>
        </p:txBody>
      </p:sp>
      <p:sp>
        <p:nvSpPr>
          <p:cNvPr id="42" name=""/>
          <p:cNvSpPr txBox="1"/>
          <p:nvPr/>
        </p:nvSpPr>
        <p:spPr>
          <a:xfrm>
            <a:off x="3457575" y="5067300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  <p:sp>
        <p:nvSpPr>
          <p:cNvPr id="43" name=""/>
          <p:cNvSpPr txBox="1"/>
          <p:nvPr/>
        </p:nvSpPr>
        <p:spPr>
          <a:xfrm>
            <a:off x="6229350" y="5067300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]]></a:t>
            </a:r>
          </a:p>
        </p:txBody>
      </p:sp>
      <p:sp>
        <p:nvSpPr>
          <p:cNvPr id="44" name=""/>
          <p:cNvSpPr txBox="1"/>
          <p:nvPr/>
        </p:nvSpPr>
        <p:spPr>
          <a:xfrm>
            <a:off x="9001125" y="5067300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]]></a:t>
            </a:r>
          </a:p>
        </p:txBody>
      </p:sp>
      <p:sp>
        <p:nvSpPr>
          <p:cNvPr id="45" name="" descr=""/>
          <p:cNvSpPr/>
          <p:nvPr/>
        </p:nvSpPr>
        <p:spPr>
          <a:xfrm>
            <a:off x="552450" y="5667375"/>
            <a:ext cx="110871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6" name="" descr=""/>
          <p:cNvSpPr/>
          <p:nvPr/>
        </p:nvSpPr>
        <p:spPr>
          <a:xfrm>
            <a:off x="552450" y="62579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7" name=""/>
          <p:cNvSpPr txBox="1"/>
          <p:nvPr/>
        </p:nvSpPr>
        <p:spPr>
          <a:xfrm>
            <a:off x="685800" y="5667375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phere]]></a:t>
            </a:r>
          </a:p>
        </p:txBody>
      </p:sp>
      <p:sp>
        <p:nvSpPr>
          <p:cNvPr id="48" name=""/>
          <p:cNvSpPr txBox="1"/>
          <p:nvPr/>
        </p:nvSpPr>
        <p:spPr>
          <a:xfrm>
            <a:off x="3457575" y="5667375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]]></a:t>
            </a:r>
          </a:p>
        </p:txBody>
      </p:sp>
      <p:sp>
        <p:nvSpPr>
          <p:cNvPr id="49" name=""/>
          <p:cNvSpPr txBox="1"/>
          <p:nvPr/>
        </p:nvSpPr>
        <p:spPr>
          <a:xfrm>
            <a:off x="6229350" y="5667375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]]></a:t>
            </a:r>
          </a:p>
        </p:txBody>
      </p:sp>
      <p:sp>
        <p:nvSpPr>
          <p:cNvPr id="50" name=""/>
          <p:cNvSpPr txBox="1"/>
          <p:nvPr/>
        </p:nvSpPr>
        <p:spPr>
          <a:xfrm>
            <a:off x="9001125" y="5667375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]]></a:t>
            </a:r>
          </a:p>
        </p:txBody>
      </p:sp>
      <p:sp>
        <p:nvSpPr>
          <p:cNvPr id="5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aming Solid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name comes from the shape of the base or cross-section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ris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same cross-section all the way along: a triangular prism, a hexagonal prism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yrami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polygon base with triangular faces that meet at one apex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ylinder, cone, spher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ids with curved surfaces; a sphere is a perfect ball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etrahedr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pyramid with four triangular face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ULER'S FORMUL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8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or any solid with flat faces, faces plus vertices minus edges equals 2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Cuboid: 6 + 8 − 12 = 2. Square-based pyramid: 5 + 5 − 8 = 2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lan and Elevat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plan is the view from above; elevations are views from the front and the sid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Three View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3095625"/>
            <a:ext cx="355282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23900" y="32670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23900" y="3438525"/>
            <a:ext cx="320992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la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view from directly abov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14825" y="3095625"/>
            <a:ext cx="355282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4486275" y="32670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4486275" y="3438525"/>
            <a:ext cx="320992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ont elev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view from the front, looking straight at the face you choose to call the fron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8077200" y="3095625"/>
            <a:ext cx="355282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8248650" y="32670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8248650" y="3438525"/>
            <a:ext cx="320992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de elev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view from one side, usually the right, looking straight at that face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rawing the Elevat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olid is made from four cubes: a row of three, with one more cube on top of the right-hand cube. Draw the front elevation, the plan and the side elevation viewed from the righ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ont elevation: what you see facing the row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ree squares wide; the right column is two high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lan: look down from abov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ree squares in a row (the top cube is hidden above the right one)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de elevation from the right: you see the end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One square wide and two squares high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ront elevation: an L-shape of 4 squares. Plan: 3 squares in a row. Side elevation: 2 squares in a column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ips for Elevat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Draw only what you can see, with straight lin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idden edg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o not draw edges you cannot see from that directio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e a gri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One square on the grid stands for one edge of a cub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eck your views agre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front elevation and plan must have the same width; the front and side must have the same height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flat surface of a solid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dg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line where two faces mee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Vertex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corner where edges meet (plural: vertices)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la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view of a solid from abov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lev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view of a solid from the front or sid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ris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olid with the same cross-section all the way through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uild and Draw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uild a solid from 5 cubes: a row of three cubes, a fourth cube placed directly behind the middle cube of the row, and a fifth cube on top of the left-hand cube of the row. Draw its plan and its front elevatio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uild the solid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ook from each directio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only what you see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Plan: a row of three squares with a fourth square behind the middle one (a T-shape). Front elevation: three squares wide, with the left column two squares high and the other two columns one square high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Name the common solid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unt faces, edges and vertice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eck with Euler's formula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ay what a plan i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 front elevation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 side elevation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atch views to a solid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the volume of a cube solid from its view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Faces, edges, vertices: count carefully and check with F + V − E = 2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Plan is from above; elevations are from the sid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Draw with straight lines on a gri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Compare your views for consistency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solid is made of 4 cubes: a row of three cubes with one cube on top of the right-hand cube. Draw the front elevation of the solid on a square grid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Look at the solid from the front only and draw what is visible: an L-shape here. Do not add depth line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2026-09-30T10:19:01Z</dcterms:created>
  <dcterms:modified xsi:type="dcterms:W3CDTF">2026-09-30T10:19:01Z</dcterms:modified>
  <dc:title>3D solids</dc:title>
  <dc:description>Generated from a pasted lesson-pack script.</dc:description>
  <dc:subject>Transformations and constructions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