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99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726a43347ce3453def59ecb330a4fb0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6.png"/>
  <Relationship Id="rId3" Type="http://schemas.openxmlformats.org/officeDocument/2006/relationships/image" Target="../media/c3343487eebff5cd8cabd309868efe511e8274b4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3d3dfb99ad69d2f234acb318634fb9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Loci]]></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Transformations and construct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8 of 8]]></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distance round a circle called?]]></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perpendicular bisector?]]></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an angle bisector do?]]></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dius of a circle with diameter 8 cm?]]></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equidistant mea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distance round a circle called?]]></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circumference]]></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perpendicular bisector?]]></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A line at 90° through the midpoint of a segment]]></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an angle bisector do?]]></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Cuts an angle in half]]></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dius of a circle with diameter 8 cm?]]></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4 cm]]></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equidistant mean?]]></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same distance from]]></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Explain what a locus is.]]></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the four standard loci.]]></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mbine loci to find a region.]]></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olve problems in context, using a scal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LOCUS]]></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4000" spc="0" u="none" cap="none">
                <a:solidFill>
                  <a:srgbClr val="2B3038">
                    <a:alpha val="100000"/>
                  </a:srgbClr>
                </a:solidFill>
                <a:latin typeface="Georgia"/>
              </a:rPr>
              <a:t><![CDATA[A locus is the set of all points that follow a rule.]]></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The plural is loci.]]></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Standard Loc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Learn these four and you can solve most locus question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Four Standard Loc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 fixed distance from a point]]></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circle, centred on the point.]]></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Equidistant from two point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erpendicular bisector of the line joining the points.]]></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Equidistant from two line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angle bisector of the angle between them.]]></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 fixed distance from a lin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racetrack: two parallel lines with semicircular end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Region Bounded by Two Loc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BCD is a rectangle with A at (0, 0), B at (8, 0), C at (8, 5) and D at (0, 5), with 1 cm representing 1 m. A tree is nearer to AB than to AD and less than 4 m from C. Describe the region where the tree can b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quidistant from AB and AD]]></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he bisector of angle DAB, the line from A at 45°]]></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Nearer to AB than AD]]></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he side of the bisector next to AB (below the line y = x)]]></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ess than 4 m from C]]></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Inside a circle of radius 4 cm centred on C]]></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bine]]></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The part of the rectangle that is both below the bisector and inside the circle]]></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400" spc="0" u="none" cap="none">
                <a:solidFill>
                  <a:srgbClr val="FFFFFF">
                    <a:alpha val="100000"/>
                  </a:srgbClr>
                </a:solidFill>
                <a:latin typeface="Georgia"/>
              </a:rPr>
              <a:t><![CDATA[The region inside the rectangle, below the bisector from A and inside the circle of radius 4 cm centred on C.]]></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ackling a Locus Ques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Split the rule into simple loci.]]></a:t>
            </a:r>
          </a:p>
        </p:txBody>
      </p:sp>
      <p:sp>
        <p:nvSpPr>
          <p:cNvPr id="10" name="" descr=""/>
          <p:cNvSpPr/>
          <p:nvPr/>
        </p:nvSpPr>
        <p:spPr>
          <a:xfrm>
            <a:off x="552450" y="2286000"/>
            <a:ext cx="2581275" cy="1866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1]]></a:t>
            </a:r>
          </a:p>
        </p:txBody>
      </p:sp>
      <p:sp>
        <p:nvSpPr>
          <p:cNvPr id="13" name=""/>
          <p:cNvSpPr txBox="1"/>
          <p:nvPr/>
        </p:nvSpPr>
        <p:spPr>
          <a:xfrm>
            <a:off x="685800"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Read the rule]]></a:t>
            </a:r>
          </a:p>
          <a:p>
            <a:pPr algn="ctr"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nderline each condition.]]></a:t>
            </a:r>
          </a:p>
        </p:txBody>
      </p:sp>
      <p:sp>
        <p:nvSpPr>
          <p:cNvPr id="14" name="" descr=""/>
          <p:cNvSpPr/>
          <p:nvPr/>
        </p:nvSpPr>
        <p:spPr>
          <a:xfrm>
            <a:off x="3162300" y="26479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15" name="" descr=""/>
          <p:cNvSpPr/>
          <p:nvPr/>
        </p:nvSpPr>
        <p:spPr>
          <a:xfrm>
            <a:off x="3381375" y="2286000"/>
            <a:ext cx="2581275" cy="1866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2]]></a:t>
            </a:r>
          </a:p>
        </p:txBody>
      </p:sp>
      <p:sp>
        <p:nvSpPr>
          <p:cNvPr id="18" name=""/>
          <p:cNvSpPr txBox="1"/>
          <p:nvPr/>
        </p:nvSpPr>
        <p:spPr>
          <a:xfrm>
            <a:off x="3514725"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100" spc="0" u="none" cap="none">
                <a:solidFill>
                  <a:srgbClr val="2B3038">
                    <a:alpha val="100000"/>
                  </a:srgbClr>
                </a:solidFill>
                <a:latin typeface="Georgia"/>
              </a:rPr>
              <a:t><![CDATA[Draw the standard locus for each]]></a:t>
            </a:r>
          </a:p>
          <a:p>
            <a:pPr algn="ctr"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ircle, bisector, perpendicular bisector, or parallel lines.]]></a:t>
            </a:r>
          </a:p>
        </p:txBody>
      </p:sp>
      <p:sp>
        <p:nvSpPr>
          <p:cNvPr id="19" name="" descr=""/>
          <p:cNvSpPr/>
          <p:nvPr/>
        </p:nvSpPr>
        <p:spPr>
          <a:xfrm>
            <a:off x="5991225" y="26479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0" name="" descr=""/>
          <p:cNvSpPr/>
          <p:nvPr/>
        </p:nvSpPr>
        <p:spPr>
          <a:xfrm>
            <a:off x="6210300" y="2286000"/>
            <a:ext cx="2581275" cy="1866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3]]></a:t>
            </a:r>
          </a:p>
        </p:txBody>
      </p:sp>
      <p:sp>
        <p:nvSpPr>
          <p:cNvPr id="23" name=""/>
          <p:cNvSpPr txBox="1"/>
          <p:nvPr/>
        </p:nvSpPr>
        <p:spPr>
          <a:xfrm>
            <a:off x="6343650"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Decide which side]]></a:t>
            </a:r>
          </a:p>
          <a:p>
            <a:pPr algn="ctr"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e a test point.]]></a:t>
            </a:r>
          </a:p>
        </p:txBody>
      </p:sp>
      <p:sp>
        <p:nvSpPr>
          <p:cNvPr id="24" name="" descr=""/>
          <p:cNvSpPr/>
          <p:nvPr/>
        </p:nvSpPr>
        <p:spPr>
          <a:xfrm>
            <a:off x="8820150" y="26479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5" name="" descr=""/>
          <p:cNvSpPr/>
          <p:nvPr/>
        </p:nvSpPr>
        <p:spPr>
          <a:xfrm>
            <a:off x="9039225" y="2286000"/>
            <a:ext cx="2581275" cy="1866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4]]></a:t>
            </a:r>
          </a:p>
        </p:txBody>
      </p:sp>
      <p:sp>
        <p:nvSpPr>
          <p:cNvPr id="28" name=""/>
          <p:cNvSpPr txBox="1"/>
          <p:nvPr/>
        </p:nvSpPr>
        <p:spPr>
          <a:xfrm>
            <a:off x="9172575"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hade the region]]></a:t>
            </a:r>
          </a:p>
          <a:p>
            <a:pPr algn="ctr"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r mark the route required.]]></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quidistant from Two Poi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P and Q are 6 cm apart. Draw the locus of points equidistant from P and Q, and within 4 cm of P.]]></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locus of points equidistant from P and Q]]></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he perpendicular bisector of PQ]]></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ithin 4 cm of P]]></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Inside a circle of radius 4 cm centred on P]]></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part of the bisector inside the circl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 line segment where the bisector crosses the circle]]></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0" u="none" cap="none">
                <a:solidFill>
                  <a:srgbClr val="FFFFFF">
                    <a:alpha val="100000"/>
                  </a:srgbClr>
                </a:solidFill>
                <a:latin typeface="Georgia"/>
              </a:rPr>
              <a:t><![CDATA[The segment of the perpendicular bisector of PQ that lies inside the circle of radius 4 cm centred on P.]]></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Fixed Distance from a 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path is 6 m long. A dog is allowed within 2 m of the path. Describe the boundary of the area.]]></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set of points 2 m from a lin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wo parallel lines, 2 m either side]]></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nds of the path]]></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wo semicircles of radius 2 m]]></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ogeth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 racetrack shape around the path]]></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0" u="none" cap="none">
                <a:solidFill>
                  <a:srgbClr val="FFFFFF">
                    <a:alpha val="100000"/>
                  </a:srgbClr>
                </a:solidFill>
                <a:latin typeface="Georgia"/>
              </a:rPr>
              <a:t><![CDATA[A racetrack: two parallel lines 2 m either side of the path with a semicircle of radius 2 m at each end.]]></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Locus]]></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set of points that all obey a rule.]]></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Loci]]></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More than one locus.]]></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Equidista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same distance from two points or lines.]]></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Reg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area of the plane described by one or more rules.]]></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erpendicular bisecto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ocus of points equidistant from two points.]]></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ngle bisecto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ocus of points equidistant from two lin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ere Should the Mast Go?]]></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Three villages A, B and C form a triangle. A phone mast must be equidistant from A and B, and no more than 5 km from C. Draw the triangle (AB = 8 cm, AC = 6 cm, BC = 7 cm, where 1 cm = 1 km), construct the perpendicular bisector of AB, draw the circle of radius 5 cm about C, and shade the possible positions.]]></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nstruct the triangle.]]></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raw the two loci.]]></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Identify the overlap.]]></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The possible positions lie along the segment of the perpendicular bisector of AB that lies within the circle. Students should show construction arcs for the bisector and mark the two points where it meets the circl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Transformations and construct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8 of 8]]></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what a locus is.]]></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circle locus.]]></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perpendicular bisector locus.]]></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n angle bisector locu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racetrack locus.]]></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bine two loci.]]></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scale in a locus problem.]]></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hade the correct regio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ircle: a fixed distance from a point.]]></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erpendicular bisector: equidistant from two point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ngle bisector: equidistant from two lines.]]></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Racetrack: a fixed distance from a line segment.]]></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ABCD is a rectangle with AB = 8 cm and BC = 5 cm. A point is nearer to AB than to AD, and is less than 4 cm from C. Shade the region that contains all such points. (4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Draw each locus, then use one test point in the rectangle to decide which side of each locus to shad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2026-09-30T10:21:15Z</dcterms:created>
  <dcterms:modified xsi:type="dcterms:W3CDTF">2026-09-30T10:21:15Z</dcterms:modified>
  <dc:title>Loci</dc:title>
  <dc:description>Generated from a pasted lesson-pack script.</dc:description>
  <dc:subject>Transformations and constructions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