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Draw the class results on a graph like the one in the less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8068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fd3e9d85de8a24d3040f8a36b7f0eb616.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17.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18.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2dff9686895a87c71ac936201f27c1a19.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49b1554a86a5d8015a54240a8e5982620.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8418e078918ccdc86c7b1a53a9f0f2221.png"/>
  <Relationship Id="rId3" Type="http://schemas.openxmlformats.org/officeDocument/2006/relationships/image" Target="../media/5afb8d4f1d80efc4dd0a5b7f5efa66fb109088e522.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3.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4.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25.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7ccfa22434dc9aab1b932daca83a84026.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b742d52b5962d00e375313f51effe1c27.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1b8aa1d40c9302c7a4452f3d85231d28.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9.png"/>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30.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1.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2.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3.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34.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5.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36.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37.png"/>
  <Relationship Id="rId3" Type="http://schemas.openxmlformats.org/officeDocument/2006/relationships/image" Target="../media/c8a6efadb47acd4e72411556a7be944df27206a638.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39.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40.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41.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42.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43.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44.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45.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Experimental probability]]></a:t>
            </a:r>
          </a:p>
        </p:txBody>
      </p:sp>
      <p:sp>
        <p:nvSpPr>
          <p:cNvPr id="7" name="" descr=""/>
          <p:cNvSpPr/>
          <p:nvPr/>
        </p:nvSpPr>
        <p:spPr>
          <a:xfrm>
            <a:off x="5086350" y="5076825"/>
            <a:ext cx="2009775" cy="28575"/>
          </a:xfrm>
          <a:prstGeom prst="rect">
            <a:avLst/>
          </a:prstGeom>
          <a:solidFill>
            <a:srgbClr val="3063A7">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DE1E6">
                    <a:alpha val="100000"/>
                  </a:srgbClr>
                </a:solidFill>
                <a:latin typeface="Calibri"/>
              </a:rPr>
              <a:t><![CDATA[Probability]]></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81ACE4">
                    <a:alpha val="100000"/>
                  </a:srgbClr>
                </a:solidFill>
                <a:latin typeface="Calibri"/>
              </a:rPr>
              <a:t><![CDATA[Lesson 3 of 6]]></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arm-u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Simplify 30/120.]]></a:t>
            </a:r>
          </a:p>
        </p:txBody>
      </p:sp>
      <p:sp>
        <p:nvSpPr>
          <p:cNvPr id="14" name="" descr=""/>
          <p:cNvSpPr/>
          <p:nvPr/>
        </p:nvSpPr>
        <p:spPr>
          <a:xfrm>
            <a:off x="552450" y="30765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rite 18/60 as a decimal.]]></a:t>
            </a:r>
          </a:p>
        </p:txBody>
      </p:sp>
      <p:sp>
        <p:nvSpPr>
          <p:cNvPr id="18" name="" descr=""/>
          <p:cNvSpPr/>
          <p:nvPr/>
        </p:nvSpPr>
        <p:spPr>
          <a:xfrm>
            <a:off x="552450" y="38957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theoretical probability of heads on a fair coin?]]></a:t>
            </a:r>
          </a:p>
        </p:txBody>
      </p:sp>
      <p:sp>
        <p:nvSpPr>
          <p:cNvPr id="22" name="" descr=""/>
          <p:cNvSpPr/>
          <p:nvPr/>
        </p:nvSpPr>
        <p:spPr>
          <a:xfrm>
            <a:off x="552450" y="47148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500 × 0.3.]]></a:t>
            </a:r>
          </a:p>
        </p:txBody>
      </p:sp>
      <p:sp>
        <p:nvSpPr>
          <p:cNvPr id="26" name="" descr=""/>
          <p:cNvSpPr/>
          <p:nvPr/>
        </p:nvSpPr>
        <p:spPr>
          <a:xfrm>
            <a:off x="552450" y="55340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1/6 as a decimal, to 2 decimal places?]]></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Warm-up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9145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Simplify 30/120.]]></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¼]]></a:t>
            </a:r>
          </a:p>
        </p:txBody>
      </p:sp>
      <p:sp>
        <p:nvSpPr>
          <p:cNvPr id="13" name="" descr=""/>
          <p:cNvSpPr/>
          <p:nvPr/>
        </p:nvSpPr>
        <p:spPr>
          <a:xfrm>
            <a:off x="552450" y="280035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rite 18/60 as a decimal.]]></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0.3]]></a:t>
            </a:r>
          </a:p>
        </p:txBody>
      </p:sp>
      <p:sp>
        <p:nvSpPr>
          <p:cNvPr id="17" name="" descr=""/>
          <p:cNvSpPr/>
          <p:nvPr/>
        </p:nvSpPr>
        <p:spPr>
          <a:xfrm>
            <a:off x="552450" y="368617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the theoretical probability of heads on a fair coin?]]></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½]]></a:t>
            </a:r>
          </a:p>
        </p:txBody>
      </p:sp>
      <p:sp>
        <p:nvSpPr>
          <p:cNvPr id="21" name="" descr=""/>
          <p:cNvSpPr/>
          <p:nvPr/>
        </p:nvSpPr>
        <p:spPr>
          <a:xfrm>
            <a:off x="552450" y="457200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500 × 0.3.]]></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150]]></a:t>
            </a:r>
          </a:p>
        </p:txBody>
      </p:sp>
      <p:sp>
        <p:nvSpPr>
          <p:cNvPr id="25" name="" descr=""/>
          <p:cNvSpPr/>
          <p:nvPr/>
        </p:nvSpPr>
        <p:spPr>
          <a:xfrm>
            <a:off x="552450" y="54578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hat is 1/6 as a decimal, to 2 decimal places?]]></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0.17]]></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200977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Work out relative frequency.]]></a:t>
            </a:r>
          </a:p>
        </p:txBody>
      </p:sp>
      <p:sp>
        <p:nvSpPr>
          <p:cNvPr id="13" name="" descr=""/>
          <p:cNvSpPr/>
          <p:nvPr/>
        </p:nvSpPr>
        <p:spPr>
          <a:xfrm>
            <a:off x="552450" y="309562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Use relative frequency to estimate probability.]]></a:t>
            </a:r>
          </a:p>
        </p:txBody>
      </p:sp>
      <p:sp>
        <p:nvSpPr>
          <p:cNvPr id="17" name="" descr=""/>
          <p:cNvSpPr/>
          <p:nvPr/>
        </p:nvSpPr>
        <p:spPr>
          <a:xfrm>
            <a:off x="552450" y="418147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Predict how many times an event will happen.]]></a:t>
            </a:r>
          </a:p>
        </p:txBody>
      </p:sp>
      <p:sp>
        <p:nvSpPr>
          <p:cNvPr id="21" name="" descr=""/>
          <p:cNvSpPr/>
          <p:nvPr/>
        </p:nvSpPr>
        <p:spPr>
          <a:xfrm>
            <a:off x="552450" y="5267325"/>
            <a:ext cx="11087100" cy="10096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Decide whether a coin, dice or spinner is fair.]]></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RELATIVE FREQUENCY]]></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3400" spc="0" u="none" cap="none">
                <a:solidFill>
                  <a:srgbClr val="2B3038">
                    <a:alpha val="100000"/>
                  </a:srgbClr>
                </a:solidFill>
                <a:latin typeface="Georgia"/>
              </a:rPr>
              <a:t><![CDATA[Relative frequency is the number of times an event happens divided by the total number of trials.]]></a:t>
            </a:r>
          </a:p>
        </p:txBody>
      </p:sp>
      <p:sp>
        <p:nvSpPr>
          <p:cNvPr id="10" name="" descr=""/>
          <p:cNvSpPr/>
          <p:nvPr/>
        </p:nvSpPr>
        <p:spPr>
          <a:xfrm>
            <a:off x="5772150" y="5524500"/>
            <a:ext cx="647700" cy="28575"/>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500" spc="0" u="none" cap="none">
                <a:solidFill>
                  <a:srgbClr val="6A7078">
                    <a:alpha val="100000"/>
                  </a:srgbClr>
                </a:solidFill>
                <a:latin typeface="Calibri"/>
              </a:rPr>
              <a:t><![CDATA[relative frequency = (frequency of the event)/(total number of trial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Relative Frequency Settles Dow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pic>
        <p:nvPicPr>
          <p:cNvPr id="9" name="" descr=""/>
          <p:cNvPicPr>
            <a:picLocks noChangeAspect="1"/>
          </p:cNvPicPr>
          <p:nvPr/>
        </p:nvPicPr>
        <p:blipFill>
          <a:blip r:embed="rId3"/>
          <a:stretch>
            <a:fillRect/>
          </a:stretch>
        </p:blipFill>
        <p:spPr>
          <a:xfrm>
            <a:off x="552450" y="-219075"/>
            <a:ext cx="11087100" cy="8315325"/>
          </a:xfrm>
          <a:prstGeom prst="rect">
            <a:avLst/>
          </a:prstGeom>
          <a:noFill/>
        </p:spPr>
      </p:pic>
      <p:sp>
        <p:nvSpPr>
          <p:cNvPr id="10" name="" descr=""/>
          <p:cNvSpPr/>
          <p:nvPr/>
        </p:nvSpPr>
        <p:spPr>
          <a:xfrm>
            <a:off x="552450" y="2286000"/>
            <a:ext cx="11087100" cy="3295650"/>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6A7078">
                    <a:alpha val="100000"/>
                  </a:srgbClr>
                </a:solidFill>
                <a:latin typeface="Calibri"/>
              </a:rPr>
              <a:t><![CDATA[The more trials, the closer the relative frequency gets to the true probability.]]></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Relative Frequenc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400" spc="0" u="none" cap="none">
                <a:solidFill>
                  <a:srgbClr val="1F2227">
                    <a:alpha val="100000"/>
                  </a:srgbClr>
                </a:solidFill>
                <a:latin typeface="Calibri"/>
              </a:rPr>
              <a:t><![CDATA[A spinner is spun 60 times. It lands on red 18 times, blue 30 times and green 12 times. Find the relative frequency of each colour.]]></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Red]]></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8/60 = 0.3]]></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Blue]]></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30/60 = 0.5]]></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Green]]></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2/60 = 0.2]]></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Red 0.3, blue 0.5, green 0.2. These add up to 1.]]></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Predicting Outcom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Use the spinner results to estimate how many times you would expect blue in 500 spins.]]></a:t>
            </a:r>
          </a:p>
        </p:txBody>
      </p:sp>
      <p:sp>
        <p:nvSpPr>
          <p:cNvPr id="12"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Estimated probability of blue]]></a:t>
            </a:r>
          </a:p>
        </p:txBody>
      </p:sp>
      <p:sp>
        <p:nvSpPr>
          <p:cNvPr id="15"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0.5]]></a:t>
            </a:r>
          </a:p>
        </p:txBody>
      </p:sp>
      <p:sp>
        <p:nvSpPr>
          <p:cNvPr id="16"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Multiply by the number of spins]]></a:t>
            </a:r>
          </a:p>
        </p:txBody>
      </p:sp>
      <p:sp>
        <p:nvSpPr>
          <p:cNvPr id="19"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0.5 × 500 = 250]]></a:t>
            </a:r>
          </a:p>
        </p:txBody>
      </p:sp>
      <p:sp>
        <p:nvSpPr>
          <p:cNvPr id="20"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1"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2"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About 250 blues.]]></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Is the Dice Fai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A dice is rolled 120 times and lands on 6 a total of 30 times. Does this suggest the dice is biased?]]></a:t>
            </a:r>
          </a:p>
        </p:txBody>
      </p:sp>
      <p:sp>
        <p:nvSpPr>
          <p:cNvPr id="12" name="" descr=""/>
          <p:cNvSpPr/>
          <p:nvPr/>
        </p:nvSpPr>
        <p:spPr>
          <a:xfrm>
            <a:off x="552450" y="32956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Relative frequency of a 6]]></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30/120 = 0.25]]></a:t>
            </a:r>
          </a:p>
        </p:txBody>
      </p:sp>
      <p:sp>
        <p:nvSpPr>
          <p:cNvPr id="16" name="" descr=""/>
          <p:cNvSpPr/>
          <p:nvPr/>
        </p:nvSpPr>
        <p:spPr>
          <a:xfrm>
            <a:off x="552450" y="39814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Expected for a fair dice]]></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6 = 0.167, so about 20 sixes]]></a:t>
            </a:r>
          </a:p>
        </p:txBody>
      </p:sp>
      <p:sp>
        <p:nvSpPr>
          <p:cNvPr id="20" name="" descr=""/>
          <p:cNvSpPr/>
          <p:nvPr/>
        </p:nvSpPr>
        <p:spPr>
          <a:xfrm>
            <a:off x="552450" y="46672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ompare]]></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30 is much bigger than 20]]></a:t>
            </a:r>
          </a:p>
        </p:txBody>
      </p:sp>
      <p:sp>
        <p:nvSpPr>
          <p:cNvPr id="24"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0" u="none" cap="none">
                <a:solidFill>
                  <a:srgbClr val="FFFFFF">
                    <a:alpha val="100000"/>
                  </a:srgbClr>
                </a:solidFill>
                <a:latin typeface="Georgia"/>
              </a:rPr>
              <a:t><![CDATA[The relative frequency 0.25 is well above 1/6, which suggests the dice may be biased, but more trials would give a more reliable conclusion.]]></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heoretical or Experimental?]]></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781175"/>
            <a:ext cx="5314950" cy="2105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2B3038">
                    <a:alpha val="100000"/>
                  </a:srgbClr>
                </a:solidFill>
                <a:latin typeface="Georgia"/>
              </a:rPr>
              <a:t><![CDATA[THEORETICAL PROBABILITY]]></a:t>
            </a:r>
          </a:p>
        </p:txBody>
      </p:sp>
      <p:sp>
        <p:nvSpPr>
          <p:cNvPr id="11" name="" descr=""/>
          <p:cNvSpPr/>
          <p:nvPr/>
        </p:nvSpPr>
        <p:spPr>
          <a:xfrm>
            <a:off x="781050" y="2438400"/>
            <a:ext cx="4857750" cy="19050"/>
          </a:xfrm>
          <a:prstGeom prst="rect">
            <a:avLst/>
          </a:prstGeom>
          <a:solidFill>
            <a:srgbClr val="2B3038">
              <a:alpha val="100000"/>
            </a:srgbClr>
          </a:solidFill>
          <a:ln w="9525">
            <a:noFill/>
          </a:ln>
        </p:spPr>
        <p:txBody>
          <a:bodyPr vertOverflow="clip" rtlCol="0" anchor="ctr"/>
          <a:lstStyle/>
          <a:p>
            <a:pPr algn="ctr"/>
            <a:r>
              <a:t/>
            </a:r>
          </a:p>
        </p:txBody>
      </p:sp>
      <p:sp>
        <p:nvSpPr>
          <p:cNvPr id="12" name=""/>
          <p:cNvSpPr txBox="1"/>
          <p:nvPr/>
        </p:nvSpPr>
        <p:spPr>
          <a:xfrm>
            <a:off x="781050" y="2647950"/>
            <a:ext cx="4857750" cy="123825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Worked out from equally likely outcomes.]]></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Example: P(head) = ½.]]></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Does not change.]]></a:t>
            </a:r>
          </a:p>
        </p:txBody>
      </p:sp>
      <p:sp>
        <p:nvSpPr>
          <p:cNvPr id="13" name="" descr=""/>
          <p:cNvSpPr/>
          <p:nvPr/>
        </p:nvSpPr>
        <p:spPr>
          <a:xfrm>
            <a:off x="6324600" y="1781175"/>
            <a:ext cx="5314950" cy="2105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3D7FD6">
                    <a:alpha val="100000"/>
                  </a:srgbClr>
                </a:solidFill>
                <a:latin typeface="Georgia"/>
              </a:rPr>
              <a:t><![CDATA[EXPERIMENTAL PROBABILITY]]></a:t>
            </a:r>
          </a:p>
        </p:txBody>
      </p:sp>
      <p:sp>
        <p:nvSpPr>
          <p:cNvPr id="15" name="" descr=""/>
          <p:cNvSpPr/>
          <p:nvPr/>
        </p:nvSpPr>
        <p:spPr>
          <a:xfrm>
            <a:off x="6553200" y="2438400"/>
            <a:ext cx="4857750" cy="19050"/>
          </a:xfrm>
          <a:prstGeom prst="rect">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6553200" y="2647950"/>
            <a:ext cx="4857750" cy="123825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Estimated from the results of trials.]]></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Example: 18 heads in 40 tosses gives 0.45.]]></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Changes as you do more trials.]]></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How Reliable Is an Estim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More trials give better estimates.]]></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Small sample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10 tosses might give 7 heads: 0.7 is a poor estimate of 0.5.]]></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Large sample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1000 tosses will usually give a relative frequency very close to 0.5.]]></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Fai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fair dice or coin should give relative frequencies close to the theoretical value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Trial]]></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One repeat of an experiment.]]></a:t>
            </a:r>
          </a:p>
        </p:txBody>
      </p:sp>
      <p:sp>
        <p:nvSpPr>
          <p:cNvPr id="11" name="" descr=""/>
          <p:cNvSpPr/>
          <p:nvPr/>
        </p:nvSpPr>
        <p:spPr>
          <a:xfrm>
            <a:off x="62293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Frequency]]></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How many times an outcome happens.]]></a:t>
            </a:r>
          </a:p>
        </p:txBody>
      </p:sp>
      <p:sp>
        <p:nvSpPr>
          <p:cNvPr id="13" name="" descr=""/>
          <p:cNvSpPr/>
          <p:nvPr/>
        </p:nvSpPr>
        <p:spPr>
          <a:xfrm>
            <a:off x="5524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Relative frequency]]></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Frequency divided by the number of trials.]]></a:t>
            </a:r>
          </a:p>
        </p:txBody>
      </p:sp>
      <p:sp>
        <p:nvSpPr>
          <p:cNvPr id="15" name="" descr=""/>
          <p:cNvSpPr/>
          <p:nvPr/>
        </p:nvSpPr>
        <p:spPr>
          <a:xfrm>
            <a:off x="62293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Theoretical probability]]></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The probability worked out from equally likely outcomes.]]></a:t>
            </a:r>
          </a:p>
        </p:txBody>
      </p:sp>
      <p:sp>
        <p:nvSpPr>
          <p:cNvPr id="17" name="" descr=""/>
          <p:cNvSpPr/>
          <p:nvPr/>
        </p:nvSpPr>
        <p:spPr>
          <a:xfrm>
            <a:off x="5524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Expected number]]></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Probability multiplied by the number of trials.]]></a:t>
            </a:r>
          </a:p>
        </p:txBody>
      </p:sp>
      <p:sp>
        <p:nvSpPr>
          <p:cNvPr id="19" name="" descr=""/>
          <p:cNvSpPr/>
          <p:nvPr/>
        </p:nvSpPr>
        <p:spPr>
          <a:xfrm>
            <a:off x="62293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Fair]]></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Every outcome is equally likely.]]></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oin Toss Experiment]]></a:t>
            </a:r>
          </a:p>
        </p:txBody>
      </p:sp>
      <p:sp>
        <p:nvSpPr>
          <p:cNvPr id="10" name="" descr=""/>
          <p:cNvSpPr/>
          <p:nvPr/>
        </p:nvSpPr>
        <p:spPr>
          <a:xfrm>
            <a:off x="9639300" y="1009650"/>
            <a:ext cx="2000250" cy="495300"/>
          </a:xfrm>
          <a:prstGeom prst="round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5 minutes]]></a:t>
            </a:r>
          </a:p>
        </p:txBody>
      </p:sp>
      <p:sp>
        <p:nvSpPr>
          <p:cNvPr id="12" name="" descr=""/>
          <p:cNvSpPr/>
          <p:nvPr/>
        </p:nvSpPr>
        <p:spPr>
          <a:xfrm>
            <a:off x="552450" y="1905000"/>
            <a:ext cx="11087100" cy="16954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500" spc="0" u="none" cap="none">
                <a:solidFill>
                  <a:srgbClr val="1F2227">
                    <a:alpha val="100000"/>
                  </a:srgbClr>
                </a:solidFill>
                <a:latin typeface="Calibri"/>
              </a:rPr>
              <a:t><![CDATA[Toss a coin 10 times and record the number of heads. Combine class results in groups of 10, 50 and 100 tosses. Work out the relative frequency of heads for each total and comment on how close each is to 0.5.]]></a:t>
            </a:r>
          </a:p>
        </p:txBody>
      </p:sp>
      <p:sp>
        <p:nvSpPr>
          <p:cNvPr id="15" name="" descr=""/>
          <p:cNvSpPr/>
          <p:nvPr/>
        </p:nvSpPr>
        <p:spPr>
          <a:xfrm>
            <a:off x="552450" y="3895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Collect results.]]></a:t>
            </a:r>
          </a:p>
        </p:txBody>
      </p:sp>
      <p:sp>
        <p:nvSpPr>
          <p:cNvPr id="18" name="" descr=""/>
          <p:cNvSpPr/>
          <p:nvPr/>
        </p:nvSpPr>
        <p:spPr>
          <a:xfrm>
            <a:off x="552450" y="4467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Combine.]]></a:t>
            </a:r>
          </a:p>
        </p:txBody>
      </p:sp>
      <p:sp>
        <p:nvSpPr>
          <p:cNvPr id="21" name="" descr=""/>
          <p:cNvSpPr/>
          <p:nvPr/>
        </p:nvSpPr>
        <p:spPr>
          <a:xfrm>
            <a:off x="552450" y="5038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Compare.]]></a:t>
            </a:r>
          </a:p>
        </p:txBody>
      </p:sp>
      <p:sp>
        <p:nvSpPr>
          <p:cNvPr id="24" name="" descr=""/>
          <p:cNvSpPr/>
          <p:nvPr/>
        </p:nvSpPr>
        <p:spPr>
          <a:xfrm>
            <a:off x="552450" y="5448300"/>
            <a:ext cx="11087100" cy="83820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100" spc="0" u="none" cap="none">
                <a:solidFill>
                  <a:srgbClr val="FFFFFF">
                    <a:alpha val="100000"/>
                  </a:srgbClr>
                </a:solidFill>
                <a:latin typeface="Calibri"/>
              </a:rPr>
              <a:t><![CDATA[Small groups vary widely (for example 3 or 7 heads out of 10), while the combined class total is very close to 0.5. This shows that relative frequency settles as the number of trials grows.]]></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Work out relative frequency.]]></a:t>
            </a:r>
          </a:p>
        </p:txBody>
      </p:sp>
      <p:sp>
        <p:nvSpPr>
          <p:cNvPr id="12" name="" descr=""/>
          <p:cNvSpPr/>
          <p:nvPr/>
        </p:nvSpPr>
        <p:spPr>
          <a:xfrm>
            <a:off x="55245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Use it as an estimate of probability.]]></a:t>
            </a:r>
          </a:p>
        </p:txBody>
      </p:sp>
      <p:sp>
        <p:nvSpPr>
          <p:cNvPr id="15" name="" descr=""/>
          <p:cNvSpPr/>
          <p:nvPr/>
        </p:nvSpPr>
        <p:spPr>
          <a:xfrm>
            <a:off x="55245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Work out an expected number.]]></a:t>
            </a:r>
          </a:p>
        </p:txBody>
      </p:sp>
      <p:sp>
        <p:nvSpPr>
          <p:cNvPr id="18" name="" descr=""/>
          <p:cNvSpPr/>
          <p:nvPr/>
        </p:nvSpPr>
        <p:spPr>
          <a:xfrm>
            <a:off x="55245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Compare experimental and theoretical results.]]></a:t>
            </a:r>
          </a:p>
        </p:txBody>
      </p:sp>
      <p:sp>
        <p:nvSpPr>
          <p:cNvPr id="21" name="" descr=""/>
          <p:cNvSpPr/>
          <p:nvPr/>
        </p:nvSpPr>
        <p:spPr>
          <a:xfrm>
            <a:off x="621030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Say whether a dice looks fair.]]></a:t>
            </a:r>
          </a:p>
        </p:txBody>
      </p:sp>
      <p:sp>
        <p:nvSpPr>
          <p:cNvPr id="24" name="" descr=""/>
          <p:cNvSpPr/>
          <p:nvPr/>
        </p:nvSpPr>
        <p:spPr>
          <a:xfrm>
            <a:off x="621030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Explain why more trials are better.]]></a:t>
            </a:r>
          </a:p>
        </p:txBody>
      </p:sp>
      <p:sp>
        <p:nvSpPr>
          <p:cNvPr id="27" name="" descr=""/>
          <p:cNvSpPr/>
          <p:nvPr/>
        </p:nvSpPr>
        <p:spPr>
          <a:xfrm>
            <a:off x="621030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Show relative frequencies add to 1.]]></a:t>
            </a:r>
          </a:p>
        </p:txBody>
      </p:sp>
      <p:sp>
        <p:nvSpPr>
          <p:cNvPr id="30" name="" descr=""/>
          <p:cNvSpPr/>
          <p:nvPr/>
        </p:nvSpPr>
        <p:spPr>
          <a:xfrm>
            <a:off x="621030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raw a relative frequency graph.]]></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Relative frequency = frequency/trials.]]></a:t>
            </a:r>
          </a:p>
        </p:txBody>
      </p:sp>
      <p:sp>
        <p:nvSpPr>
          <p:cNvPr id="8" name="" descr=""/>
          <p:cNvSpPr/>
          <p:nvPr/>
        </p:nvSpPr>
        <p:spPr>
          <a:xfrm>
            <a:off x="552450" y="20859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Expected number = probability × trials.]]></a:t>
            </a:r>
          </a:p>
        </p:txBody>
      </p:sp>
      <p:sp>
        <p:nvSpPr>
          <p:cNvPr id="10" name="" descr=""/>
          <p:cNvSpPr/>
          <p:nvPr/>
        </p:nvSpPr>
        <p:spPr>
          <a:xfrm>
            <a:off x="552450" y="26193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More trials give a more reliable estimate.]]></a:t>
            </a:r>
          </a:p>
        </p:txBody>
      </p:sp>
      <p:sp>
        <p:nvSpPr>
          <p:cNvPr id="12" name="" descr=""/>
          <p:cNvSpPr/>
          <p:nvPr/>
        </p:nvSpPr>
        <p:spPr>
          <a:xfrm>
            <a:off x="552450" y="31527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Compare with the theoretical probability to test fairness.]]></a:t>
            </a:r>
          </a:p>
        </p:txBody>
      </p:sp>
      <p:sp>
        <p:nvSpPr>
          <p:cNvPr id="14" name="" descr=""/>
          <p:cNvSpPr/>
          <p:nvPr/>
        </p:nvSpPr>
        <p:spPr>
          <a:xfrm>
            <a:off x="552450" y="4314825"/>
            <a:ext cx="11087100" cy="1666875"/>
          </a:xfrm>
          <a:prstGeom prst="roundRect">
            <a:avLst/>
          </a:prstGeom>
          <a:solidFill>
            <a:srgbClr val="313438">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200" spc="0" u="none" cap="none">
                <a:solidFill>
                  <a:srgbClr val="FFFFFF">
                    <a:alpha val="100000"/>
                  </a:srgbClr>
                </a:solidFill>
                <a:latin typeface="Georgia"/>
              </a:rPr>
              <a:t><![CDATA[A spinner is spun 200 times. It lands on red 62 times. Work out an estimate for the probability that it lands on red, and how many reds you expect in 500 spins.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2D7DE">
                    <a:alpha val="100000"/>
                  </a:srgbClr>
                </a:solidFill>
                <a:latin typeface="Calibri"/>
              </a:rPr>
              <a:t><![CDATA[Relative frequency is frequency divided by the number of trials. Multiply by the number of spins for the expected number.]]></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Exam Practice: Experimental Probabilit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all questions. Show your working. · 25 minutes]]></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1 · 2 marks · 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spinner is spun 60 times. It lands on red 18 times. Work out the relative frequency of red.]]></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2 · 3 marks · 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spinner is spun 200 times. It lands on red 62 times. Work out an estimate for the number of times it will land on red in 500 spins.]]></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3 · 3 marks · 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graph shows the relative frequency of heads as a coin is tossed more and more times. Use it to explain whether the coin is likely to b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300" spc="0" u="none" cap="none">
                <a:solidFill>
                  <a:srgbClr val="2B3038">
                    <a:alpha val="100000"/>
                  </a:srgbClr>
                </a:solidFill>
                <a:latin typeface="Georgia"/>
              </a:rPr>
              <a:t><![CDATA[Exam Practice: Experimental Probability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20955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81050" y="26098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1143000" y="21907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4 · 3 marks · 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dice is rolled 120 times. It lands on 6 a total of 30 times. Kim says the dice is biased. Is she right? You must show working.]]></a:t>
            </a:r>
          </a:p>
        </p:txBody>
      </p:sp>
      <p:sp>
        <p:nvSpPr>
          <p:cNvPr id="12" name="" descr=""/>
          <p:cNvSpPr/>
          <p:nvPr/>
        </p:nvSpPr>
        <p:spPr>
          <a:xfrm>
            <a:off x="552450" y="34861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81050" y="40005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1143000" y="35814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5 · 3 marks · 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probability that a bus is late is 0.15. Work out the expected number of late buses in 200 journeys.]]></a:t>
            </a:r>
          </a:p>
        </p:txBody>
      </p:sp>
      <p:sp>
        <p:nvSpPr>
          <p:cNvPr id="15" name="" descr=""/>
          <p:cNvSpPr/>
          <p:nvPr/>
        </p:nvSpPr>
        <p:spPr>
          <a:xfrm>
            <a:off x="552450" y="48768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81050" y="53911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1143000" y="49720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6 · 2 marks · Explai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my tosses a coin 10 times and gets 7 heads. Ben tosses the same coin 1000 times and gets 505 heads. Whose result gives a better estimat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2 marks · 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A spinner is spun 60 times. It lands on red 18 times. Work out the relative frequency of red.]]></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or.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18/6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0.3]]></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3 marks · 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A spinner is spun 200 times. It lands on red 62 times. Work out an estimate for the number of times it will land on red in 500 spins.]]></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or.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62/20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0.31 × 50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155]]></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3 · 3 marks · 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pic>
        <p:nvPicPr>
          <p:cNvPr id="9" name="" descr=""/>
          <p:cNvPicPr>
            <a:picLocks noChangeAspect="1"/>
          </p:cNvPicPr>
          <p:nvPr/>
        </p:nvPicPr>
        <p:blipFill>
          <a:blip r:embed="rId3"/>
          <a:stretch>
            <a:fillRect/>
          </a:stretch>
        </p:blipFill>
        <p:spPr>
          <a:xfrm>
            <a:off x="6305550" y="2095500"/>
            <a:ext cx="5334000" cy="4000500"/>
          </a:xfrm>
          <a:prstGeom prst="rect">
            <a:avLst/>
          </a:prstGeom>
          <a:noFill/>
        </p:spPr>
      </p:pic>
      <p:sp>
        <p:nvSpPr>
          <p:cNvPr id="10" name="" descr=""/>
          <p:cNvSpPr/>
          <p:nvPr/>
        </p:nvSpPr>
        <p:spPr>
          <a:xfrm>
            <a:off x="6305550" y="2095500"/>
            <a:ext cx="5334000" cy="4000500"/>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F2227">
                    <a:alpha val="100000"/>
                  </a:srgbClr>
                </a:solidFill>
                <a:latin typeface="Calibri"/>
              </a:rPr>
              <a:t><![CDATA[The graph shows the relative frequency of heads as a coin is tossed more and more times. Use it to explain whether the coin is likely to be fair. (3 mark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The relative frequency settle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It is near 0.5]]></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onclusion that the coin is likely to be fai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4 · 3 marks · 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A dice is rolled 120 times. It lands on 6 a total of 30 times. Kim says the dice is biased. Is she right? You must show working.]]></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or.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30/120 = 0.25 or expected 2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omparison with 1/6 or 2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 conclusion with a reaso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5 · 3 marks · 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The probability that a bus is late is 0.15. Work out the expected number of late buses in 200 journeys.]]></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or.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0.15 × 20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3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 sensible unit or statemen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6 · 2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900" spc="0" u="none" cap="none">
                <a:solidFill>
                  <a:srgbClr val="2B3038">
                    <a:alpha val="100000"/>
                  </a:srgbClr>
                </a:solidFill>
                <a:latin typeface="Georgia"/>
              </a:rPr>
              <a:t><![CDATA[Amy tosses a coin 10 times and gets 7 heads. Ben tosses the same coin 1000 times and gets 505 heads. Whose result gives a better estimate of the probability of a head? Give a reason.]]></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6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Probabil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3 of 6]]></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Be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More trials give a more reliable estimat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2026-09-30T10:33:31Z</dcterms:created>
  <dcterms:modified xsi:type="dcterms:W3CDTF">2026-09-30T10:33:31Z</dcterms:modified>
  <dc:title>Experimental probability</dc:title>
  <dc:description>Generated from a pasted lesson-pack script.</dc:description>
  <dc:subject>Probability</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