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06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7.png"/>
  <Relationship Id="rId3" Type="http://schemas.openxmlformats.org/officeDocument/2006/relationships/image" Target="../media/a510ca7635c08571eb7ac96b2c0b4e297fc027b7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Independent events and tree diagram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Probabil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4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5 × 3/5.]]></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2 × 0.8.]]></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 − 0.2?]]></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9/25 + 4/25.]]></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all the probabilities on a set of branches add up to?]]></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5 × 3/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9/25]]></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2 × 0.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16]]></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 − 0.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8]]></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9/25 + 4/2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3/25]]></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all the probabilities on a set of branches add up t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independent event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P(A and B) = P(A) × P(B) for independent events.]]></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nd complete a tree diagram.]]></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tree diagram to find the probability of combined even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INDEPENDENT EVENT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500" spc="0" u="none" cap="none">
                <a:solidFill>
                  <a:srgbClr val="2B3038">
                    <a:alpha val="100000"/>
                  </a:srgbClr>
                </a:solidFill>
                <a:latin typeface="Georgia"/>
              </a:rPr>
              <a:t><![CDATA[Two events are independent if the outcome of one does not affect the outcome of the other.]]></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For independent events, P(A and B) = P(A) × P(B).]]></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ultiplying Probabilit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y that Sam is late for school is 0.3. The probability that it rains is 0.5. These events are independent. Find the probability that Sam is late and it rains.]]></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Independent events, so multiply]]></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3 × 0.5]]></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15]]></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0.15]]></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Tre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Multiply along the branches; add the outcomes you wan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a Tre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wo rules do all the work.]]></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Draw the branches]]></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One set for each event, with the probability on each branch]]></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ies on each set of branches add up to 1]]></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2B3038">
                    <a:alpha val="100000"/>
                  </a:srgbClr>
                </a:solidFill>
                <a:latin typeface="Georgia"/>
              </a:rPr>
              <a:t><![CDATA[Multiply along the branches]]></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is gives the probability of each combined outcome]]></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200" spc="0" u="none" cap="none">
                <a:solidFill>
                  <a:srgbClr val="2B3038">
                    <a:alpha val="100000"/>
                  </a:srgbClr>
                </a:solidFill>
                <a:latin typeface="Georgia"/>
              </a:rPr>
              <a:t><![CDATA[Add the outcomes you wan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If more than one outcome fits, add their probabilities]]></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 the total]]></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ll the outcomes add up to 1]]></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wo Counters with Replace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 bag has 3 red and 2 blue counters. A counter is taken, its colour is noted and it is put back. A second counter is then taken. Find the probability that both counters are the same colour.]]></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oth red]]></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5 × 3/5 = 9/25]]></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oth blu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5 × 2/5 = 4/2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ame colour means RR or BB, so add]]></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25 + 4/25]]></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3/2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te Two Day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y that Amy is late for school on any day is 0.2, independent of other days. Find (a) the probability she is late on both of two days, (b) late on exactly one of the two days, (c) late on at least one day.]]></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Multiply]]></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2 × 0.2 = 0.04]]></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Late then not late, or not late then la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2 × 0.8 + 0.8 × 0.2 = 0.16 + 0.16 = 0.32]]></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300" spc="0" u="none" cap="none">
                <a:solidFill>
                  <a:srgbClr val="2B3038">
                    <a:alpha val="100000"/>
                  </a:srgbClr>
                </a:solidFill>
                <a:latin typeface="Georgia"/>
              </a:rPr>
              <a:t><![CDATA[(c) Use the complement: never late is 0.8 × 0.8 = 0.64]]></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 0.64 = 0.36]]></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0.04 (b) 0.32 (c) 0.36]]></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hortcut: At Least O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t least one" is easier by subtraction.]]></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 the opposit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one" is the outcome where the event never happens.]]></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ubtract from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at least one) = 1 − P(none).]]></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aves wor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You avoid adding many branch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Four Outco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outcomes of a two-stage tree with replacement.]]></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utcome]]></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orking]]></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bability]]></a:t>
            </a:r>
          </a:p>
        </p:txBody>
      </p:sp>
      <p:sp>
        <p:nvSpPr>
          <p:cNvPr id="14"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Red, Red]]></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5 × 3/5]]></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9/25]]></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Red, Blue]]></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5 × 2/5]]></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6/25]]></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Blue, Red]]></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5 × 3/5]]></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6/25]]></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Blue, Blue]]></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5 × 2/5]]></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4/25]]></a:t>
            </a:r>
          </a:p>
        </p:txBody>
      </p:sp>
      <p:sp>
        <p:nvSpPr>
          <p:cNvPr id="34"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Total]]></a:t>
            </a:r>
          </a:p>
        </p:txBody>
      </p:sp>
      <p:sp>
        <p:nvSpPr>
          <p:cNvPr id="37"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pend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outcome of one event does not change the other.]]></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ee diagra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agram showing the outcomes of events and their probabilities on branche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ranc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ne on a tree diagram carrying a probability.]]></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With replac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utting the item back before the next pick.]]></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bined ev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wo or more events considered together.]]></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pl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event "not A".]]></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ree Throw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1F2227">
                    <a:alpha val="100000"/>
                  </a:srgbClr>
                </a:solidFill>
                <a:latin typeface="Calibri"/>
              </a:rPr>
              <a:t><![CDATA[A basketball player scores a free throw with probability 0.7, independently each time. She takes two throws. Draw a tree diagram and find the probability she scores (a) both (b) exactly one (c) none.]]></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tre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Multiply along branche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dd the outcomes needed.]]></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0.7 × 0.7 = 0.49. (b) 0.7 × 0.3 + 0.3 × 0.7 = 0.42. (c) 0.3 × 0.3 = 0.09. The three add up to 1.]]></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if events are independent.]]></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probabilities of independent event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two-stage tree diagra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abel the branches with probabilitie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along a path.]]></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dd the outcomes I want.]]></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1 minus" for at least one.]]></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heck the total is 1.]]></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Independent: P(A and B) = P(A) × P(B).]]></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ultiply along the branches, add between outcom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he branches from a node add up to 1.]]></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t least one = 1 − none.]]></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300" spc="0" u="none" cap="none">
                <a:solidFill>
                  <a:srgbClr val="FFFFFF">
                    <a:alpha val="100000"/>
                  </a:srgbClr>
                </a:solidFill>
                <a:latin typeface="Georgia"/>
              </a:rPr>
              <a:t><![CDATA[The probability that Amy is late on any day is 0.2. Work out the probability that she is late on at least one of two day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At least one" means one minus none. Never late on both days is 0.8 × 0.8.]]></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2026-09-30T10:33:36Z</dcterms:created>
  <dcterms:modified xsi:type="dcterms:W3CDTF">2026-09-30T10:33:36Z</dcterms:modified>
  <dc:title>Independent events and tree diagrams</dc:title>
  <dc:description>Generated from a pasted lesson-pack script.</dc:description>
  <dc:subject>Probability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