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students to check the total is 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06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fd3e9d85de8a24d3040f8a36b7f0eb6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3.png"/>
  <Relationship Id="rId3" Type="http://schemas.openxmlformats.org/officeDocument/2006/relationships/image" Target="../media/a510ca7635c08571eb7ac96b2c0b4e297fc027b72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7.png"/>
  <Relationship Id="rId3" Type="http://schemas.openxmlformats.org/officeDocument/2006/relationships/image" Target="../media/d0206afb21cb4fb5126c08e342267f8c6b237acc3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6.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Independent events and tree diagram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Probabil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4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5 × 3/5.]]></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2 × 0.8.]]></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 − 0.2?]]></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9/25 + 4/25.]]></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all the probabilities on a set of branches add up to?]]></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5 × 3/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9/25]]></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2 × 0.8.]]></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16]]></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 − 0.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8]]></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9/25 + 4/2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3/25]]></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all the probabilities on a set of branches add up to?]]></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cognise independent events.]]></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P(A and B) = P(A) × P(B) for independent events.]]></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and complete a tree diagram.]]></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a tree diagram to find the probability of combined even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INDEPENDENT EVENTS]]></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500" spc="0" u="none" cap="none">
                <a:solidFill>
                  <a:srgbClr val="2B3038">
                    <a:alpha val="100000"/>
                  </a:srgbClr>
                </a:solidFill>
                <a:latin typeface="Georgia"/>
              </a:rPr>
              <a:t><![CDATA[Two events are independent if the outcome of one does not affect the outcome of the other.]]></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For independent events, P(A and B) = P(A) × P(B).]]></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Multiplying Probabilit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e probability that Sam is late for school is 0.3. The probability that it rains is 0.5. These events are independent. Find the probability that Sam is late and it rains.]]></a:t>
            </a:r>
          </a:p>
        </p:txBody>
      </p:sp>
      <p:sp>
        <p:nvSpPr>
          <p:cNvPr id="12"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Independent events, so multiply]]></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3 × 0.5]]></a:t>
            </a:r>
          </a:p>
        </p:txBody>
      </p:sp>
      <p:sp>
        <p:nvSpPr>
          <p:cNvPr id="16"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15]]></a:t>
            </a:r>
          </a:p>
        </p:txBody>
      </p:sp>
      <p:sp>
        <p:nvSpPr>
          <p:cNvPr id="20"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0.15]]></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Tree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Multiply along the branches; add the outcomes you wan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a Tree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wo rules do all the work.]]></a:t>
            </a:r>
          </a:p>
        </p:txBody>
      </p:sp>
      <p:sp>
        <p:nvSpPr>
          <p:cNvPr id="10" name="" descr=""/>
          <p:cNvSpPr/>
          <p:nvPr/>
        </p:nvSpPr>
        <p:spPr>
          <a:xfrm>
            <a:off x="5524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Draw the branches]]></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One set for each event, with the probability on each branch]]></a:t>
            </a:r>
          </a:p>
        </p:txBody>
      </p:sp>
      <p:sp>
        <p:nvSpPr>
          <p:cNvPr id="14" name="" descr=""/>
          <p:cNvSpPr/>
          <p:nvPr/>
        </p:nvSpPr>
        <p:spPr>
          <a:xfrm>
            <a:off x="26003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heck]]></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e probabilities on each set of branches add up to 1]]></a:t>
            </a:r>
          </a:p>
        </p:txBody>
      </p:sp>
      <p:sp>
        <p:nvSpPr>
          <p:cNvPr id="19" name="" descr=""/>
          <p:cNvSpPr/>
          <p:nvPr/>
        </p:nvSpPr>
        <p:spPr>
          <a:xfrm>
            <a:off x="48672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2B3038">
                    <a:alpha val="100000"/>
                  </a:srgbClr>
                </a:solidFill>
                <a:latin typeface="Georgia"/>
              </a:rPr>
              <a:t><![CDATA[Multiply along the branches]]></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is gives the probability of each combined outcome]]></a:t>
            </a:r>
          </a:p>
        </p:txBody>
      </p:sp>
      <p:sp>
        <p:nvSpPr>
          <p:cNvPr id="24" name="" descr=""/>
          <p:cNvSpPr/>
          <p:nvPr/>
        </p:nvSpPr>
        <p:spPr>
          <a:xfrm>
            <a:off x="71342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200" spc="0" u="none" cap="none">
                <a:solidFill>
                  <a:srgbClr val="2B3038">
                    <a:alpha val="100000"/>
                  </a:srgbClr>
                </a:solidFill>
                <a:latin typeface="Georgia"/>
              </a:rPr>
              <a:t><![CDATA[Add the outcomes you wan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If more than one outcome fits, add their probabilities]]></a:t>
            </a:r>
          </a:p>
        </p:txBody>
      </p:sp>
      <p:sp>
        <p:nvSpPr>
          <p:cNvPr id="29" name="" descr=""/>
          <p:cNvSpPr/>
          <p:nvPr/>
        </p:nvSpPr>
        <p:spPr>
          <a:xfrm>
            <a:off x="94011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heck the total]]></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ll the outcomes add up to 1]]></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wo Counters with Replace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 bag has 3 red and 2 blue counters. A counter is taken, its colour is noted and it is put back. A second counter is then taken. Find the probability that both counters are the same colour.]]></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oth red]]></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5 × 3/5 = 9/25]]></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oth blu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5 × 2/5 = 4/2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ame colour means RR or BB, so add]]></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25 + 4/25]]></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3/25]]></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te Two Day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The probability that Amy is late for school on any day is 0.2, independent of other days. Find (a) the probability she is late on both of two days, (b) late on exactly one of the two days, (c) late on at least one day.]]></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 Multiply]]></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2 × 0.2 = 0.04]]></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Late then not late, or not late then la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2 × 0.8 + 0.8 × 0.2 = 0.16 + 0.16 = 0.32]]></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300" spc="0" u="none" cap="none">
                <a:solidFill>
                  <a:srgbClr val="2B3038">
                    <a:alpha val="100000"/>
                  </a:srgbClr>
                </a:solidFill>
                <a:latin typeface="Georgia"/>
              </a:rPr>
              <a:t><![CDATA[(c) Use the complement: never late is 0.8 × 0.8 = 0.64]]></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 0.64 = 0.36]]></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0.04 (b) 0.32 (c) 0.36]]></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hortcut: At Least O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t least one" is easier by subtraction.]]></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nd the opposit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one" is the outcome where the event never happens.]]></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ubtract from 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at least one) = 1 − P(none).]]></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aves wor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You avoid adding many branch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Four Outco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outcomes of a two-stage tree with replacement.]]></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utcome]]></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orking]]></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bability]]></a:t>
            </a:r>
          </a:p>
        </p:txBody>
      </p:sp>
      <p:sp>
        <p:nvSpPr>
          <p:cNvPr id="14"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Red, Red]]></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5 × 3/5]]></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9/25]]></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Red, Blue]]></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5 × 2/5]]></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6/25]]></a:t>
            </a:r>
          </a:p>
        </p:txBody>
      </p:sp>
      <p:sp>
        <p:nvSpPr>
          <p:cNvPr id="24"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Blue, Red]]></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5 × 3/5]]></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6/25]]></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Blue, Blue]]></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5 × 2/5]]></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4/25]]></a:t>
            </a:r>
          </a:p>
        </p:txBody>
      </p:sp>
      <p:sp>
        <p:nvSpPr>
          <p:cNvPr id="34"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5"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6" name=""/>
          <p:cNvSpPr txBox="1"/>
          <p:nvPr/>
        </p:nvSpPr>
        <p:spPr>
          <a:xfrm>
            <a:off x="6858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Total]]></a:t>
            </a:r>
          </a:p>
        </p:txBody>
      </p:sp>
      <p:sp>
        <p:nvSpPr>
          <p:cNvPr id="37" name=""/>
          <p:cNvSpPr txBox="1"/>
          <p:nvPr/>
        </p:nvSpPr>
        <p:spPr>
          <a:xfrm>
            <a:off x="80772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1]]></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depend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outcome of one event does not change the other.]]></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ree diagra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diagram showing the outcomes of events and their probabilities on branches.]]></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Branch]]></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line on a tree diagram carrying a probability.]]></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With replace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utting the item back before the next pick.]]></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bined ev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wo or more events considered together.]]></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ple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event "not A".]]></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ree Throws]]></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1F2227">
                    <a:alpha val="100000"/>
                  </a:srgbClr>
                </a:solidFill>
                <a:latin typeface="Calibri"/>
              </a:rPr>
              <a:t><![CDATA[A basketball player scores a free throw with probability 0.7, independently each time. She takes two throws. Draw a tree diagram and find the probability she scores (a) both (b) exactly one (c) none.]]></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raw the tree.]]></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Multiply along branche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Add the outcomes needed.]]></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0.7 × 0.7 = 0.49. (b) 0.7 × 0.3 + 0.3 × 0.7 = 0.42. (c) 0.3 × 0.3 = 0.09. The three add up to 1.]]></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cide if events are independent.]]></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probabilities of independent events.]]></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two-stage tree diagra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Label the branches with probabilitie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along a path.]]></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Add the outcomes I want.]]></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1 minus" for at least one.]]></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heck the total is 1.]]></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Independent: P(A and B) = P(A) × P(B).]]></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Multiply along the branches, add between outcome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The branches from a node add up to 1.]]></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t least one = 1 − none.]]></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300" spc="0" u="none" cap="none">
                <a:solidFill>
                  <a:srgbClr val="FFFFFF">
                    <a:alpha val="100000"/>
                  </a:srgbClr>
                </a:solidFill>
                <a:latin typeface="Georgia"/>
              </a:rPr>
              <a:t><![CDATA[The probability that Amy is late on any day is 0.2. Work out the probability that she is late on at least one of two day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At least one" means one minus none. Never late on both days is 0.8 × 0.8.]]></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Exam Practice: Independent Events and Tree Diagra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 30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and B are independent events. P(A) = 0.3 and P(B) = 0.5. Work out P(A and B).]]></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robability that Amy is late for school on any day is 0.2. The tree diagram shows the probabilities for two days. Complete the tree…]]></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ing the tree diagram, work out the probability that Amy is late on both day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000" spc="0" u="none" cap="none">
                <a:solidFill>
                  <a:srgbClr val="2B3038">
                    <a:alpha val="100000"/>
                  </a:srgbClr>
                </a:solidFill>
                <a:latin typeface="Georgia"/>
              </a:rPr>
              <a:t><![CDATA[Exam Practice: Independent Events and Tree Diagra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ing the tree diagram, work out the probability that Amy is late on exactly one of the two days.]]></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ork out the probability that Amy is late on at least one of the two days.]]></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4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bag contains 3 red counters and 2 blue counters. A counter is taken at random, its colour is noted and it is replaced. A second count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and B are independent events. P(A) = 0.3 and P(B) = 0.5. Work out P(A and B).]]></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3 × 0.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1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probability that Amy is late for school on any day is 0.2. The tree diagram shows the probabilities for two days. Complete the tree diagram.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ate branches 0.2 on day 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ot late branches 0.8 on day 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ll four correc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Using the tree diagram, work out the probability that Amy is late on both day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2 × 0.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0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Using the tree diagram, work out the probability that Amy is late on exactly one of the two day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ne correct produc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dding the two path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3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Work out the probability that Amy is late on at least one of the two day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8 × 0.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 − 0.6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36]]></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4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2B3038">
                    <a:alpha val="100000"/>
                  </a:srgbClr>
                </a:solidFill>
                <a:latin typeface="Georgia"/>
              </a:rPr>
              <a:t><![CDATA[A bag contains 3 red counters and 2 blue counters. A counter is taken at random, its colour is noted and it is replaced. A second counter is taken. Work out the probability that the two counters are the same colour.]]></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5 × 3/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5 × 2/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dding the two]]></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3/2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2026-09-30T10:33:36Z</dcterms:created>
  <dcterms:modified xsi:type="dcterms:W3CDTF">2026-09-30T10:33:36Z</dcterms:modified>
  <dc:title>Independent events and tree diagrams</dc:title>
  <dc:description>Generated from a pasted lesson-pack script.</dc:description>
  <dc:subject>Probability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