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54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27ef127406e65fd974750570e96ccd9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49b1554a86a5d8015a54240a8e598265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6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7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8.png"/>
  <Relationship Id="rId3" Type="http://schemas.openxmlformats.org/officeDocument/2006/relationships/image" Target="../media/d85869f1d9057a59c059dfc84e17364b973b6cb69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0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1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2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7ccfa22434dc9aab1b932daca83a84013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b742d52b5962d00e375313f51effe1c14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15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16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17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Growth and decay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1 of 4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multiplier for a 15% increase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multiplier for a 20% decrease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1.1².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crease £200 by 10%.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0.5³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multiplier for a 15% increas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.15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multiplier for a 20% decreas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0.8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1.1²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.21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crease £200 by 10%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£220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0.5³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0.12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multipliers for repeated percentage chang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alculate compound interest and depreciation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the formula final = initial × multiplierⁿ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growth and decay problems in context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4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THE KEY IDE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or repeated percentage change, multiply by the multiplier once for each period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inal amount = original amount × (multiplier)ⁿ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i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Write the multiplier as a decimal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hang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3815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Multiplier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0772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ype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2667000"/>
            <a:ext cx="11087100" cy="600075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257550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85800" y="266700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crease by 5%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381500" y="266700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.05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8077200" y="266700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Growth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3267075"/>
            <a:ext cx="11087100" cy="6000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38576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685800" y="326707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crease by 20%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381500" y="326707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.2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8077200" y="326707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Growth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3867150"/>
            <a:ext cx="11087100" cy="600075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4457700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85800" y="386715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ecrease by 15%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381500" y="386715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0.8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8077200" y="386715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ecay]]></a:t>
            </a:r>
          </a:p>
        </p:txBody>
      </p:sp>
      <p:sp>
        <p:nvSpPr>
          <p:cNvPr id="29" name="" descr=""/>
          <p:cNvSpPr/>
          <p:nvPr/>
        </p:nvSpPr>
        <p:spPr>
          <a:xfrm>
            <a:off x="552450" y="4467225"/>
            <a:ext cx="11087100" cy="6000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552450" y="50577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/>
          <p:cNvSpPr txBox="1"/>
          <p:nvPr/>
        </p:nvSpPr>
        <p:spPr>
          <a:xfrm>
            <a:off x="685800" y="446722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ecrease by 40%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4381500" y="446722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0.6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8077200" y="446722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ecay]]></a:t>
            </a:r>
          </a:p>
        </p:txBody>
      </p:sp>
      <p:sp>
        <p:nvSpPr>
          <p:cNvPr id="34" name="" descr=""/>
          <p:cNvSpPr/>
          <p:nvPr/>
        </p:nvSpPr>
        <p:spPr>
          <a:xfrm>
            <a:off x="552450" y="5067300"/>
            <a:ext cx="11087100" cy="600075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5" name="" descr=""/>
          <p:cNvSpPr/>
          <p:nvPr/>
        </p:nvSpPr>
        <p:spPr>
          <a:xfrm>
            <a:off x="552450" y="5657850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6" name=""/>
          <p:cNvSpPr txBox="1"/>
          <p:nvPr/>
        </p:nvSpPr>
        <p:spPr>
          <a:xfrm>
            <a:off x="685800" y="506730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Halves each time]]></a:t>
            </a:r>
          </a:p>
        </p:txBody>
      </p:sp>
      <p:sp>
        <p:nvSpPr>
          <p:cNvPr id="37" name=""/>
          <p:cNvSpPr txBox="1"/>
          <p:nvPr/>
        </p:nvSpPr>
        <p:spPr>
          <a:xfrm>
            <a:off x="4381500" y="506730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0.5]]></a:t>
            </a:r>
          </a:p>
        </p:txBody>
      </p:sp>
      <p:sp>
        <p:nvSpPr>
          <p:cNvPr id="38" name=""/>
          <p:cNvSpPr txBox="1"/>
          <p:nvPr/>
        </p:nvSpPr>
        <p:spPr>
          <a:xfrm>
            <a:off x="8077200" y="506730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ecay]]></a:t>
            </a:r>
          </a:p>
        </p:txBody>
      </p:sp>
      <p:sp>
        <p:nvSpPr>
          <p:cNvPr id="39" name="" descr=""/>
          <p:cNvSpPr/>
          <p:nvPr/>
        </p:nvSpPr>
        <p:spPr>
          <a:xfrm>
            <a:off x="552450" y="5667375"/>
            <a:ext cx="11087100" cy="6000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0" name="" descr=""/>
          <p:cNvSpPr/>
          <p:nvPr/>
        </p:nvSpPr>
        <p:spPr>
          <a:xfrm>
            <a:off x="552450" y="62579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1" name=""/>
          <p:cNvSpPr txBox="1"/>
          <p:nvPr/>
        </p:nvSpPr>
        <p:spPr>
          <a:xfrm>
            <a:off x="685800" y="566737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oubles each time]]></a:t>
            </a:r>
          </a:p>
        </p:txBody>
      </p:sp>
      <p:sp>
        <p:nvSpPr>
          <p:cNvPr id="42" name=""/>
          <p:cNvSpPr txBox="1"/>
          <p:nvPr/>
        </p:nvSpPr>
        <p:spPr>
          <a:xfrm>
            <a:off x="4381500" y="566737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  <p:sp>
        <p:nvSpPr>
          <p:cNvPr id="43" name=""/>
          <p:cNvSpPr txBox="1"/>
          <p:nvPr/>
        </p:nvSpPr>
        <p:spPr>
          <a:xfrm>
            <a:off x="8077200" y="566737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Growth]]></a:t>
            </a:r>
          </a:p>
        </p:txBody>
      </p:sp>
      <p:sp>
        <p:nvSpPr>
          <p:cNvPr id="4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pound Interes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£5000 is invested at 3% compound interest per year. Work out its value after 4 year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ier for a 3% increas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.03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pply it 4 time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000 × 1.03⁴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it out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000 × 1.12550881 = 5627.54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£5627.54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pound Growth Beats Simple Interes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4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Compound interest earns interest on interest, so its graph curves upward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eprecia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car worth £12 000 loses 15% of its value each year. Find its value after 3 year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ier for a 15% decreas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0.85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pply it 3 time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2 000 × 0.85³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it out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2 000 × 0.614125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£7369.50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onential Growth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culture of 500 bacteria grows by 20% every hour. Find the number of bacteria after 6 hours, to the nearest whole numbe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ier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.2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pply it 6 time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00 × 1.2⁶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it out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00 × 2.985984 = 1492.99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493 bacteria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Halving Each Ti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radioactive sample has mass 80 g. Its mass halves every 10 days. Find its mass after 30 day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0 days is three halving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0 ÷ 10 = 3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ier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0.5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pply it 3 time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80 × 0.5³ = 80 × 0.125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0 g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Growth or Decay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314950" cy="2105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GROWTH]]></a:t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438400"/>
            <a:ext cx="4857750" cy="190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2647950"/>
            <a:ext cx="4857750" cy="1238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The multiplier is greater than 1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Examples: interest, population increase, inflation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The graph curves upward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324600" y="1781175"/>
            <a:ext cx="5314950" cy="2105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55320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3D7FD6">
                    <a:alpha val="100000"/>
                  </a:srgbClr>
                </a:solidFill>
                <a:latin typeface="Georgia"/>
              </a:rPr>
              <a:t><![CDATA[DECAY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553200" y="2438400"/>
            <a:ext cx="4857750" cy="190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647950"/>
            <a:ext cx="4857750" cy="1238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The multiplier is between 0 and 1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Examples: depreciation, radioactive decay, cooling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The graph curves down and flattens towards zero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ing Backwards and Solving for Ti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ometimes the unknown is the starting amount or the number of period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riginal valu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ivide by the multiplier: if £441 is after 2 years at 5%, the start is 441 ÷ 1.05² = £400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umber of period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ry values of n in initial × multiplierⁿ until you reach the target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se the formula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the equation first, then substitute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ie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number you multiply by to increase or decrease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pound interes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nterest paid on the original amount and on interest already added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epreci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fall in value of an item over tim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onential growth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Growth by a constant multiplier greater than 1 each period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onential deca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ecay by a constant multiplier between 0 and 1 each period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riginal valu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amount at the start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4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ouble Your Money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n investment of £1000 earns 6% compound interest per year. By trying different numbers of years, find how many complete years it takes for the value to reach at least £2000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a table of value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eck the final year carefully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1000 × 1.06¹¹ = 1898.30 and 1000 × 1.06¹² = 2012.20. It takes 12 years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a multiplier from a percentage chang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a power for repeated chang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alculate compound interest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alculate depreciation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exponential growth problem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exponential decay problem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an original value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number of periods by trial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Growth multiplier above 1; decay multiplier below 1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Final = initial × multiplierⁿ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Compound interest and depreciation use the same idea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To reverse a change, divide by the multiplier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 car is worth £12 000. It loses 15% of its value each year. Work out its value after 3 years.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Write the multiplier, then use the power. Do not calculate 15% three times separately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2026-09-30T11:52:55Z</dcterms:created>
  <dcterms:modified xsi:type="dcterms:W3CDTF">2026-09-30T11:52:55Z</dcterms:modified>
  <dc:title>Growth and decay</dc:title>
  <dc:description>Generated from a pasted lesson-pack script.</dc:description>
  <dc:subject>Multiplicative reasoning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