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854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27ef127406e65fd974750570e96ccd91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d50a13989ecd450ff0d5cd224a71d3993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2dff9686895a87c71ac936201f27c1a4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8418e078918ccdc86c7b1a53a9f0f225.png"/>
  <Relationship Id="rId3" Type="http://schemas.openxmlformats.org/officeDocument/2006/relationships/image" Target="../media/6bbf9e898108d81ad5f8fc57db1aa3e05dba9be46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7ccfa22434dc9aab1b932daca83a8407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8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9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0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057fcaee56539ae607cadaeaf1ad25111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2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5273257b5a2527311316a3a1ccdd91d13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1da7d14871f818b8f2f1c327a1b7615a14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31b8aa1d40c9302c7a4452f3d85231d15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327143d4ded8302cc9e59d097a3680416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cd908ecda4f5d7893ecfef94632e06c17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atio and proportion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3063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DE1E6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 pens cost £3.20. How much does 1 pen cost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y = 3x and x = 5, what is y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12 = k/4.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48 ÷ 6.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"directly proportional" mea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 pens cost £3.20. How much does 1 pen cos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£0.80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f y = 3x and x = 5, what is y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15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olve 12 = k/4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k = 48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ork out 48 ÷ 6.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8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at does "directly proportional" mea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Both increase in the same ratio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direct proportion problems with y = kx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inverse proportion problems with y = k/x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ognise proportion from a table or graph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y ∝ x², y ∝ x³ and y ∝ √x (Higher)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portion Graph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The shape of the graph tells you the type of proportion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rect and Inverse Propor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RECT PROPORTION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As x increases, y increases in the same ratio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 = kx, so y/x is constan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graph is a straight line through the origi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2105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3D7FD6">
                    <a:alpha val="100000"/>
                  </a:srgbClr>
                </a:solidFill>
                <a:latin typeface="Georgia"/>
              </a:rPr>
              <a:t><![CDATA[INVERSE PROPORTION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12382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As x increases, y decreases in the opposite ratio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y = k/x, so xy is constan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•  The graph is a curve that never touches the axes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rect Propor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is directly proportional to x. When x = 7, y = 21. Find y when x = 10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y = kx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1 = k × 7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 = 3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x = 10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3 × 10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 = 30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verse Propor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is inversely proportional to x. When x = 4, y = 12. Find y when x = 6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y = k/x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12 = k/4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 = 48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x = 6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48/6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 = 8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A Worker Proble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 workers take 12 days to build a wall. How long would 8 workers take, working at the same rate?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More workers means fewer days: inverse proportion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orkers × days is constant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tan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5 × 12 = 60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ays for 8 worker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0 ÷ 8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7.5 days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HIGHER TIE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Other Proportion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Squares, cubes and square root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portional to a Squa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is directly proportional to x². When x = 2, y = 20. Find y when x = 3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y = kx²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20 = k × 4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k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 = 5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x = 3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5 × 9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 = 4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portional to a Square Roo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is directly proportional to √x. When x = 4, y = 6. Find y when x = 25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rite y = k√x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6 = k × 2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Find k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k = 3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Substitute x = 25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3 × 5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 = 1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 descr=""/>
          <p:cNvSpPr/>
          <p:nvPr/>
        </p:nvSpPr>
        <p:spPr>
          <a:xfrm>
            <a:off x="10725150" y="1028700"/>
            <a:ext cx="914400" cy="32385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10725150" y="1028700"/>
            <a:ext cx="914400" cy="323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6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High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1295400" y="866775"/>
            <a:ext cx="925830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Types of Propor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arn the equation for each phrase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temen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quation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2575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is proportional to x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6229350" y="266700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kx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32670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38576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685800" y="326707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is inversely proportional to x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6229350" y="326707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k/x]]></a:t>
            </a:r>
          </a:p>
        </p:txBody>
      </p:sp>
      <p:sp>
        <p:nvSpPr>
          <p:cNvPr id="23" name="" descr=""/>
          <p:cNvSpPr/>
          <p:nvPr/>
        </p:nvSpPr>
        <p:spPr>
          <a:xfrm>
            <a:off x="552450" y="386715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445770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685800" y="386715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is proportional to x²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6229350" y="386715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kx²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446722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505777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85800" y="446722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is proportional to x³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6229350" y="446722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kx³]]></a:t>
            </a:r>
          </a:p>
        </p:txBody>
      </p:sp>
      <p:sp>
        <p:nvSpPr>
          <p:cNvPr id="31" name="" descr=""/>
          <p:cNvSpPr/>
          <p:nvPr/>
        </p:nvSpPr>
        <p:spPr>
          <a:xfrm>
            <a:off x="552450" y="5067300"/>
            <a:ext cx="11087100" cy="600075"/>
          </a:xfrm>
          <a:prstGeom prst="rect">
            <a:avLst/>
          </a:prstGeom>
          <a:solidFill>
            <a:srgbClr val="F2F4F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5657850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/>
          <p:cNvSpPr txBox="1"/>
          <p:nvPr/>
        </p:nvSpPr>
        <p:spPr>
          <a:xfrm>
            <a:off x="685800" y="506730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is proportional to √x]]></a:t>
            </a:r>
          </a:p>
        </p:txBody>
      </p:sp>
      <p:sp>
        <p:nvSpPr>
          <p:cNvPr id="34" name=""/>
          <p:cNvSpPr txBox="1"/>
          <p:nvPr/>
        </p:nvSpPr>
        <p:spPr>
          <a:xfrm>
            <a:off x="6229350" y="506730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k√x]]></a:t>
            </a:r>
          </a:p>
        </p:txBody>
      </p:sp>
      <p:sp>
        <p:nvSpPr>
          <p:cNvPr id="35" name="" descr=""/>
          <p:cNvSpPr/>
          <p:nvPr/>
        </p:nvSpPr>
        <p:spPr>
          <a:xfrm>
            <a:off x="552450" y="56673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6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D2D7DE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7" name=""/>
          <p:cNvSpPr txBox="1"/>
          <p:nvPr/>
        </p:nvSpPr>
        <p:spPr>
          <a:xfrm>
            <a:off x="685800" y="566737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y is inversely proportional to x²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6229350" y="566737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y = k/x²]]></a:t>
            </a:r>
          </a:p>
        </p:txBody>
      </p:sp>
      <p:sp>
        <p:nvSpPr>
          <p:cNvPr id="3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Direct propor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wo quantities that increase together in the same ratio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Inverse proporti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As one quantity increases the other decreases in the opposite ratio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onstant of proportionality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The number k in a proportion equation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Proportional to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ten y ∝ x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Unitary method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ing the value of one unit first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Rat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How much of one quantity per unit of another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Which Type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or each situation decide whether it is direct or inverse proportion, and write an equation with a constant k. (a) The cost of buying n identical books (b) the time t to fill a pool with p identical pumps (c) the area A of a circle with radius 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ay what happens when one doubl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3D7FD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the equatio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2B303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(a) Direct: C = kn. (b) Inverse: t = k/p. (c) A = kr² (with k = π)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C3D6E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3D7FD6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B3038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Multiplicative reason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Lesson 4 of 4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 direct proportion proble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Solve an inverse proportion proble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Find the constant k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Write y = kx and y = k/x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Recognise proportion from a graph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y = kx² (Higher)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Use y = k√x (Higher)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2F4F7">
              <a:alpha val="100000"/>
            </a:srgbClr>
          </a:solidFill>
          <a:ln w="9525">
            <a:solidFill>
              <a:srgbClr val="D2D7DE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F2227">
                    <a:alpha val="100000"/>
                  </a:srgbClr>
                </a:solidFill>
                <a:latin typeface="Calibri"/>
              </a:rPr>
              <a:t><![CDATA[Explain the type of proportion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6A7078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D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3063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DEXCEL GCSE MATHS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Direct: y = kx. Inverse: y = k/x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Find k from the first pair of valu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Higher: y = kx², y = kx³, y = k√x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81ACE4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2F4F7">
                    <a:alpha val="100000"/>
                  </a:srgbClr>
                </a:solidFill>
                <a:latin typeface="Calibri"/>
              </a:rPr>
              <a:t><![CDATA[Check your answer makes sense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313438">
              <a:alpha val="100000"/>
            </a:srgbClr>
          </a:solidFill>
          <a:ln w="19050">
            <a:solidFill>
              <a:srgbClr val="3D7FD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81ACE4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 is directly proportional to x². When x = 2, y = 20. Find the value of y when x = 3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2D7DE">
                    <a:alpha val="100000"/>
                  </a:srgbClr>
                </a:solidFill>
                <a:latin typeface="Calibri"/>
              </a:rPr>
              <a:t><![CDATA[Write the equation with k first, use the given pair to find k, then substitute the new value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6A7A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2026-09-30T11:53:21Z</dcterms:created>
  <dcterms:modified xsi:type="dcterms:W3CDTF">2026-09-30T11:53:21Z</dcterms:modified>
  <dc:title>Ratio and proportion</dc:title>
  <dc:description>Generated from a pasted lesson-pack script.</dc:description>
  <dc:subject>Multiplicative reasoning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