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learners to link this to a ∝ 1/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98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9a5af2ec02440aa9a507ded6a87d4e22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6.png"/>
  <Relationship Id="rId3" Type="http://schemas.openxmlformats.org/officeDocument/2006/relationships/image" Target="../media/f6d3aef7112fafba8e59520f0aad96d49806600b2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f41660f26d8737592271539d415223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65c0cf65224ea284bd79daa107784d83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567f48fea420cddbd80dfdda14beb573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1.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3.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4.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5.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6.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7.png"/>
  <Relationship Id="rId3" Type="http://schemas.openxmlformats.org/officeDocument/2006/relationships/image" Target="../media/961425bf45ebcc1ea54128277889bdd68f87aaca48.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9.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50.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51.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52.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5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Newton's Second Law]]></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Force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15 of 2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resultant force?]]></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cceleration?]]></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force?]]></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proportional?]]></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inversely proportional mea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resultant for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The single force with the same effect as all the forces]]></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ccelerat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Rate of change of velocity]]></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for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Newton]]></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proportional?]]></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Doubling one doubles the other]]></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inversely proportional mea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Doubling one halves the ot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State Newton's Second Law.]]></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Recall and apply F = ma.]]></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how to investigate the effect of force and mass on acceleration (Required Practical 7).]]></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inertial mass (Higher ti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NEWTON'S SECOND LAW]]></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12414C">
                    <a:alpha val="100000"/>
                  </a:srgbClr>
                </a:solidFill>
                <a:latin typeface="Georgia"/>
              </a:rPr>
              <a:t><![CDATA[resultant force = mass × acceleration      F = ma]]></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300" spc="0" u="none" cap="none">
                <a:solidFill>
                  <a:srgbClr val="5C6D70">
                    <a:alpha val="100000"/>
                  </a:srgbClr>
                </a:solidFill>
                <a:latin typeface="Calibri"/>
              </a:rPr>
              <a:t><![CDATA[The acceleration of an object is proportional to the resultant force and inversely proportional to its mass: a ∝ F and a ∝ 1/m.]]></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12414C">
                    <a:alpha val="100000"/>
                  </a:srgbClr>
                </a:solidFill>
                <a:latin typeface="Georgia"/>
              </a:rPr>
              <a:t><![CDATA[Required Practical 7: Force, Mass and Acceler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pic>
        <p:nvPicPr>
          <p:cNvPr id="9" name="" descr=""/>
          <p:cNvPicPr>
            <a:picLocks noChangeAspect="1"/>
          </p:cNvPicPr>
          <p:nvPr/>
        </p:nvPicPr>
        <p:blipFill>
          <a:blip r:embed="rId3"/>
          <a:stretch>
            <a:fillRect/>
          </a:stretch>
        </p:blipFill>
        <p:spPr>
          <a:xfrm>
            <a:off x="552450" y="1905000"/>
            <a:ext cx="11087100" cy="406717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he weight of the hanging masses provides the forc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7: Meth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Two investigations.]]></a:t>
            </a:r>
          </a:p>
        </p:txBody>
      </p:sp>
      <p:sp>
        <p:nvSpPr>
          <p:cNvPr id="10" name="" descr=""/>
          <p:cNvSpPr/>
          <p:nvPr/>
        </p:nvSpPr>
        <p:spPr>
          <a:xfrm>
            <a:off x="552450" y="2286000"/>
            <a:ext cx="1638300" cy="21717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1525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371600" cy="1238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Force varied]]></a:t>
            </a:r>
          </a:p>
          <a:p>
            <a:pPr algn="ctr" rtl="0" fontAlgn="base" marL="0" marR="0" indent="0" lvl="0">
              <a:lnSpc>
                <a:spcPct val="112000"/>
              </a:lnSpc>
              <a:spcBef>
                <a:spcPts val="0"/>
              </a:spcBef>
              <a:spcAft>
                <a:spcPts val="0"/>
              </a:spcAft>
            </a:pPr>
            <a:r>
              <a:rPr lang="en-US" strike="noStrike" sz="900" spc="0" u="none" cap="none">
                <a:solidFill>
                  <a:srgbClr val="1D272A">
                    <a:alpha val="100000"/>
                  </a:srgbClr>
                </a:solidFill>
                <a:latin typeface="Calibri"/>
              </a:rPr>
              <a:t><![CDATA[Keep the total mass constant by moving masses from the trolley to the hanger; the force is the weight of the hanging masses.]]></a:t>
            </a:r>
          </a:p>
        </p:txBody>
      </p:sp>
      <p:sp>
        <p:nvSpPr>
          <p:cNvPr id="14" name="" descr=""/>
          <p:cNvSpPr/>
          <p:nvPr/>
        </p:nvSpPr>
        <p:spPr>
          <a:xfrm>
            <a:off x="22193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2438400" y="2286000"/>
            <a:ext cx="1638300" cy="21717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30384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24384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571750" y="3067050"/>
            <a:ext cx="1371600" cy="1238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Measure acceleration]]></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From the light gates: a = (v − u) ÷ t.]]></a:t>
            </a:r>
          </a:p>
        </p:txBody>
      </p:sp>
      <p:sp>
        <p:nvSpPr>
          <p:cNvPr id="19" name="" descr=""/>
          <p:cNvSpPr/>
          <p:nvPr/>
        </p:nvSpPr>
        <p:spPr>
          <a:xfrm>
            <a:off x="41052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4324350" y="2286000"/>
            <a:ext cx="1638300" cy="21717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49244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43243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4457700" y="3067050"/>
            <a:ext cx="1371600" cy="1238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Plo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Acceleration against force: a straight line through the origin.]]></a:t>
            </a:r>
          </a:p>
        </p:txBody>
      </p:sp>
      <p:sp>
        <p:nvSpPr>
          <p:cNvPr id="24" name="" descr=""/>
          <p:cNvSpPr/>
          <p:nvPr/>
        </p:nvSpPr>
        <p:spPr>
          <a:xfrm>
            <a:off x="59912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6210300" y="2286000"/>
            <a:ext cx="1638300" cy="21717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68103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62103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6343650" y="3067050"/>
            <a:ext cx="1371600" cy="1238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Mass varied]]></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Keep the force constant and add masses to the trolley.]]></a:t>
            </a:r>
          </a:p>
        </p:txBody>
      </p:sp>
      <p:sp>
        <p:nvSpPr>
          <p:cNvPr id="29" name="" descr=""/>
          <p:cNvSpPr/>
          <p:nvPr/>
        </p:nvSpPr>
        <p:spPr>
          <a:xfrm>
            <a:off x="78771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0" name="" descr=""/>
          <p:cNvSpPr/>
          <p:nvPr/>
        </p:nvSpPr>
        <p:spPr>
          <a:xfrm>
            <a:off x="8096250" y="2286000"/>
            <a:ext cx="1638300" cy="21717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86963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2" name=""/>
          <p:cNvSpPr txBox="1"/>
          <p:nvPr/>
        </p:nvSpPr>
        <p:spPr>
          <a:xfrm>
            <a:off x="80962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8229600" y="3067050"/>
            <a:ext cx="1371600" cy="1238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Plo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Acceleration against mass (a curve) or against 1/mass (a straight line).]]></a:t>
            </a:r>
          </a:p>
        </p:txBody>
      </p:sp>
      <p:sp>
        <p:nvSpPr>
          <p:cNvPr id="34" name="" descr=""/>
          <p:cNvSpPr/>
          <p:nvPr/>
        </p:nvSpPr>
        <p:spPr>
          <a:xfrm>
            <a:off x="97631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5" name="" descr=""/>
          <p:cNvSpPr/>
          <p:nvPr/>
        </p:nvSpPr>
        <p:spPr>
          <a:xfrm>
            <a:off x="9982200" y="2286000"/>
            <a:ext cx="1638300" cy="21717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6" name="" descr=""/>
          <p:cNvSpPr/>
          <p:nvPr/>
        </p:nvSpPr>
        <p:spPr>
          <a:xfrm>
            <a:off x="105822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7" name=""/>
          <p:cNvSpPr txBox="1"/>
          <p:nvPr/>
        </p:nvSpPr>
        <p:spPr>
          <a:xfrm>
            <a:off x="99822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6]]></a:t>
            </a:r>
          </a:p>
        </p:txBody>
      </p:sp>
      <p:sp>
        <p:nvSpPr>
          <p:cNvPr id="38" name=""/>
          <p:cNvSpPr txBox="1"/>
          <p:nvPr/>
        </p:nvSpPr>
        <p:spPr>
          <a:xfrm>
            <a:off x="10115550" y="3067050"/>
            <a:ext cx="1371600" cy="12382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pea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Take repeat readings and compensate for friction by slightly tilting the runway.]]></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inding Acceler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car of mass 1200 kg has a resultant force of 3000 N. Calculate its acceleration.]]></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rrang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 F ÷ m]]></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 3000 ÷ 120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 2.5 m/s²]]></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5 m/s²]]></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inding the Fo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0.50 kg trolley accelerates at 4.0 m/s². Calculate the resultant forc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rite the equation]]></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F = ma]]></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F = 0.50 × 4.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F = 2.0 N]]></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0 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Using a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graph of acceleration against force for a trolley is a straight line through (2.0 N, 1.0 m/s²). Find the mass.]]></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Gradient]]></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 F = 1.0 ÷ 2.0 = 0.50 kg⁻¹]]></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ince a = F ÷ m]]></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Gradient = 1 ÷ m]]></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Mass]]></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m = 1 ÷ 0.50 = 2.0 kg]]></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0 kg]]></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Inertial Mass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what is meant by inertial mass.]]></a:t>
            </a:r>
          </a:p>
        </p:txBody>
      </p:sp>
      <p:sp>
        <p:nvSpPr>
          <p:cNvPr id="12"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efinition]]></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he ratio of force to acceleration]]></a:t>
            </a:r>
          </a:p>
        </p:txBody>
      </p:sp>
      <p:sp>
        <p:nvSpPr>
          <p:cNvPr id="16"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Meaning]]></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300" spc="0" u="none" cap="none">
                <a:solidFill>
                  <a:srgbClr val="1D272A">
                    <a:alpha val="100000"/>
                  </a:srgbClr>
                </a:solidFill>
                <a:latin typeface="Calibri"/>
              </a:rPr>
              <a:t><![CDATA[A measure of how difficult it is to change the velocity of an object]]></a:t>
            </a:r>
          </a:p>
        </p:txBody>
      </p:sp>
      <p:sp>
        <p:nvSpPr>
          <p:cNvPr id="20"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Inertial mass = force ÷ acceleration: how hard it is to change an object's velocity.]]></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stimat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Use sensible values.]]></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veryday valu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ar accelerating from 0 to 27 m/s (60 mph) in 10 s has a ≈ 2.7 m/s².]]></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or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For a 1000 kg car: F = 1000 × 2.7 ≈ 2700 N.]]></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ymbol ~]]></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Means approximately.]]></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ni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Mass in kg, a in m/s², F in 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7: Variabl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Know which is which for each investigation.]]></a:t>
            </a:r>
          </a:p>
        </p:txBody>
      </p:sp>
      <p:sp>
        <p:nvSpPr>
          <p:cNvPr id="10" name="" descr=""/>
          <p:cNvSpPr/>
          <p:nvPr/>
        </p:nvSpPr>
        <p:spPr>
          <a:xfrm>
            <a:off x="552450" y="2228850"/>
            <a:ext cx="11087100" cy="438150"/>
          </a:xfrm>
          <a:prstGeom prst="rect">
            <a:avLst/>
          </a:prstGeom>
          <a:solidFill>
            <a:srgbClr val="12414C">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nvestigation]]></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ndependent]]></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Dependent]]></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ontrol]]></a:t>
            </a:r>
          </a:p>
        </p:txBody>
      </p:sp>
      <p:sp>
        <p:nvSpPr>
          <p:cNvPr id="15" name="" descr=""/>
          <p:cNvSpPr/>
          <p:nvPr/>
        </p:nvSpPr>
        <p:spPr>
          <a:xfrm>
            <a:off x="552450" y="26670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12414C">
                    <a:alpha val="100000"/>
                  </a:srgbClr>
                </a:solidFill>
                <a:latin typeface="Georgia"/>
              </a:rPr>
              <a:t><![CDATA[Effect of force]]></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D272A">
                    <a:alpha val="100000"/>
                  </a:srgbClr>
                </a:solidFill>
                <a:latin typeface="Calibri"/>
              </a:rPr>
              <a:t><![CDATA[Force (weight on the hanger)]]></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D272A">
                    <a:alpha val="100000"/>
                  </a:srgbClr>
                </a:solidFill>
                <a:latin typeface="Calibri"/>
              </a:rPr>
              <a:t><![CDATA[Acceleration]]></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D272A">
                    <a:alpha val="100000"/>
                  </a:srgbClr>
                </a:solidFill>
                <a:latin typeface="Calibri"/>
              </a:rPr>
              <a:t><![CDATA[Total mass of trolley and hanger]]></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12414C">
                    <a:alpha val="100000"/>
                  </a:srgbClr>
                </a:solidFill>
                <a:latin typeface="Georgia"/>
              </a:rPr>
              <a:t><![CDATA[Effect of mass]]></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D272A">
                    <a:alpha val="100000"/>
                  </a:srgbClr>
                </a:solidFill>
                <a:latin typeface="Calibri"/>
              </a:rPr>
              <a:t><![CDATA[Mass of the trolley]]></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D272A">
                    <a:alpha val="100000"/>
                  </a:srgbClr>
                </a:solidFill>
                <a:latin typeface="Calibri"/>
              </a:rPr>
              <a:t><![CDATA[Acceleration]]></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D272A">
                    <a:alpha val="100000"/>
                  </a:srgbClr>
                </a:solidFill>
                <a:latin typeface="Calibri"/>
              </a:rPr>
              <a:t><![CDATA[The accelerating for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rrors and Improveme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Where the practical goes wrong and how to fix it.]]></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ric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Friction reduces the resultant force. Tilting the runway slightly until the trolley rolls at a steady speed compensates for it.]]></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im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Stopwatches add human reaction time. Light gates and a data logger measure times far more precisely.]]></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Keeping mass constan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When varying force, take masses off the trolley and put them on the hanger, so the total mass being accelerated stays the sa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descr=""/>
          <p:cNvSpPr/>
          <p:nvPr/>
        </p:nvSpPr>
        <p:spPr>
          <a:xfrm>
            <a:off x="10725150" y="1028700"/>
            <a:ext cx="914400" cy="323850"/>
          </a:xfrm>
          <a:prstGeom prst="roundRect">
            <a:avLst/>
          </a:prstGeom>
          <a:solidFill>
            <a:srgbClr val="C98B3C">
              <a:alpha val="100000"/>
            </a:srgbClr>
          </a:solidFill>
          <a:ln w="9525">
            <a:noFill/>
          </a:ln>
        </p:spPr>
        <p:txBody>
          <a:bodyPr vertOverflow="clip" rtlCol="0" anchor="ctr"/>
          <a:lstStyle/>
          <a:p>
            <a:pPr algn="ctr"/>
            <a:r>
              <a:t/>
            </a:r>
          </a:p>
        </p:txBody>
      </p:sp>
      <p:sp>
        <p:nvSpPr>
          <p:cNvPr id="7" name=""/>
          <p:cNvSpPr txBox="1"/>
          <p:nvPr/>
        </p:nvSpPr>
        <p:spPr>
          <a:xfrm>
            <a:off x="10725150" y="1028700"/>
            <a:ext cx="914400" cy="3238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100" spc="60" u="none" cap="none">
                <a:solidFill>
                  <a:srgbClr val="FFFFFF">
                    <a:alpha val="100000"/>
                  </a:srgbClr>
                </a:solidFill>
                <a:latin typeface="Calibri"/>
              </a:rPr>
              <a:t><![CDATA[Higher]]></a:t>
            </a:r>
          </a:p>
        </p:txBody>
      </p:sp>
      <p:sp>
        <p:nvSpPr>
          <p:cNvPr id="8" name=""/>
          <p:cNvSpPr txBox="1"/>
          <p:nvPr/>
        </p:nvSpPr>
        <p:spPr>
          <a:xfrm>
            <a:off x="1295400" y="866775"/>
            <a:ext cx="925830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Inertia and Inertial Mass]]></a:t>
            </a:r>
          </a:p>
        </p:txBody>
      </p:sp>
      <p:sp>
        <p:nvSpPr>
          <p:cNvPr id="9"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10"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11"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Mass resists changes in motion.]]></a:t>
            </a:r>
          </a:p>
        </p:txBody>
      </p:sp>
      <p:sp>
        <p:nvSpPr>
          <p:cNvPr id="12"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erti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tendency of any object to stay at rest or keep moving at a constant velocity.]]></a:t>
            </a:r>
          </a:p>
        </p:txBody>
      </p:sp>
      <p:sp>
        <p:nvSpPr>
          <p:cNvPr id="15"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ertial mas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fined as force ÷ acceleration: the bigger it is, the harder it is to change the object's velocity.]]></a:t>
            </a:r>
          </a:p>
        </p:txBody>
      </p:sp>
      <p:sp>
        <p:nvSpPr>
          <p:cNvPr id="18"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loaded lorry needs a much larger force than a car to reach the same acceleration, because its inertial mass is larger.]]></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Resultant for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net force acting on an object.]]></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Accelera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Rate of change of velocity.]]></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ertial mass]]></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Force divided by acceleration.]]></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Proportional]]></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Increasing by the same factor.]]></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versely proportional]]></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One quantity halves as the other doubles.]]></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ight gat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sensor that times how long a card takes to pas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dependent variabl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variable you change in an experiment.]]></a:t>
            </a:r>
          </a:p>
        </p:txBody>
      </p:sp>
      <p:sp>
        <p:nvSpPr>
          <p:cNvPr id="11"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ependent variabl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variable you measure in an experimen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Predict the Acceleration]]></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1D272A">
                    <a:alpha val="100000"/>
                  </a:srgbClr>
                </a:solidFill>
                <a:latin typeface="Calibri"/>
              </a:rPr>
              <a:t><![CDATA[A trolley has a mass of 1.0 kg and accelerates at 2.0 m/s² under a resultant force. What acceleration would the same force give a 2.0 kg trolley? What force is needed for 2.0 kg to accelerate at 2.0 m/s²?]]></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Use F = ma.]]></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Compare the masses.]]></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Half the acceleration: 1.0 m/s². Force = 2.0 × 2.0 = 4.0 N.]]></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tate Newton's second law.]]></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call F = ma.]]></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arrange for a or m.]]></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Required Practical 7.]]></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Interpret a force–acceleration graph.]]></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inertial mass.]]></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stimate forces on a car.]]></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unit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F = ma.]]></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Acceleration ∝ force; ∝ 1/mass.]]></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Inertial mass = force ÷ acceleration.]]></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Use light gates to measure acceleration.]]></a:t>
            </a:r>
          </a:p>
        </p:txBody>
      </p:sp>
      <p:sp>
        <p:nvSpPr>
          <p:cNvPr id="14" name="" descr=""/>
          <p:cNvSpPr/>
          <p:nvPr/>
        </p:nvSpPr>
        <p:spPr>
          <a:xfrm>
            <a:off x="552450" y="36861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Compensate for friction by tilting the runway.]]></a:t>
            </a:r>
          </a:p>
        </p:txBody>
      </p:sp>
      <p:sp>
        <p:nvSpPr>
          <p:cNvPr id="16" name="" descr=""/>
          <p:cNvSpPr/>
          <p:nvPr/>
        </p:nvSpPr>
        <p:spPr>
          <a:xfrm>
            <a:off x="552450" y="433387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A 1200 kg car has a resultant force of 3000 N. Calculate its acceleration. (2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Rearrange F = ma to a = F ÷ m, substitute 3000 ÷ 1200 and give 2.5 m/s². Use the resultant force, not just the driving force.]]></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Newton's Second La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7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ar has a mass of 1200 kg. The resultant force on the car is 3000 N. Calculate the acceleration of the car. Use the equation: resultant…]]></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trolley of mass 0.50 kg accelerates at 4.0 m/s². Calculate the resultant force on the trolley.]]></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4 marks · Use the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investigates how the acceleration of a trolley depends on the resultant force. The graph shows the results. (a) Describe th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Exam Practice: Newton's Second Law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6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an investigation to show how the acceleration of a trolley depends on the resultant force acting on it. Your answer should include…]]></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at is meant by the inertial mass of an object.]]></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12414C">
                    <a:alpha val="100000"/>
                  </a:srgbClr>
                </a:solidFill>
                <a:latin typeface="Georgia"/>
              </a:rPr>
              <a:t><![CDATA[A car has a mass of 1200 kg. The resultant force on the car is 3000 N. Calculate the acceleration of the car. Use the equation: resultant force = mass × acceleration]]></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arranges to a = F ÷ 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2.5 m/s²]]></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trolley of mass 0.50 kg accelerates at 4.0 m/s². Calculate the resultant force on the trolley.]]></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2.0 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4 marks · Use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A student investigates how the acceleration of a trolley depends on the resultant force. The graph shows the results. (a) Describe the relationship. (b) Use the graph to calculate the mass of the trolley.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traight line through the origin / directly proportion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ses the gradien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dient = 1/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2.0 k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6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12414C">
                    <a:alpha val="100000"/>
                  </a:srgbClr>
                </a:solidFill>
                <a:latin typeface="Georgia"/>
              </a:rPr>
              <a:t><![CDATA[Describe an investigation to show how the acceleration of a trolley depends on the resultant force acting on it. Your answer should include the apparatus, the measurements and how you would use the result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3 (5 to 6 marks): a complete method (trolley, runway, pulley, hanging masses, light gates or ticker timer), keeping total mass constant, measuring acceleration for several forces, plotting acceleration against force and describing the expected straight line, with a precaution or repea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5 to 6 mark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12414C">
                    <a:alpha val="100000"/>
                  </a:srgbClr>
                </a:solidFill>
                <a:latin typeface="Georgia"/>
              </a:rPr>
              <a:t><![CDATA[Level 2 (3 to 4 marks): a method with most apparatus and measurements but with gap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3 to 4 mark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vel 1 (1 to 2 marks): simple statements about pulling a trolle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to 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at is meant by the inertial mass of an objec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5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How difficult it is to change velocit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orce divided by accelera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2026-10-01T08:33:29Z</dcterms:created>
  <dcterms:modified xsi:type="dcterms:W3CDTF">2026-10-01T08:33:29Z</dcterms:modified>
  <dc:title>Newton's Second Law</dc:title>
  <dc:description>Generated from a pasted lesson-pack script.</dc:description>
  <dc:subject>Forces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