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4" r:id="rId11"/>
    <p:sldId id="265" r:id="rId12"/>
    <p:sldId id="266" r:id="rId13"/>
    <p:sldId id="267" r:id="rId14"/>
    <p:sldId id="268" r:id="rId15"/>
    <p:sldId id="270" r:id="rId17"/>
    <p:sldId id="271" r:id="rId18"/>
    <p:sldId id="272" r:id="rId19"/>
    <p:sldId id="273" r:id="rId20"/>
    <p:sldId id="274" r:id="rId21"/>
    <p:sldId id="275" r:id="rId22"/>
    <p:sldId id="277" r:id="rId24"/>
    <p:sldId id="278" r:id="rId25"/>
    <p:sldId id="279" r:id="rId2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64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2e7524a12ce233a16309c3c4ef2a05d1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1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3742d11e572aec32f87b52770decb861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1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2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2a0752c59937e615fbdf060d32de8052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b4ea0d7b65168ae5c8dc752c5f085322.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f6d18d31d8540dc9219524a315c03952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25.png"/>
  <Relationship Id="rId3" Type="http://schemas.openxmlformats.org/officeDocument/2006/relationships/image" Target="../media/864104a8357c04e965e5da268cca0613a52efb3d26.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cc135d7e858661d0dc88ce47bb35a2a27.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156d3560ead45bc9baa88f36667b6c72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29.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1.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2.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3.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4.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5.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37.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8.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39.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Crime and Punishment in Anglo-Saxon England]]></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000-1066]]></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1: Crime and punishment in medieval England, c1000-1066]]></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1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Do You Already Thin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before the lesson, then check your ideas at the end.]]></a:t>
            </a:r>
          </a:p>
        </p:txBody>
      </p:sp>
      <p:sp>
        <p:nvSpPr>
          <p:cNvPr id="10" name="" descr=""/>
          <p:cNvSpPr/>
          <p:nvPr/>
        </p:nvSpPr>
        <p:spPr>
          <a:xfrm>
            <a:off x="552450" y="243840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o would catch a thief in a village with no police?]]></a:t>
            </a:r>
          </a:p>
        </p:txBody>
      </p:sp>
      <p:sp>
        <p:nvSpPr>
          <p:cNvPr id="14" name="" descr=""/>
          <p:cNvSpPr/>
          <p:nvPr/>
        </p:nvSpPr>
        <p:spPr>
          <a:xfrm>
            <a:off x="552450" y="339090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How could a court decide guilt with no evidence?]]></a:t>
            </a:r>
          </a:p>
        </p:txBody>
      </p:sp>
      <p:sp>
        <p:nvSpPr>
          <p:cNvPr id="18" name="" descr=""/>
          <p:cNvSpPr/>
          <p:nvPr/>
        </p:nvSpPr>
        <p:spPr>
          <a:xfrm>
            <a:off x="552450" y="434340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ere there prisons?]]></a:t>
            </a:r>
          </a:p>
        </p:txBody>
      </p:sp>
      <p:sp>
        <p:nvSpPr>
          <p:cNvPr id="22" name="" descr=""/>
          <p:cNvSpPr/>
          <p:nvPr/>
        </p:nvSpPr>
        <p:spPr>
          <a:xfrm>
            <a:off x="552450" y="5295900"/>
            <a:ext cx="11087100" cy="8001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o made the laws?]]></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at Do You Already Think?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o would catch a thief in a village with no police?]]></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The villagers themselves, through the hue and cry and the tithing.]]></a:t>
            </a:r>
          </a:p>
        </p:txBody>
      </p:sp>
      <p:sp>
        <p:nvSpPr>
          <p:cNvPr id="13" name="" descr=""/>
          <p:cNvSpPr/>
          <p:nvPr/>
        </p:nvSpPr>
        <p:spPr>
          <a:xfrm>
            <a:off x="552450" y="3038475"/>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How could a court decide guilt with no evidence?]]></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Oaths from respected neighbours, or trial by ordeal - letting God decide.]]></a:t>
            </a:r>
          </a:p>
        </p:txBody>
      </p:sp>
      <p:sp>
        <p:nvSpPr>
          <p:cNvPr id="17" name="" descr=""/>
          <p:cNvSpPr/>
          <p:nvPr/>
        </p:nvSpPr>
        <p:spPr>
          <a:xfrm>
            <a:off x="552450" y="4162425"/>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ere there prisons?]]></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Hardly any. Gaols held people awaiting trial; prison was not a punishment.]]></a:t>
            </a:r>
          </a:p>
        </p:txBody>
      </p:sp>
      <p:sp>
        <p:nvSpPr>
          <p:cNvPr id="21" name="" descr=""/>
          <p:cNvSpPr/>
          <p:nvPr/>
        </p:nvSpPr>
        <p:spPr>
          <a:xfrm>
            <a:off x="552450" y="5286375"/>
            <a:ext cx="11087100" cy="9906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Cambr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7A1F2B">
                    <a:alpha val="100000"/>
                  </a:srgbClr>
                </a:solidFill>
                <a:latin typeface="Cambria"/>
              </a:rPr>
              <a:t><![CDATA[Who made the laws?]]></a:t>
            </a:r>
          </a:p>
          <a:p>
            <a:pPr algn="l" rtl="0" fontAlgn="ctr" marL="0" marR="0" indent="0" lvl="0">
              <a:lnSpc>
                <a:spcPct val="110000"/>
              </a:lnSpc>
              <a:spcBef>
                <a:spcPts val="0"/>
              </a:spcBef>
              <a:spcAft>
                <a:spcPts val="0"/>
              </a:spcAft>
            </a:pPr>
            <a:r>
              <a:rPr lang="en-US" strike="noStrike" sz="1300" spc="0" u="none" cap="none">
                <a:solidFill>
                  <a:srgbClr val="B8862B">
                    <a:alpha val="100000"/>
                  </a:srgbClr>
                </a:solidFill>
                <a:latin typeface="Calibri"/>
              </a:rPr>
              <a:t><![CDATA[The king, through written law codes, with local custom alongsid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Identify crimes against the person, property and authority in Anglo-Saxon England.]]></a:t>
            </a:r>
          </a:p>
        </p:txBody>
      </p:sp>
      <p:sp>
        <p:nvSpPr>
          <p:cNvPr id="13" name="" descr=""/>
          <p:cNvSpPr/>
          <p:nvPr/>
        </p:nvSpPr>
        <p:spPr>
          <a:xfrm>
            <a:off x="552450" y="3095625"/>
            <a:ext cx="11087100" cy="10096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how tithings, the hue and cry and the local courts kept order without a police force.]]></a:t>
            </a:r>
          </a:p>
        </p:txBody>
      </p:sp>
      <p:sp>
        <p:nvSpPr>
          <p:cNvPr id="17" name="" descr=""/>
          <p:cNvSpPr/>
          <p:nvPr/>
        </p:nvSpPr>
        <p:spPr>
          <a:xfrm>
            <a:off x="552450" y="4181475"/>
            <a:ext cx="11087100" cy="10096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how guilt was decided, including oaths and trial by ordeal.]]></a:t>
            </a:r>
          </a:p>
        </p:txBody>
      </p:sp>
      <p:sp>
        <p:nvSpPr>
          <p:cNvPr id="21" name="" descr=""/>
          <p:cNvSpPr/>
          <p:nvPr/>
        </p:nvSpPr>
        <p:spPr>
          <a:xfrm>
            <a:off x="552450" y="5267325"/>
            <a:ext cx="11087100" cy="10096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the aims of Anglo-Saxon punishments, including wergild.]]></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Around 1000, England was a Christian kingdom of small villages where almost everyone knew everyone. The king kept the King's Peace by issuing law codes, but he had no police force and few officials. Law and order depended on the community: villagers were expected to catch, accuse and bring wrongdoers to court themselves.]]></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c1000]]></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England is divided into shires, and each shire into hundreds, each with its own court.]]></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c1008]]></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King Aethelred's law codes set out the duties of free men and the penalties for crime.]]></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c1020]]></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King Cnut's law codes restate the tithing, the hue and cry and wergild.]]></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066]]></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Norman conquest - the end of the Anglo-Saxon system as a system of its own.]]></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ypes of Cri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Historians sort medieval crime into three kinds - the exam expects you to use them.]]></a:t>
            </a:r>
          </a:p>
        </p:txBody>
      </p:sp>
      <p:sp>
        <p:nvSpPr>
          <p:cNvPr id="10" name="" descr=""/>
          <p:cNvSpPr/>
          <p:nvPr/>
        </p:nvSpPr>
        <p:spPr>
          <a:xfrm>
            <a:off x="55245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Crimes against the person]]></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Murder, assault, rape. Treated as harm done to a family, who expected compensation.]]></a:t>
            </a:r>
          </a:p>
        </p:txBody>
      </p:sp>
      <p:sp>
        <p:nvSpPr>
          <p:cNvPr id="13" name="" descr=""/>
          <p:cNvSpPr/>
          <p:nvPr/>
        </p:nvSpPr>
        <p:spPr>
          <a:xfrm>
            <a:off x="4314825"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448627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4486275"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Crimes against propert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ft, robbery, arson, poaching. Theft was by far the most common crime.]]></a:t>
            </a:r>
          </a:p>
        </p:txBody>
      </p:sp>
      <p:sp>
        <p:nvSpPr>
          <p:cNvPr id="16" name="" descr=""/>
          <p:cNvSpPr/>
          <p:nvPr/>
        </p:nvSpPr>
        <p:spPr>
          <a:xfrm>
            <a:off x="807720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24865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824865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Crimes against authorit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reason - betraying the king or your lord - and rebellion. The most serious crime of all.]]></a:t>
            </a:r>
          </a:p>
        </p:txBody>
      </p:sp>
      <p:sp>
        <p:nvSpPr>
          <p:cNvPr id="19" name="" descr=""/>
          <p:cNvSpPr/>
          <p:nvPr/>
        </p:nvSpPr>
        <p:spPr>
          <a:xfrm>
            <a:off x="55245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72390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Moral crime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dultery, drunkenness, failing to attend church. Dealt with by the Church.]]></a:t>
            </a:r>
          </a:p>
        </p:txBody>
      </p:sp>
      <p:sp>
        <p:nvSpPr>
          <p:cNvPr id="22" name="" descr=""/>
          <p:cNvSpPr/>
          <p:nvPr/>
        </p:nvSpPr>
        <p:spPr>
          <a:xfrm>
            <a:off x="4314825"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448627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4486275"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Why theft dominated]]></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Most people were poor farmers; a stolen animal or tools could ruin a family.]]></a:t>
            </a:r>
          </a:p>
        </p:txBody>
      </p:sp>
      <p:sp>
        <p:nvSpPr>
          <p:cNvPr id="25" name="" descr=""/>
          <p:cNvSpPr/>
          <p:nvPr/>
        </p:nvSpPr>
        <p:spPr>
          <a:xfrm>
            <a:off x="807720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24865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824865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The King's Peace]]></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crime was increasingly seen as a breach of the king's peace, not only harm to a victim.]]></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eping Order Without a Police For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very free man was part of a system that made his neighbours responsible for him.]]></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ithing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Groups of ten men over the age of twelve who were responsible for each other's behaviour. If one broke the law, the others had to bring him to court or pay a fine.]]></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Hue and cr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victim or witness raised the alarm and every man in the village had to stop work and chase the suspect. A village that failed to join in could be fined.]]></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reev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king's local official. The shire-reeve - later the sheriff - brought suspects to court and collected fine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ollective responsibilit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Because the whole community paid if it failed, everyone had a reason to keep watch on everyone els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From Crime to Cour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very stage depended on ordinary people, not officials.]]></a:t>
            </a:r>
          </a:p>
        </p:txBody>
      </p:sp>
      <p:sp>
        <p:nvSpPr>
          <p:cNvPr id="10" name="" descr=""/>
          <p:cNvSpPr/>
          <p:nvPr/>
        </p:nvSpPr>
        <p:spPr>
          <a:xfrm>
            <a:off x="5524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Hue and cry]]></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The alarm is raised and the village chases the suspect.]]></a:t>
            </a:r>
          </a:p>
        </p:txBody>
      </p:sp>
      <p:sp>
        <p:nvSpPr>
          <p:cNvPr id="14" name="" descr=""/>
          <p:cNvSpPr/>
          <p:nvPr/>
        </p:nvSpPr>
        <p:spPr>
          <a:xfrm>
            <a:off x="260032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Tithing answers]]></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If he escapes, his tithing must produce him at court or pay.]]></a:t>
            </a:r>
          </a:p>
        </p:txBody>
      </p:sp>
      <p:sp>
        <p:nvSpPr>
          <p:cNvPr id="19" name="" descr=""/>
          <p:cNvSpPr/>
          <p:nvPr/>
        </p:nvSpPr>
        <p:spPr>
          <a:xfrm>
            <a:off x="486727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Court meets]]></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The hundred court (monthly) or shire court (twice a year) hears the accusation in the open.]]></a:t>
            </a:r>
          </a:p>
        </p:txBody>
      </p:sp>
      <p:sp>
        <p:nvSpPr>
          <p:cNvPr id="24" name="" descr=""/>
          <p:cNvSpPr/>
          <p:nvPr/>
        </p:nvSpPr>
        <p:spPr>
          <a:xfrm>
            <a:off x="713422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Oath-helpers]]></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Respected men swear to the accused's good character - enough oaths could clear him.]]></a:t>
            </a:r>
          </a:p>
        </p:txBody>
      </p:sp>
      <p:sp>
        <p:nvSpPr>
          <p:cNvPr id="29" name="" descr=""/>
          <p:cNvSpPr/>
          <p:nvPr/>
        </p:nvSpPr>
        <p:spPr>
          <a:xfrm>
            <a:off x="940117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Ordeal]]></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If oaths could not settle it, the case went to God through trial by ordeal.]]></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rial by Orde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2209800"/>
            <a:ext cx="5334000" cy="3219450"/>
          </a:xfrm>
          <a:prstGeom prst="rect">
            <a:avLst/>
          </a:prstGeom>
          <a:noFill/>
        </p:spPr>
      </p:pic>
      <p:sp>
        <p:nvSpPr>
          <p:cNvPr id="10" name="" descr=""/>
          <p:cNvSpPr/>
          <p:nvPr/>
        </p:nvSpPr>
        <p:spPr>
          <a:xfrm>
            <a:off x="6305550" y="2209800"/>
            <a:ext cx="5334000" cy="3219450"/>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5054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Guilt was left for God to reveal.]]></a:t>
            </a:r>
          </a:p>
        </p:txBody>
      </p:sp>
      <p:sp>
        <p:nvSpPr>
          <p:cNvPr id="12" name=""/>
          <p:cNvSpPr txBox="1"/>
          <p:nvPr/>
        </p:nvSpPr>
        <p:spPr>
          <a:xfrm>
            <a:off x="6305550" y="5791200"/>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Medieval manuscript illustration; look for a public domain copy on Wikimedia Commons.]]></a:t>
            </a:r>
          </a:p>
        </p:txBody>
      </p:sp>
      <p:sp>
        <p:nvSpPr>
          <p:cNvPr id="13" name=""/>
          <p:cNvSpPr txBox="1"/>
          <p:nvPr/>
        </p:nvSpPr>
        <p:spPr>
          <a:xfrm>
            <a:off x="552450" y="1905000"/>
            <a:ext cx="5334000" cy="885825"/>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500" spc="0" u="none" cap="none">
                <a:solidFill>
                  <a:srgbClr val="2B211B">
                    <a:alpha val="100000"/>
                  </a:srgbClr>
                </a:solidFill>
                <a:latin typeface="Calibri"/>
              </a:rPr>
              <a:t><![CDATA[When a court could not decide, it asked God. Ordeals took place in or near a church, after the accused had fasted and heard Mass, and a priest blessed the water or the iron.]]></a:t>
            </a:r>
          </a:p>
        </p:txBody>
      </p:sp>
      <p:sp>
        <p:nvSpPr>
          <p:cNvPr id="14" name=""/>
          <p:cNvSpPr txBox="1"/>
          <p:nvPr/>
        </p:nvSpPr>
        <p:spPr>
          <a:xfrm>
            <a:off x="552450" y="2924175"/>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THE FOUR ORDEALS]]></a:t>
            </a:r>
          </a:p>
        </p:txBody>
      </p:sp>
      <p:sp>
        <p:nvSpPr>
          <p:cNvPr id="15" name="" descr=""/>
          <p:cNvSpPr/>
          <p:nvPr/>
        </p:nvSpPr>
        <p:spPr>
          <a:xfrm>
            <a:off x="552450" y="3257550"/>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257550"/>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314700"/>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Hot iron]]></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Carry a red-hot iron bar three paces. If the bandaged burn healed cleanly after three days, innocent.]]></a:t>
            </a:r>
          </a:p>
        </p:txBody>
      </p:sp>
      <p:sp>
        <p:nvSpPr>
          <p:cNvPr id="18" name="" descr=""/>
          <p:cNvSpPr/>
          <p:nvPr/>
        </p:nvSpPr>
        <p:spPr>
          <a:xfrm>
            <a:off x="552450" y="4029075"/>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029075"/>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086225"/>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Hot water]]></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Pick a stone out of boiling water. Judged by the healing of the hand, as with hot iron.]]></a:t>
            </a:r>
          </a:p>
        </p:txBody>
      </p:sp>
      <p:sp>
        <p:nvSpPr>
          <p:cNvPr id="21" name="" descr=""/>
          <p:cNvSpPr/>
          <p:nvPr/>
        </p:nvSpPr>
        <p:spPr>
          <a:xfrm>
            <a:off x="552450" y="4800600"/>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4800600"/>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4857750"/>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Cold water]]></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Lowered into blessed water: sinking meant innocent, floating meant the water had rejected you.]]></a:t>
            </a:r>
          </a:p>
        </p:txBody>
      </p:sp>
      <p:sp>
        <p:nvSpPr>
          <p:cNvPr id="24" name="" descr=""/>
          <p:cNvSpPr/>
          <p:nvPr/>
        </p:nvSpPr>
        <p:spPr>
          <a:xfrm>
            <a:off x="552450" y="5572125"/>
            <a:ext cx="5334000" cy="6953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5" name="" descr=""/>
          <p:cNvSpPr/>
          <p:nvPr/>
        </p:nvSpPr>
        <p:spPr>
          <a:xfrm>
            <a:off x="552450" y="5572125"/>
            <a:ext cx="47625" cy="695325"/>
          </a:xfrm>
          <a:prstGeom prst="rect">
            <a:avLst/>
          </a:prstGeom>
          <a:solidFill>
            <a:srgbClr val="B8862B">
              <a:alpha val="100000"/>
            </a:srgbClr>
          </a:solidFill>
          <a:ln w="9525">
            <a:noFill/>
          </a:ln>
        </p:spPr>
        <p:txBody>
          <a:bodyPr vertOverflow="clip" rtlCol="0" anchor="ctr"/>
          <a:lstStyle/>
          <a:p>
            <a:pPr algn="ctr"/>
            <a:r>
              <a:t/>
            </a:r>
          </a:p>
        </p:txBody>
      </p:sp>
      <p:sp>
        <p:nvSpPr>
          <p:cNvPr id="26" name=""/>
          <p:cNvSpPr txBox="1"/>
          <p:nvPr/>
        </p:nvSpPr>
        <p:spPr>
          <a:xfrm>
            <a:off x="762000" y="5629275"/>
            <a:ext cx="49720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Consecrated bread]]></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For priests. Choke on the blessed bread and you were guilty.]]></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How Offenders Were Punish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Punishment aimed at compensation and deterrence, not reform.]]></a:t>
            </a:r>
          </a:p>
        </p:txBody>
      </p:sp>
      <p:sp>
        <p:nvSpPr>
          <p:cNvPr id="10" name="" descr=""/>
          <p:cNvSpPr/>
          <p:nvPr/>
        </p:nvSpPr>
        <p:spPr>
          <a:xfrm>
            <a:off x="552450" y="2228850"/>
            <a:ext cx="11087100" cy="438150"/>
          </a:xfrm>
          <a:prstGeom prst="rect">
            <a:avLst/>
          </a:prstGeom>
          <a:solidFill>
            <a:srgbClr val="7A1F2B">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Punishment]]></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Used for]]></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y]]></a:t>
            </a:r>
          </a:p>
        </p:txBody>
      </p:sp>
      <p:sp>
        <p:nvSpPr>
          <p:cNvPr id="14" name="" descr=""/>
          <p:cNvSpPr/>
          <p:nvPr/>
        </p:nvSpPr>
        <p:spPr>
          <a:xfrm>
            <a:off x="552450" y="2667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Wergild]]></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Murder and injury]]></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Compensation to the family, set by the victim's rank, to stop blood feuds]]></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Fines]]></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Most minor crimes]]></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Paid to the victim, and increasingly to the king]]></a:t>
            </a:r>
          </a:p>
        </p:txBody>
      </p:sp>
      <p:sp>
        <p:nvSpPr>
          <p:cNvPr id="24" name="" descr=""/>
          <p:cNvSpPr/>
          <p:nvPr/>
        </p:nvSpPr>
        <p:spPr>
          <a:xfrm>
            <a:off x="552450" y="40005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Stocks and pillory]]></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Petty crimes]]></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Public humiliation as a warning to others]]></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Mutilation]]></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Repeat offenders]]></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000" spc="0" u="none" cap="none">
                <a:solidFill>
                  <a:srgbClr val="2B211B">
                    <a:alpha val="100000"/>
                  </a:srgbClr>
                </a:solidFill>
                <a:latin typeface="Calibri"/>
              </a:rPr>
              <a:t><![CDATA[Cutting off a hand, ear or nose - a lasting mark and deterrent]]></a:t>
            </a:r>
          </a:p>
        </p:txBody>
      </p:sp>
      <p:sp>
        <p:nvSpPr>
          <p:cNvPr id="34" name="" descr=""/>
          <p:cNvSpPr/>
          <p:nvPr/>
        </p:nvSpPr>
        <p:spPr>
          <a:xfrm>
            <a:off x="552450" y="5334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35" name="" descr=""/>
          <p:cNvSpPr/>
          <p:nvPr/>
        </p:nvSpPr>
        <p:spPr>
          <a:xfrm>
            <a:off x="552450" y="5991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36" name=""/>
          <p:cNvSpPr txBox="1"/>
          <p:nvPr/>
        </p:nvSpPr>
        <p:spPr>
          <a:xfrm>
            <a:off x="6858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Execution]]></a:t>
            </a:r>
          </a:p>
        </p:txBody>
      </p:sp>
      <p:sp>
        <p:nvSpPr>
          <p:cNvPr id="37" name=""/>
          <p:cNvSpPr txBox="1"/>
          <p:nvPr/>
        </p:nvSpPr>
        <p:spPr>
          <a:xfrm>
            <a:off x="43815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11B">
                    <a:alpha val="100000"/>
                  </a:srgbClr>
                </a:solidFill>
                <a:latin typeface="Calibri"/>
              </a:rPr>
              <a:t><![CDATA[Treason, repeat theft]]></a:t>
            </a:r>
          </a:p>
        </p:txBody>
      </p:sp>
      <p:sp>
        <p:nvSpPr>
          <p:cNvPr id="38" name=""/>
          <p:cNvSpPr txBox="1"/>
          <p:nvPr/>
        </p:nvSpPr>
        <p:spPr>
          <a:xfrm>
            <a:off x="80772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000" spc="0" u="none" cap="none">
                <a:solidFill>
                  <a:srgbClr val="2B211B">
                    <a:alpha val="100000"/>
                  </a:srgbClr>
                </a:solidFill>
                <a:latin typeface="Calibri"/>
              </a:rPr>
              <a:t><![CDATA[Hanging, for crimes that threatened the king or the community]]></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Law in the King's Own Word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866900"/>
            <a:ext cx="11087100" cy="1828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096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And if anyone flees from the hue and cry, let him pay the wergild of the man he has slain, and let his tithing answer for him.]]></a:t>
            </a:r>
          </a:p>
        </p:txBody>
      </p:sp>
      <p:sp>
        <p:nvSpPr>
          <p:cNvPr id="12" name=""/>
          <p:cNvSpPr txBox="1"/>
          <p:nvPr/>
        </p:nvSpPr>
        <p:spPr>
          <a:xfrm>
            <a:off x="1428750" y="32385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400" spc="0" u="none" cap="none">
                <a:solidFill>
                  <a:srgbClr val="B8862B">
                    <a:alpha val="100000"/>
                  </a:srgbClr>
                </a:solidFill>
                <a:latin typeface="Calibri"/>
              </a:rPr>
              <a:t><![CDATA[—  Adapted from the law code of King Cnut, c1020]]></a:t>
            </a:r>
          </a:p>
        </p:txBody>
      </p:sp>
      <p:sp>
        <p:nvSpPr>
          <p:cNvPr id="13" name="" descr=""/>
          <p:cNvSpPr/>
          <p:nvPr/>
        </p:nvSpPr>
        <p:spPr>
          <a:xfrm>
            <a:off x="552450" y="392430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4" name=""/>
          <p:cNvSpPr txBox="1"/>
          <p:nvPr/>
        </p:nvSpPr>
        <p:spPr>
          <a:xfrm>
            <a:off x="819150" y="40767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WHAT IT SHOWS]]></a:t>
            </a:r>
          </a:p>
        </p:txBody>
      </p:sp>
      <p:sp>
        <p:nvSpPr>
          <p:cNvPr id="15" name=""/>
          <p:cNvSpPr txBox="1"/>
          <p:nvPr/>
        </p:nvSpPr>
        <p:spPr>
          <a:xfrm>
            <a:off x="819150" y="43434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Even the king's written law works through the tithing and the hue and cry - Anglo-Saxon justice depended on the community rather than on royal official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ithing]]></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group of ten men over twelve who were responsible for each other's behaviour.]]></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Hue and cr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duty of every villager to chase a suspect once the alarm was raised.]]></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Wergild]]></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Man price": compensation paid to a victim's family, set by the victim's rank.]]></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rial by ordeal]]></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religious test asking God to show whether the accused was guilty.]]></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Oath-helper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Men who swore to the good character of the accused.]]></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King's Peac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idea that the king was responsible for keeping order across his kingdom.]]></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Reev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local royal official; the shire-reeve became the sheriff.]]></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ft was the most common crime; treason the most serious.]]></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Order depended on the community: tithings, the hue and cry and local courts.]]></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Where oaths could not decide guilt, trial by ordeal left it to God.]]></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Punishments aimed at compensation (wergild) and deterrence, not prison.]]></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500" spc="0" u="none" cap="none">
                <a:solidFill>
                  <a:srgbClr val="FFFFFF">
                    <a:alpha val="100000"/>
                  </a:srgbClr>
                </a:solidFill>
                <a:latin typeface="Cambria"/>
              </a:rPr>
              <a:t><![CDATA[Explain why the community played such an important role in law enforcement in Anglo-Saxon England.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Give at least three reasons, each explained with specific detail - and include one that goes beyond the stimulus point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Anglo-Saxon Englan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the role of the community in law enforcement in Anglo-Saxon England was different from the role of the community…]]></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 community played such an important role in law enforcement in Anglo-Saxon England. You may use the following in your…]]></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main aim of punishment in Anglo-Saxon England was to deter people from committing crime." How far do you agree? Explain your answ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7A1F2B">
                    <a:alpha val="100000"/>
                  </a:srgbClr>
                </a:solidFill>
                <a:latin typeface="Cambria"/>
              </a:rPr>
              <a:t><![CDATA[Explain one way in which the role of the community in law enforcement in Anglo-Saxon England was different from the role of the community in law enforcement in the period c1200-c1500.]]></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difference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period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700" spc="0" u="none" cap="none">
                <a:solidFill>
                  <a:srgbClr val="7A1F2B">
                    <a:alpha val="100000"/>
                  </a:srgbClr>
                </a:solidFill>
                <a:latin typeface="Cambria"/>
              </a:rPr>
              <a:t><![CDATA[Explain why the community played such an important role in law enforcement in Anglo-Saxon England. You may use the following in your answer: tithings; the hue and cry.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The main aim of punishment in Anglo-Saxon England was to deter people from committing crime." How far do you agree? Explain your answer. You may use the following in your answer: the stocks and pillory; wergild. You must also use information of your own. (16 marks, plus 4 for spelling…]]></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1: Crime and punishment in medieval England, c1000-1066]]></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1 of 4]]></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wergild and tith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2026-09-23T16:16:20Z</dcterms:created>
  <dcterms:modified xsi:type="dcterms:W3CDTF">2026-09-23T16:16:20Z</dcterms:modified>
  <dc:title>Crime and Punishment in Anglo-Saxon England</dc:title>
  <dc:description>Generated from a pasted lesson-pack script.</dc:description>
  <dc:subject>Chapter 1: Crime and punishment in medieval England, c1000-1066</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