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1" r:id="rId8"/>
    <p:sldId id="262" r:id="rId9"/>
    <p:sldId id="263" r:id="rId10"/>
    <p:sldId id="264" r:id="rId11"/>
    <p:sldId id="265" r:id="rId12"/>
    <p:sldId id="267" r:id="rId14"/>
    <p:sldId id="269" r:id="rId16"/>
    <p:sldId id="270" r:id="rId17"/>
    <p:sldId id="271" r:id="rId18"/>
    <p:sldId id="273" r:id="rId20"/>
    <p:sldId id="274" r:id="rId21"/>
    <p:sldId id="275" r:id="rId22"/>
    <p:sldId id="276" r:id="rId23"/>
    <p:sldId id="277" r:id="rId24"/>
    <p:sldId id="278" r:id="rId25"/>
    <p:sldId id="280" r:id="rId27"/>
    <p:sldId id="281" r:id="rId28"/>
    <p:sldId id="282" r:id="rId29"/>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4" Type="http://schemas.openxmlformats.org/officeDocument/2006/relationships/slide" Target="slides/slide12.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64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555c65f417f4e0ca573d4200e74f6345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5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6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6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e61d2b30ea53ef907593367caedaf3f6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5bb16723f2e2d4800f3bd971a01b69b6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65.png"/>
  <Relationship Id="rId3" Type="http://schemas.openxmlformats.org/officeDocument/2006/relationships/image" Target="../media/40d5a3c986bb6241e36031b5b9fa91105e9c3bbb6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f59f8d5e1429cf94914bb8bbebb5a367.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2a0752c59937e615fbdf060d32de8056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b4ea0d7b65168ae5c8dc752c5f08537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c058d7bea4a8cc4f839198aba066e837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2e70645954cb59acbb05cc59f1311dc73.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74.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76.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77.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7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79.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8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8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8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8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Crime and Punishment in Norman England]]></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1066-c12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1: Crime and punishment in medieval England, 1066-c12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2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tarter: Anglo-Saxon Reca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Pair each term with its meaning.]]></a:t>
            </a:r>
          </a:p>
        </p:txBody>
      </p:sp>
      <p:sp>
        <p:nvSpPr>
          <p:cNvPr id="10" name=""/>
          <p:cNvSpPr txBox="1"/>
          <p:nvPr/>
        </p:nvSpPr>
        <p:spPr>
          <a:xfrm>
            <a:off x="552450" y="2247900"/>
            <a:ext cx="52578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B8862B">
                    <a:alpha val="100000"/>
                  </a:srgbClr>
                </a:solidFill>
                <a:latin typeface="Calibri"/>
              </a:rPr>
              <a:t><![CDATA[Term]]></a:t>
            </a:r>
          </a:p>
        </p:txBody>
      </p:sp>
      <p:sp>
        <p:nvSpPr>
          <p:cNvPr id="11" name=""/>
          <p:cNvSpPr txBox="1"/>
          <p:nvPr/>
        </p:nvSpPr>
        <p:spPr>
          <a:xfrm>
            <a:off x="6381750" y="2247900"/>
            <a:ext cx="52578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B8862B">
                    <a:alpha val="100000"/>
                  </a:srgbClr>
                </a:solidFill>
                <a:latin typeface="Calibri"/>
              </a:rPr>
              <a:t><![CDATA[Meaning]]></a:t>
            </a:r>
          </a:p>
        </p:txBody>
      </p:sp>
      <p:sp>
        <p:nvSpPr>
          <p:cNvPr id="12" name="" descr=""/>
          <p:cNvSpPr/>
          <p:nvPr/>
        </p:nvSpPr>
        <p:spPr>
          <a:xfrm>
            <a:off x="552450" y="28575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p:cNvSpPr txBox="1"/>
          <p:nvPr/>
        </p:nvSpPr>
        <p:spPr>
          <a:xfrm>
            <a:off x="723900" y="28575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Tithing]]></a:t>
            </a:r>
          </a:p>
        </p:txBody>
      </p:sp>
      <p:sp>
        <p:nvSpPr>
          <p:cNvPr id="14" name=""/>
          <p:cNvSpPr txBox="1"/>
          <p:nvPr/>
        </p:nvSpPr>
        <p:spPr>
          <a:xfrm>
            <a:off x="514350" y="28575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A]]></a:t>
            </a:r>
          </a:p>
        </p:txBody>
      </p:sp>
      <p:sp>
        <p:nvSpPr>
          <p:cNvPr id="15" name="" descr=""/>
          <p:cNvSpPr/>
          <p:nvPr/>
        </p:nvSpPr>
        <p:spPr>
          <a:xfrm>
            <a:off x="6381750" y="28575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553200" y="28575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Neighbours who swore to your character]]></a:t>
            </a:r>
          </a:p>
        </p:txBody>
      </p:sp>
      <p:sp>
        <p:nvSpPr>
          <p:cNvPr id="17" name=""/>
          <p:cNvSpPr txBox="1"/>
          <p:nvPr/>
        </p:nvSpPr>
        <p:spPr>
          <a:xfrm>
            <a:off x="11658600" y="28575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1]]></a:t>
            </a:r>
          </a:p>
        </p:txBody>
      </p:sp>
      <p:sp>
        <p:nvSpPr>
          <p:cNvPr id="18" name="" descr=""/>
          <p:cNvSpPr/>
          <p:nvPr/>
        </p:nvSpPr>
        <p:spPr>
          <a:xfrm>
            <a:off x="552450" y="35052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p:cNvSpPr txBox="1"/>
          <p:nvPr/>
        </p:nvSpPr>
        <p:spPr>
          <a:xfrm>
            <a:off x="723900" y="35052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Hue and cry]]></a:t>
            </a:r>
          </a:p>
        </p:txBody>
      </p:sp>
      <p:sp>
        <p:nvSpPr>
          <p:cNvPr id="20" name=""/>
          <p:cNvSpPr txBox="1"/>
          <p:nvPr/>
        </p:nvSpPr>
        <p:spPr>
          <a:xfrm>
            <a:off x="514350" y="35052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B]]></a:t>
            </a:r>
          </a:p>
        </p:txBody>
      </p:sp>
      <p:sp>
        <p:nvSpPr>
          <p:cNvPr id="21" name="" descr=""/>
          <p:cNvSpPr/>
          <p:nvPr/>
        </p:nvSpPr>
        <p:spPr>
          <a:xfrm>
            <a:off x="6381750" y="35052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p:cNvSpPr txBox="1"/>
          <p:nvPr/>
        </p:nvSpPr>
        <p:spPr>
          <a:xfrm>
            <a:off x="6553200" y="35052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Letting God decide guilt]]></a:t>
            </a:r>
          </a:p>
        </p:txBody>
      </p:sp>
      <p:sp>
        <p:nvSpPr>
          <p:cNvPr id="23" name=""/>
          <p:cNvSpPr txBox="1"/>
          <p:nvPr/>
        </p:nvSpPr>
        <p:spPr>
          <a:xfrm>
            <a:off x="11658600" y="35052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2]]></a:t>
            </a:r>
          </a:p>
        </p:txBody>
      </p:sp>
      <p:sp>
        <p:nvSpPr>
          <p:cNvPr id="24" name="" descr=""/>
          <p:cNvSpPr/>
          <p:nvPr/>
        </p:nvSpPr>
        <p:spPr>
          <a:xfrm>
            <a:off x="552450" y="41529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5" name=""/>
          <p:cNvSpPr txBox="1"/>
          <p:nvPr/>
        </p:nvSpPr>
        <p:spPr>
          <a:xfrm>
            <a:off x="723900" y="41529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Wergild]]></a:t>
            </a:r>
          </a:p>
        </p:txBody>
      </p:sp>
      <p:sp>
        <p:nvSpPr>
          <p:cNvPr id="26" name=""/>
          <p:cNvSpPr txBox="1"/>
          <p:nvPr/>
        </p:nvSpPr>
        <p:spPr>
          <a:xfrm>
            <a:off x="514350" y="41529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C]]></a:t>
            </a:r>
          </a:p>
        </p:txBody>
      </p:sp>
      <p:sp>
        <p:nvSpPr>
          <p:cNvPr id="27" name="" descr=""/>
          <p:cNvSpPr/>
          <p:nvPr/>
        </p:nvSpPr>
        <p:spPr>
          <a:xfrm>
            <a:off x="6381750" y="41529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8" name=""/>
          <p:cNvSpPr txBox="1"/>
          <p:nvPr/>
        </p:nvSpPr>
        <p:spPr>
          <a:xfrm>
            <a:off x="6553200" y="41529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Ten men responsible for each other]]></a:t>
            </a:r>
          </a:p>
        </p:txBody>
      </p:sp>
      <p:sp>
        <p:nvSpPr>
          <p:cNvPr id="29" name=""/>
          <p:cNvSpPr txBox="1"/>
          <p:nvPr/>
        </p:nvSpPr>
        <p:spPr>
          <a:xfrm>
            <a:off x="11658600" y="41529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3]]></a:t>
            </a:r>
          </a:p>
        </p:txBody>
      </p:sp>
      <p:sp>
        <p:nvSpPr>
          <p:cNvPr id="30" name="" descr=""/>
          <p:cNvSpPr/>
          <p:nvPr/>
        </p:nvSpPr>
        <p:spPr>
          <a:xfrm>
            <a:off x="552450" y="48006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31" name=""/>
          <p:cNvSpPr txBox="1"/>
          <p:nvPr/>
        </p:nvSpPr>
        <p:spPr>
          <a:xfrm>
            <a:off x="723900" y="48006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Oath-helpers]]></a:t>
            </a:r>
          </a:p>
        </p:txBody>
      </p:sp>
      <p:sp>
        <p:nvSpPr>
          <p:cNvPr id="32" name=""/>
          <p:cNvSpPr txBox="1"/>
          <p:nvPr/>
        </p:nvSpPr>
        <p:spPr>
          <a:xfrm>
            <a:off x="514350" y="48006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D]]></a:t>
            </a:r>
          </a:p>
        </p:txBody>
      </p:sp>
      <p:sp>
        <p:nvSpPr>
          <p:cNvPr id="33" name="" descr=""/>
          <p:cNvSpPr/>
          <p:nvPr/>
        </p:nvSpPr>
        <p:spPr>
          <a:xfrm>
            <a:off x="6381750" y="48006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34" name=""/>
          <p:cNvSpPr txBox="1"/>
          <p:nvPr/>
        </p:nvSpPr>
        <p:spPr>
          <a:xfrm>
            <a:off x="6553200" y="48006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The village chases the suspect]]></a:t>
            </a:r>
          </a:p>
        </p:txBody>
      </p:sp>
      <p:sp>
        <p:nvSpPr>
          <p:cNvPr id="35" name=""/>
          <p:cNvSpPr txBox="1"/>
          <p:nvPr/>
        </p:nvSpPr>
        <p:spPr>
          <a:xfrm>
            <a:off x="11658600" y="48006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4]]></a:t>
            </a:r>
          </a:p>
        </p:txBody>
      </p:sp>
      <p:sp>
        <p:nvSpPr>
          <p:cNvPr id="36" name="" descr=""/>
          <p:cNvSpPr/>
          <p:nvPr/>
        </p:nvSpPr>
        <p:spPr>
          <a:xfrm>
            <a:off x="552450" y="54483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37" name=""/>
          <p:cNvSpPr txBox="1"/>
          <p:nvPr/>
        </p:nvSpPr>
        <p:spPr>
          <a:xfrm>
            <a:off x="723900" y="54483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Ordeal]]></a:t>
            </a:r>
          </a:p>
        </p:txBody>
      </p:sp>
      <p:sp>
        <p:nvSpPr>
          <p:cNvPr id="38" name=""/>
          <p:cNvSpPr txBox="1"/>
          <p:nvPr/>
        </p:nvSpPr>
        <p:spPr>
          <a:xfrm>
            <a:off x="514350" y="54483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E]]></a:t>
            </a:r>
          </a:p>
        </p:txBody>
      </p:sp>
      <p:sp>
        <p:nvSpPr>
          <p:cNvPr id="39" name="" descr=""/>
          <p:cNvSpPr/>
          <p:nvPr/>
        </p:nvSpPr>
        <p:spPr>
          <a:xfrm>
            <a:off x="6381750" y="5448300"/>
            <a:ext cx="5257800" cy="5524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40" name=""/>
          <p:cNvSpPr txBox="1"/>
          <p:nvPr/>
        </p:nvSpPr>
        <p:spPr>
          <a:xfrm>
            <a:off x="6553200" y="54483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Compensation paid to the victim's family]]></a:t>
            </a:r>
          </a:p>
        </p:txBody>
      </p:sp>
      <p:sp>
        <p:nvSpPr>
          <p:cNvPr id="41" name=""/>
          <p:cNvSpPr txBox="1"/>
          <p:nvPr/>
        </p:nvSpPr>
        <p:spPr>
          <a:xfrm>
            <a:off x="11658600" y="54483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A5C">
                    <a:alpha val="100000"/>
                  </a:srgbClr>
                </a:solidFill>
                <a:latin typeface="Calibri"/>
              </a:rPr>
              <a:t><![CDATA[5]]></a:t>
            </a:r>
          </a:p>
        </p:txBody>
      </p:sp>
      <p:sp>
        <p:nvSpPr>
          <p:cNvPr id="4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William I needed to control a hostile Anglo-Saxon population.]]></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the new crimes and punishments the Normans introduced, including the Forest Laws and the murdrum fine.]]></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the continuity in Norman law enforcement, and assess how much changed after 1066.]]></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1066 William of Normandy won the Battle of Hastings, but around 10,000 Normans now had to rule about two million English people who resented them. Rebellions followed, and William crushed them brutally in the Harrying of the North (1069-70). His laws were designed to protect his power and his followers.]]></a:t>
            </a:r>
          </a:p>
        </p:txBody>
      </p:sp>
      <p:sp>
        <p:nvSpPr>
          <p:cNvPr id="11" name="" descr=""/>
          <p:cNvSpPr/>
          <p:nvPr/>
        </p:nvSpPr>
        <p:spPr>
          <a:xfrm>
            <a:off x="1666875" y="4419600"/>
            <a:ext cx="8839200"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571625" y="4343400"/>
            <a:ext cx="190500" cy="190500"/>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7A1F2B">
                    <a:alpha val="100000"/>
                  </a:srgbClr>
                </a:solidFill>
                <a:latin typeface="Cambria"/>
              </a:rPr>
              <a:t><![CDATA[1066]]></a:t>
            </a:r>
          </a:p>
        </p:txBody>
      </p:sp>
      <p:sp>
        <p:nvSpPr>
          <p:cNvPr id="14" name=""/>
          <p:cNvSpPr txBox="1"/>
          <p:nvPr/>
        </p:nvSpPr>
        <p:spPr>
          <a:xfrm>
            <a:off x="6096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11B">
                    <a:alpha val="100000"/>
                  </a:srgbClr>
                </a:solidFill>
                <a:latin typeface="Calibri"/>
              </a:rPr>
              <a:t><![CDATA[Battle of Hastings: William becomes king.]]></a:t>
            </a:r>
          </a:p>
        </p:txBody>
      </p:sp>
      <p:sp>
        <p:nvSpPr>
          <p:cNvPr id="15" name="" descr=""/>
          <p:cNvSpPr/>
          <p:nvPr/>
        </p:nvSpPr>
        <p:spPr>
          <a:xfrm>
            <a:off x="3781425" y="4343400"/>
            <a:ext cx="190500" cy="190500"/>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27717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7A1F2B">
                    <a:alpha val="100000"/>
                  </a:srgbClr>
                </a:solidFill>
                <a:latin typeface="Cambria"/>
              </a:rPr>
              <a:t><![CDATA[1069-70]]></a:t>
            </a:r>
          </a:p>
        </p:txBody>
      </p:sp>
      <p:sp>
        <p:nvSpPr>
          <p:cNvPr id="17" name=""/>
          <p:cNvSpPr txBox="1"/>
          <p:nvPr/>
        </p:nvSpPr>
        <p:spPr>
          <a:xfrm>
            <a:off x="28194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11B">
                    <a:alpha val="100000"/>
                  </a:srgbClr>
                </a:solidFill>
                <a:latin typeface="Calibri"/>
              </a:rPr>
              <a:t><![CDATA[Harrying of the North: rebellion crushed by laying waste to the land.]]></a:t>
            </a:r>
          </a:p>
        </p:txBody>
      </p:sp>
      <p:sp>
        <p:nvSpPr>
          <p:cNvPr id="18" name="" descr=""/>
          <p:cNvSpPr/>
          <p:nvPr/>
        </p:nvSpPr>
        <p:spPr>
          <a:xfrm>
            <a:off x="5991225" y="4343400"/>
            <a:ext cx="190500" cy="190500"/>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49815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7A1F2B">
                    <a:alpha val="100000"/>
                  </a:srgbClr>
                </a:solidFill>
                <a:latin typeface="Cambria"/>
              </a:rPr>
              <a:t><![CDATA[1079]]></a:t>
            </a:r>
          </a:p>
        </p:txBody>
      </p:sp>
      <p:sp>
        <p:nvSpPr>
          <p:cNvPr id="20" name=""/>
          <p:cNvSpPr txBox="1"/>
          <p:nvPr/>
        </p:nvSpPr>
        <p:spPr>
          <a:xfrm>
            <a:off x="50292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11B">
                    <a:alpha val="100000"/>
                  </a:srgbClr>
                </a:solidFill>
                <a:latin typeface="Calibri"/>
              </a:rPr>
              <a:t><![CDATA[The New Forest is created as a royal hunting forest.]]></a:t>
            </a:r>
          </a:p>
        </p:txBody>
      </p:sp>
      <p:sp>
        <p:nvSpPr>
          <p:cNvPr id="21" name="" descr=""/>
          <p:cNvSpPr/>
          <p:nvPr/>
        </p:nvSpPr>
        <p:spPr>
          <a:xfrm>
            <a:off x="8201025" y="4343400"/>
            <a:ext cx="190500" cy="190500"/>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71913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7A1F2B">
                    <a:alpha val="100000"/>
                  </a:srgbClr>
                </a:solidFill>
                <a:latin typeface="Cambria"/>
              </a:rPr>
              <a:t><![CDATA[1086]]></a:t>
            </a:r>
          </a:p>
        </p:txBody>
      </p:sp>
      <p:sp>
        <p:nvSpPr>
          <p:cNvPr id="23" name=""/>
          <p:cNvSpPr txBox="1"/>
          <p:nvPr/>
        </p:nvSpPr>
        <p:spPr>
          <a:xfrm>
            <a:off x="72390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11B">
                    <a:alpha val="100000"/>
                  </a:srgbClr>
                </a:solidFill>
                <a:latin typeface="Calibri"/>
              </a:rPr>
              <a:t><![CDATA[The Domesday Book records who holds the land - and owes the king service.]]></a:t>
            </a:r>
          </a:p>
        </p:txBody>
      </p:sp>
      <p:sp>
        <p:nvSpPr>
          <p:cNvPr id="25" name="" descr=""/>
          <p:cNvSpPr/>
          <p:nvPr/>
        </p:nvSpPr>
        <p:spPr>
          <a:xfrm>
            <a:off x="10410825" y="4343400"/>
            <a:ext cx="190500" cy="190500"/>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6" name=""/>
          <p:cNvSpPr txBox="1"/>
          <p:nvPr/>
        </p:nvSpPr>
        <p:spPr>
          <a:xfrm>
            <a:off x="94011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7A1F2B">
                    <a:alpha val="100000"/>
                  </a:srgbClr>
                </a:solidFill>
                <a:latin typeface="Cambria"/>
              </a:rPr>
              <a:t><![CDATA[1166]]></a:t>
            </a:r>
          </a:p>
        </p:txBody>
      </p:sp>
      <p:sp>
        <p:nvSpPr>
          <p:cNvPr id="27" name=""/>
          <p:cNvSpPr txBox="1"/>
          <p:nvPr/>
        </p:nvSpPr>
        <p:spPr>
          <a:xfrm>
            <a:off x="94488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11B">
                    <a:alpha val="100000"/>
                  </a:srgbClr>
                </a:solidFill>
                <a:latin typeface="Calibri"/>
              </a:rPr>
              <a:t><![CDATA[Henry II's Assize of Clarendon strengthens royal justic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Feudal Syst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Crime against your lord was now a crime against the whole structure of power.]]></a:t>
            </a:r>
          </a:p>
        </p:txBody>
      </p:sp>
      <p:sp>
        <p:nvSpPr>
          <p:cNvPr id="10" name="" descr=""/>
          <p:cNvSpPr/>
          <p:nvPr/>
        </p:nvSpPr>
        <p:spPr>
          <a:xfrm>
            <a:off x="6524625" y="2324100"/>
            <a:ext cx="2381250" cy="914400"/>
          </a:xfrm>
          <a:prstGeom prst="triangle">
            <a:avLst/>
          </a:prstGeom>
          <a:solidFill>
            <a:srgbClr val="4F141C">
              <a:alpha val="100000"/>
            </a:srgbClr>
          </a:solidFill>
          <a:ln w="19050">
            <a:solidFill>
              <a:srgbClr val="FFFFFF">
                <a:alpha val="100000"/>
              </a:srgbClr>
            </a:solidFill>
          </a:ln>
        </p:spPr>
        <p:txBody>
          <a:bodyPr vertOverflow="clip" rtlCol="0" anchor="ctr"/>
          <a:lstStyle/>
          <a:p>
            <a:pPr algn="ctr"/>
            <a:r>
              <a:t/>
            </a:r>
          </a:p>
        </p:txBody>
      </p:sp>
      <p:sp>
        <p:nvSpPr>
          <p:cNvPr id="11" name=""/>
          <p:cNvSpPr txBox="1"/>
          <p:nvPr/>
        </p:nvSpPr>
        <p:spPr>
          <a:xfrm>
            <a:off x="6715125" y="2628900"/>
            <a:ext cx="2000250"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500" spc="0" u="none" cap="none">
                <a:solidFill>
                  <a:srgbClr val="FFFFFF">
                    <a:alpha val="100000"/>
                  </a:srgbClr>
                </a:solidFill>
                <a:latin typeface="Cambria"/>
              </a:rPr>
              <a:t><![CDATA[The king]]></a:t>
            </a:r>
          </a:p>
        </p:txBody>
      </p:sp>
      <p:sp>
        <p:nvSpPr>
          <p:cNvPr id="12" name=""/>
          <p:cNvSpPr txBox="1"/>
          <p:nvPr/>
        </p:nvSpPr>
        <p:spPr>
          <a:xfrm>
            <a:off x="552450" y="2324100"/>
            <a:ext cx="2286000" cy="914400"/>
          </a:xfrm>
          <a:prstGeom prst="rect">
            <a:avLst/>
          </a:prstGeom>
          <a:noFill/>
        </p:spPr>
        <p:txBody>
          <a:bodyPr anchor="ctr" anchorCtr="0" rtlCol="0" vert="horz" bIns="0" lIns="0" rIns="0" tIns="0">
            <a:normAutofit/>
          </a:bodyPr>
          <a:lstStyle/>
          <a:p>
            <a:pPr algn="r"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Owned all the land; granted it in return for loyalty]]></a:t>
            </a:r>
          </a:p>
        </p:txBody>
      </p:sp>
      <p:sp>
        <p:nvSpPr>
          <p:cNvPr id="13" name="" descr=""/>
          <p:cNvSpPr/>
          <p:nvPr/>
        </p:nvSpPr>
        <p:spPr>
          <a:xfrm>
            <a:off x="2990850" y="2781300"/>
            <a:ext cx="3381375" cy="9525"/>
          </a:xfrm>
          <a:prstGeom prst="rect">
            <a:avLst/>
          </a:prstGeom>
          <a:solidFill>
            <a:srgbClr val="D9C89A">
              <a:alpha val="100000"/>
            </a:srgbClr>
          </a:solidFill>
          <a:ln w="9525">
            <a:noFill/>
          </a:ln>
        </p:spPr>
        <p:txBody>
          <a:bodyPr vertOverflow="clip" rtlCol="0" anchor="ctr"/>
          <a:lstStyle/>
          <a:p>
            <a:pPr algn="ctr"/>
            <a:r>
              <a:t/>
            </a:r>
          </a:p>
        </p:txBody>
      </p:sp>
      <p:sp>
        <p:nvSpPr>
          <p:cNvPr id="14" name="" descr=""/>
          <p:cNvSpPr/>
          <p:nvPr/>
        </p:nvSpPr>
        <p:spPr>
          <a:xfrm>
            <a:off x="5715000" y="3314700"/>
            <a:ext cx="4000500" cy="914400"/>
          </a:xfrm>
          <a:prstGeom prst="trapezoid">
            <a:avLst/>
          </a:prstGeom>
          <a:solidFill>
            <a:srgbClr val="5E1821">
              <a:alpha val="100000"/>
            </a:srgbClr>
          </a:solidFill>
          <a:ln w="19050">
            <a:solidFill>
              <a:srgbClr val="FFFFFF">
                <a:alpha val="100000"/>
              </a:srgbClr>
            </a:solidFill>
          </a:ln>
        </p:spPr>
        <p:txBody>
          <a:bodyPr vertOverflow="clip" rtlCol="0" anchor="ctr"/>
          <a:lstStyle/>
          <a:p>
            <a:pPr algn="ctr"/>
            <a:r>
              <a:t/>
            </a:r>
          </a:p>
        </p:txBody>
      </p:sp>
      <p:sp>
        <p:nvSpPr>
          <p:cNvPr id="15" name=""/>
          <p:cNvSpPr txBox="1"/>
          <p:nvPr/>
        </p:nvSpPr>
        <p:spPr>
          <a:xfrm>
            <a:off x="5905500" y="3619500"/>
            <a:ext cx="3619500"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500" spc="0" u="none" cap="none">
                <a:solidFill>
                  <a:srgbClr val="FFFFFF">
                    <a:alpha val="100000"/>
                  </a:srgbClr>
                </a:solidFill>
                <a:latin typeface="Cambria"/>
              </a:rPr>
              <a:t><![CDATA[Barons and bishops]]></a:t>
            </a:r>
          </a:p>
        </p:txBody>
      </p:sp>
      <p:sp>
        <p:nvSpPr>
          <p:cNvPr id="16" name=""/>
          <p:cNvSpPr txBox="1"/>
          <p:nvPr/>
        </p:nvSpPr>
        <p:spPr>
          <a:xfrm>
            <a:off x="552450" y="3314700"/>
            <a:ext cx="2286000" cy="914400"/>
          </a:xfrm>
          <a:prstGeom prst="rect">
            <a:avLst/>
          </a:prstGeom>
          <a:noFill/>
        </p:spPr>
        <p:txBody>
          <a:bodyPr anchor="ctr" anchorCtr="0" rtlCol="0" vert="horz" bIns="0" lIns="0" rIns="0" tIns="0">
            <a:normAutofit/>
          </a:bodyPr>
          <a:lstStyle/>
          <a:p>
            <a:pPr algn="r"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Held land from the king; supplied knights]]></a:t>
            </a:r>
          </a:p>
        </p:txBody>
      </p:sp>
      <p:sp>
        <p:nvSpPr>
          <p:cNvPr id="17" name="" descr=""/>
          <p:cNvSpPr/>
          <p:nvPr/>
        </p:nvSpPr>
        <p:spPr>
          <a:xfrm>
            <a:off x="2990850" y="3771900"/>
            <a:ext cx="2571750" cy="9525"/>
          </a:xfrm>
          <a:prstGeom prst="rect">
            <a:avLst/>
          </a:prstGeom>
          <a:solidFill>
            <a:srgbClr val="D9C89A">
              <a:alpha val="100000"/>
            </a:srgbClr>
          </a:solidFill>
          <a:ln w="9525">
            <a:noFill/>
          </a:ln>
        </p:spPr>
        <p:txBody>
          <a:bodyPr vertOverflow="clip" rtlCol="0" anchor="ctr"/>
          <a:lstStyle/>
          <a:p>
            <a:pPr algn="ctr"/>
            <a:r>
              <a:t/>
            </a:r>
          </a:p>
        </p:txBody>
      </p:sp>
      <p:sp>
        <p:nvSpPr>
          <p:cNvPr id="18" name="" descr=""/>
          <p:cNvSpPr/>
          <p:nvPr/>
        </p:nvSpPr>
        <p:spPr>
          <a:xfrm>
            <a:off x="4905375" y="4305300"/>
            <a:ext cx="5619750" cy="914400"/>
          </a:xfrm>
          <a:prstGeom prst="trapezoid">
            <a:avLst/>
          </a:prstGeom>
          <a:solidFill>
            <a:srgbClr val="6C1B26">
              <a:alpha val="100000"/>
            </a:srgbClr>
          </a:solidFill>
          <a:ln w="19050">
            <a:solidFill>
              <a:srgbClr val="FFFFFF">
                <a:alpha val="100000"/>
              </a:srgbClr>
            </a:solidFill>
          </a:ln>
        </p:spPr>
        <p:txBody>
          <a:bodyPr vertOverflow="clip" rtlCol="0" anchor="ctr"/>
          <a:lstStyle/>
          <a:p>
            <a:pPr algn="ctr"/>
            <a:r>
              <a:t/>
            </a:r>
          </a:p>
        </p:txBody>
      </p:sp>
      <p:sp>
        <p:nvSpPr>
          <p:cNvPr id="19" name=""/>
          <p:cNvSpPr txBox="1"/>
          <p:nvPr/>
        </p:nvSpPr>
        <p:spPr>
          <a:xfrm>
            <a:off x="5095875" y="4610100"/>
            <a:ext cx="5238750"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500" spc="0" u="none" cap="none">
                <a:solidFill>
                  <a:srgbClr val="FFFFFF">
                    <a:alpha val="100000"/>
                  </a:srgbClr>
                </a:solidFill>
                <a:latin typeface="Cambria"/>
              </a:rPr>
              <a:t><![CDATA[Knights]]></a:t>
            </a:r>
          </a:p>
        </p:txBody>
      </p:sp>
      <p:sp>
        <p:nvSpPr>
          <p:cNvPr id="20" name=""/>
          <p:cNvSpPr txBox="1"/>
          <p:nvPr/>
        </p:nvSpPr>
        <p:spPr>
          <a:xfrm>
            <a:off x="552450" y="4305300"/>
            <a:ext cx="2286000" cy="914400"/>
          </a:xfrm>
          <a:prstGeom prst="rect">
            <a:avLst/>
          </a:prstGeom>
          <a:noFill/>
        </p:spPr>
        <p:txBody>
          <a:bodyPr anchor="ctr" anchorCtr="0" rtlCol="0" vert="horz" bIns="0" lIns="0" rIns="0" tIns="0">
            <a:normAutofit/>
          </a:bodyPr>
          <a:lstStyle/>
          <a:p>
            <a:pPr algn="r"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Held land from barons; fought when called]]></a:t>
            </a:r>
          </a:p>
        </p:txBody>
      </p:sp>
      <p:sp>
        <p:nvSpPr>
          <p:cNvPr id="21" name="" descr=""/>
          <p:cNvSpPr/>
          <p:nvPr/>
        </p:nvSpPr>
        <p:spPr>
          <a:xfrm>
            <a:off x="2990850" y="4762500"/>
            <a:ext cx="1762125" cy="9525"/>
          </a:xfrm>
          <a:prstGeom prst="rect">
            <a:avLst/>
          </a:prstGeom>
          <a:solidFill>
            <a:srgbClr val="D9C89A">
              <a:alpha val="100000"/>
            </a:srgbClr>
          </a:solidFill>
          <a:ln w="9525">
            <a:noFill/>
          </a:ln>
        </p:spPr>
        <p:txBody>
          <a:bodyPr vertOverflow="clip" rtlCol="0" anchor="ctr"/>
          <a:lstStyle/>
          <a:p>
            <a:pPr algn="ctr"/>
            <a:r>
              <a:t/>
            </a:r>
          </a:p>
        </p:txBody>
      </p:sp>
      <p:sp>
        <p:nvSpPr>
          <p:cNvPr id="22" name="" descr=""/>
          <p:cNvSpPr/>
          <p:nvPr/>
        </p:nvSpPr>
        <p:spPr>
          <a:xfrm>
            <a:off x="4095750" y="5295900"/>
            <a:ext cx="7239000" cy="914400"/>
          </a:xfrm>
          <a:prstGeom prst="trapezoid">
            <a:avLst/>
          </a:prstGeom>
          <a:solidFill>
            <a:srgbClr val="7A1F2B">
              <a:alpha val="100000"/>
            </a:srgbClr>
          </a:solidFill>
          <a:ln w="19050">
            <a:solidFill>
              <a:srgbClr val="FFFFFF">
                <a:alpha val="100000"/>
              </a:srgbClr>
            </a:solidFill>
          </a:ln>
        </p:spPr>
        <p:txBody>
          <a:bodyPr vertOverflow="clip" rtlCol="0" anchor="ctr"/>
          <a:lstStyle/>
          <a:p>
            <a:pPr algn="ctr"/>
            <a:r>
              <a:t/>
            </a:r>
          </a:p>
        </p:txBody>
      </p:sp>
      <p:sp>
        <p:nvSpPr>
          <p:cNvPr id="23" name=""/>
          <p:cNvSpPr txBox="1"/>
          <p:nvPr/>
        </p:nvSpPr>
        <p:spPr>
          <a:xfrm>
            <a:off x="4286250" y="5600700"/>
            <a:ext cx="6858000"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500" spc="0" u="none" cap="none">
                <a:solidFill>
                  <a:srgbClr val="FFFFFF">
                    <a:alpha val="100000"/>
                  </a:srgbClr>
                </a:solidFill>
                <a:latin typeface="Cambria"/>
              </a:rPr>
              <a:t><![CDATA[Peasants]]></a:t>
            </a:r>
          </a:p>
        </p:txBody>
      </p:sp>
      <p:sp>
        <p:nvSpPr>
          <p:cNvPr id="24" name=""/>
          <p:cNvSpPr txBox="1"/>
          <p:nvPr/>
        </p:nvSpPr>
        <p:spPr>
          <a:xfrm>
            <a:off x="552450" y="5295900"/>
            <a:ext cx="2286000" cy="914400"/>
          </a:xfrm>
          <a:prstGeom prst="rect">
            <a:avLst/>
          </a:prstGeom>
          <a:noFill/>
        </p:spPr>
        <p:txBody>
          <a:bodyPr anchor="ctr" anchorCtr="0" rtlCol="0" vert="horz" bIns="0" lIns="0" rIns="0" tIns="0">
            <a:normAutofit/>
          </a:bodyPr>
          <a:lstStyle/>
          <a:p>
            <a:pPr algn="r" rtl="0" fontAlgn="ctr" marL="0" marR="0" indent="0" lvl="0">
              <a:lnSpc>
                <a:spcPct val="108000"/>
              </a:lnSpc>
              <a:spcBef>
                <a:spcPts val="0"/>
              </a:spcBef>
              <a:spcAft>
                <a:spcPts val="0"/>
              </a:spcAft>
            </a:pPr>
            <a:r>
              <a:rPr lang="en-US" strike="noStrike" sz="1200" spc="0" u="none" cap="none">
                <a:solidFill>
                  <a:srgbClr val="2B211B">
                    <a:alpha val="100000"/>
                  </a:srgbClr>
                </a:solidFill>
                <a:latin typeface="Calibri"/>
              </a:rPr>
              <a:t><![CDATA[Worked the land; owed labour and obedience to their lord]]></a:t>
            </a:r>
          </a:p>
        </p:txBody>
      </p:sp>
      <p:sp>
        <p:nvSpPr>
          <p:cNvPr id="25" name="" descr=""/>
          <p:cNvSpPr/>
          <p:nvPr/>
        </p:nvSpPr>
        <p:spPr>
          <a:xfrm>
            <a:off x="2990850" y="5753100"/>
            <a:ext cx="952500" cy="9525"/>
          </a:xfrm>
          <a:prstGeom prst="rect">
            <a:avLst/>
          </a:prstGeom>
          <a:solidFill>
            <a:srgbClr val="D9C89A">
              <a:alpha val="100000"/>
            </a:srgbClr>
          </a:solidFill>
          <a:ln w="9525">
            <a:noFill/>
          </a:ln>
        </p:spPr>
        <p:txBody>
          <a:bodyPr vertOverflow="clip" rtlCol="0" anchor="ctr"/>
          <a:lstStyle/>
          <a:p>
            <a:pPr algn="ctr"/>
            <a:r>
              <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Changed and What Stayed the Sa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781175"/>
            <a:ext cx="5314950" cy="29337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50" u="none" cap="none">
                <a:solidFill>
                  <a:srgbClr val="7A1F2B">
                    <a:alpha val="100000"/>
                  </a:srgbClr>
                </a:solidFill>
                <a:latin typeface="Cambria"/>
              </a:rPr>
              <a:t><![CDATA[CONTINUITY FROM THE ANGLO-SAXONS]]></a:t>
            </a:r>
          </a:p>
        </p:txBody>
      </p:sp>
      <p:sp>
        <p:nvSpPr>
          <p:cNvPr id="11" name="" descr=""/>
          <p:cNvSpPr/>
          <p:nvPr/>
        </p:nvSpPr>
        <p:spPr>
          <a:xfrm>
            <a:off x="781050" y="2438400"/>
            <a:ext cx="4857750" cy="19050"/>
          </a:xfrm>
          <a:prstGeom prst="rect">
            <a:avLst/>
          </a:prstGeom>
          <a:solidFill>
            <a:srgbClr val="7A1F2B">
              <a:alpha val="100000"/>
            </a:srgbClr>
          </a:solidFill>
          <a:ln w="9525">
            <a:noFill/>
          </a:ln>
        </p:spPr>
        <p:txBody>
          <a:bodyPr vertOverflow="clip" rtlCol="0" anchor="ctr"/>
          <a:lstStyle/>
          <a:p>
            <a:pPr algn="ctr"/>
            <a:r>
              <a:t/>
            </a:r>
          </a:p>
        </p:txBody>
      </p:sp>
      <p:sp>
        <p:nvSpPr>
          <p:cNvPr id="12" name=""/>
          <p:cNvSpPr txBox="1"/>
          <p:nvPr/>
        </p:nvSpPr>
        <p:spPr>
          <a:xfrm>
            <a:off x="781050" y="2647950"/>
            <a:ext cx="4857750" cy="20669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ithings and the hue and cry still made communities police themselves.]]></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Hundred and shire courts still heard most cases.]]></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rial by ordeal continued, run by the Church.]]></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Stocks, pillory, fines and execution were all still used.]]></a:t>
            </a:r>
          </a:p>
        </p:txBody>
      </p:sp>
      <p:sp>
        <p:nvSpPr>
          <p:cNvPr id="13" name="" descr=""/>
          <p:cNvSpPr/>
          <p:nvPr/>
        </p:nvSpPr>
        <p:spPr>
          <a:xfrm>
            <a:off x="6324600" y="1781175"/>
            <a:ext cx="5314950" cy="29337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B8862B">
                    <a:alpha val="100000"/>
                  </a:srgbClr>
                </a:solidFill>
                <a:latin typeface="Cambria"/>
              </a:rPr>
              <a:t><![CDATA[NORMAN CHANGES]]></a:t>
            </a:r>
          </a:p>
        </p:txBody>
      </p:sp>
      <p:sp>
        <p:nvSpPr>
          <p:cNvPr id="15" name="" descr=""/>
          <p:cNvSpPr/>
          <p:nvPr/>
        </p:nvSpPr>
        <p:spPr>
          <a:xfrm>
            <a:off x="6553200" y="2438400"/>
            <a:ext cx="4857750" cy="19050"/>
          </a:xfrm>
          <a:prstGeom prst="rect">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6553200" y="2647950"/>
            <a:ext cx="4857750" cy="20669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he Forest Laws created new crimes on royal land.]]></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he murdrum fine punished a hundred for a Norman's murder.]]></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rial by combat was introduced.]]></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Wergild ended: fines went to the king, not the victim's famil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Forest La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858000" y="1905000"/>
            <a:ext cx="4229100" cy="3829050"/>
          </a:xfrm>
          <a:prstGeom prst="rect">
            <a:avLst/>
          </a:prstGeom>
          <a:noFill/>
        </p:spPr>
      </p:pic>
      <p:sp>
        <p:nvSpPr>
          <p:cNvPr id="10" name="" descr=""/>
          <p:cNvSpPr/>
          <p:nvPr/>
        </p:nvSpPr>
        <p:spPr>
          <a:xfrm>
            <a:off x="6858000" y="1905000"/>
            <a:ext cx="4229100" cy="3829050"/>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8102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Royal forests covered a large part of England by 1200.]]></a:t>
            </a:r>
          </a:p>
        </p:txBody>
      </p:sp>
      <p:sp>
        <p:nvSpPr>
          <p:cNvPr id="12" name=""/>
          <p:cNvSpPr txBox="1"/>
          <p:nvPr/>
        </p:nvSpPr>
        <p:spPr>
          <a:xfrm>
            <a:off x="6305550" y="6096000"/>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Medieval manuscript illustration; public domain copies on Wikimedia Commons.]]></a:t>
            </a:r>
          </a:p>
        </p:txBody>
      </p:sp>
      <p:sp>
        <p:nvSpPr>
          <p:cNvPr id="13" name=""/>
          <p:cNvSpPr txBox="1"/>
          <p:nvPr/>
        </p:nvSpPr>
        <p:spPr>
          <a:xfrm>
            <a:off x="552450" y="1905000"/>
            <a:ext cx="5334000" cy="1143000"/>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500" spc="0" u="none" cap="none">
                <a:solidFill>
                  <a:srgbClr val="2B211B">
                    <a:alpha val="100000"/>
                  </a:srgbClr>
                </a:solidFill>
                <a:latin typeface="Calibri"/>
              </a:rPr>
              <a:t><![CDATA[William declared large areas of England, including the New Forest, to be royal forest. People who had lived there for generations were suddenly criminals for doing what they had always done.]]></a:t>
            </a:r>
          </a:p>
        </p:txBody>
      </p:sp>
      <p:sp>
        <p:nvSpPr>
          <p:cNvPr id="14" name=""/>
          <p:cNvSpPr txBox="1"/>
          <p:nvPr/>
        </p:nvSpPr>
        <p:spPr>
          <a:xfrm>
            <a:off x="552450" y="318135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WHAT BECAME A CRIME]]></a:t>
            </a:r>
          </a:p>
        </p:txBody>
      </p:sp>
      <p:sp>
        <p:nvSpPr>
          <p:cNvPr id="15" name="" descr=""/>
          <p:cNvSpPr/>
          <p:nvPr/>
        </p:nvSpPr>
        <p:spPr>
          <a:xfrm>
            <a:off x="552450" y="3505200"/>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505200"/>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562350"/>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Hunting]]></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Killing deer or boar on royal land - poaching.]]></a:t>
            </a:r>
          </a:p>
        </p:txBody>
      </p:sp>
      <p:sp>
        <p:nvSpPr>
          <p:cNvPr id="18" name="" descr=""/>
          <p:cNvSpPr/>
          <p:nvPr/>
        </p:nvSpPr>
        <p:spPr>
          <a:xfrm>
            <a:off x="552450" y="4219575"/>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219575"/>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276725"/>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Everyday life]]></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Cutting wood, grazing animals or carrying a bow in the forest.]]></a:t>
            </a:r>
          </a:p>
        </p:txBody>
      </p:sp>
      <p:sp>
        <p:nvSpPr>
          <p:cNvPr id="21" name="" descr=""/>
          <p:cNvSpPr/>
          <p:nvPr/>
        </p:nvSpPr>
        <p:spPr>
          <a:xfrm>
            <a:off x="552450" y="4933950"/>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4933950"/>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4991100"/>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Harsh penalties]]></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Poaching a deer could be punished by blinding or mutilation.]]></a:t>
            </a:r>
          </a:p>
        </p:txBody>
      </p:sp>
      <p:sp>
        <p:nvSpPr>
          <p:cNvPr id="24" name="" descr=""/>
          <p:cNvSpPr/>
          <p:nvPr/>
        </p:nvSpPr>
        <p:spPr>
          <a:xfrm>
            <a:off x="552450" y="5648325"/>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5" name="" descr=""/>
          <p:cNvSpPr/>
          <p:nvPr/>
        </p:nvSpPr>
        <p:spPr>
          <a:xfrm>
            <a:off x="552450" y="5648325"/>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6" name=""/>
          <p:cNvSpPr txBox="1"/>
          <p:nvPr/>
        </p:nvSpPr>
        <p:spPr>
          <a:xfrm>
            <a:off x="762000" y="5705475"/>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A social crime]]></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Most people did not see poaching as really wrong, so many helped poacher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B8862B">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Murdrum Fine]]></a:t>
            </a:r>
          </a:p>
        </p:txBody>
      </p:sp>
      <p:sp>
        <p:nvSpPr>
          <p:cNvPr id="10" name="" descr=""/>
          <p:cNvSpPr/>
          <p:nvPr/>
        </p:nvSpPr>
        <p:spPr>
          <a:xfrm>
            <a:off x="552450" y="1962150"/>
            <a:ext cx="11087100" cy="23336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500" spc="0" u="none" cap="none">
                <a:solidFill>
                  <a:srgbClr val="2B211B">
                    <a:alpha val="100000"/>
                  </a:srgbClr>
                </a:solidFill>
                <a:latin typeface="Calibri"/>
              </a:rPr>
              <a:t><![CDATA[Normans were being killed by resentful English people, and the killers were hard to find because locals protected each other. William's answer was the murdrum fine: if a Norman was found murdered and the killer was not handed over, the whole hundred where the body lay had to pay a very large fine. It used the Anglo-Saxon idea of collective responsibility, but turned it into a way of protecting the conquerors.]]></a:t>
            </a:r>
          </a:p>
        </p:txBody>
      </p:sp>
      <p:sp>
        <p:nvSpPr>
          <p:cNvPr id="12" name="" descr=""/>
          <p:cNvSpPr/>
          <p:nvPr/>
        </p:nvSpPr>
        <p:spPr>
          <a:xfrm>
            <a:off x="552450" y="4572000"/>
            <a:ext cx="5362575" cy="1419225"/>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1B075">
                    <a:alpha val="100000"/>
                  </a:srgbClr>
                </a:solidFill>
                <a:latin typeface="Cambria"/>
              </a:rPr>
              <a:t><![CDATA[Hundred]]></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area that paid if the killer was not produced]]></a:t>
            </a:r>
          </a:p>
        </p:txBody>
      </p:sp>
      <p:sp>
        <p:nvSpPr>
          <p:cNvPr id="15" name="" descr=""/>
          <p:cNvSpPr/>
          <p:nvPr/>
        </p:nvSpPr>
        <p:spPr>
          <a:xfrm>
            <a:off x="6276975" y="4572000"/>
            <a:ext cx="5362575" cy="1419225"/>
          </a:xfrm>
          <a:prstGeom prst="roundRect">
            <a:avLst/>
          </a:prstGeom>
          <a:solidFill>
            <a:srgbClr val="7A1F2B">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1B075">
                    <a:alpha val="100000"/>
                  </a:srgbClr>
                </a:solidFill>
                <a:latin typeface="Cambria"/>
              </a:rPr>
              <a:t><![CDATA[1066-134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murdrum fine stayed in use for nearly 300 yea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Punishment Under the Norma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Normans made punishment serve the king.]]></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ergild end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Fines were now paid to the king rather than to the victim's family, so crime became an offence against royal authority.]]></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More capital crime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Execution was used more, especially for crimes against the king such as rebellion.]]></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Mutilatio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William preferred mutilation to execution for many crimes: blinding and castration were used, partly to show that offenders still had time to repent.]]></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rial by comba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accuser and accused fought, often to the death, until one gave in. The loser was hanged if he survived.]]></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aw Enforcement and Cour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machinery barely changed, but the authority behind it did.]]></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heriff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sheriff became more powerful, collecting fines and taxes and bringing criminals to court for the king.]]></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hurch court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William created separate Church courts, which dealt with clergy and moral crimes.]]></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Henry II]]></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Assize of Clarendon (1166) sent royal judges round the country and used juries of local men to report suspects, and ordered new gaols to be built.]]></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astle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round 500 castles built by 1100 were a constant reminder of Norman pow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How Much Did 1066 Chan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Place each development on the line.]]></a:t>
            </a:r>
          </a:p>
        </p:txBody>
      </p:sp>
      <p:sp>
        <p:nvSpPr>
          <p:cNvPr id="10" name="" descr=""/>
          <p:cNvSpPr/>
          <p:nvPr/>
        </p:nvSpPr>
        <p:spPr>
          <a:xfrm>
            <a:off x="552450" y="4210050"/>
            <a:ext cx="11087100" cy="171450"/>
          </a:xfrm>
          <a:prstGeom prst="leftRightArrow">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552450" y="4581525"/>
            <a:ext cx="2857500" cy="381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7A6A5C">
                    <a:alpha val="100000"/>
                  </a:srgbClr>
                </a:solidFill>
                <a:latin typeface="Calibri"/>
              </a:rPr>
              <a:t><![CDATA[CONTINUITY]]></a:t>
            </a:r>
          </a:p>
        </p:txBody>
      </p:sp>
      <p:sp>
        <p:nvSpPr>
          <p:cNvPr id="12" name=""/>
          <p:cNvSpPr txBox="1"/>
          <p:nvPr/>
        </p:nvSpPr>
        <p:spPr>
          <a:xfrm>
            <a:off x="8782050" y="4581525"/>
            <a:ext cx="2857500" cy="3810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200" spc="120" u="none" cap="none">
                <a:solidFill>
                  <a:srgbClr val="7A6A5C">
                    <a:alpha val="100000"/>
                  </a:srgbClr>
                </a:solidFill>
                <a:latin typeface="Calibri"/>
              </a:rPr>
              <a:t><![CDATA[CHANGE]]></a:t>
            </a:r>
          </a:p>
        </p:txBody>
      </p:sp>
      <p:sp>
        <p:nvSpPr>
          <p:cNvPr id="13" name="" descr=""/>
          <p:cNvSpPr/>
          <p:nvPr/>
        </p:nvSpPr>
        <p:spPr>
          <a:xfrm>
            <a:off x="14859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14" name="" descr=""/>
          <p:cNvSpPr/>
          <p:nvPr/>
        </p:nvSpPr>
        <p:spPr>
          <a:xfrm>
            <a:off x="1590675" y="3971925"/>
            <a:ext cx="19050" cy="1162050"/>
          </a:xfrm>
          <a:prstGeom prst="rect">
            <a:avLst/>
          </a:prstGeom>
          <a:solidFill>
            <a:srgbClr val="D9C89A">
              <a:alpha val="100000"/>
            </a:srgbClr>
          </a:solidFill>
          <a:ln w="9525">
            <a:noFill/>
          </a:ln>
        </p:spPr>
        <p:txBody>
          <a:bodyPr vertOverflow="clip" rtlCol="0" anchor="ctr"/>
          <a:lstStyle/>
          <a:p>
            <a:pPr algn="ctr"/>
            <a:r>
              <a:t/>
            </a:r>
          </a:p>
        </p:txBody>
      </p:sp>
      <p:sp>
        <p:nvSpPr>
          <p:cNvPr id="15" name="" descr=""/>
          <p:cNvSpPr/>
          <p:nvPr/>
        </p:nvSpPr>
        <p:spPr>
          <a:xfrm>
            <a:off x="552450" y="2867025"/>
            <a:ext cx="21145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85800" y="2981325"/>
            <a:ext cx="18478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Tithings and hue and cry]]></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Unchanged: communities still policed themselves]]></a:t>
            </a:r>
          </a:p>
        </p:txBody>
      </p:sp>
      <p:sp>
        <p:nvSpPr>
          <p:cNvPr id="17" name="" descr=""/>
          <p:cNvSpPr/>
          <p:nvPr/>
        </p:nvSpPr>
        <p:spPr>
          <a:xfrm>
            <a:off x="37338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18" name="" descr=""/>
          <p:cNvSpPr/>
          <p:nvPr/>
        </p:nvSpPr>
        <p:spPr>
          <a:xfrm>
            <a:off x="3838575" y="4410075"/>
            <a:ext cx="19050" cy="438150"/>
          </a:xfrm>
          <a:prstGeom prst="rect">
            <a:avLst/>
          </a:prstGeom>
          <a:solidFill>
            <a:srgbClr val="D9C89A">
              <a:alpha val="100000"/>
            </a:srgbClr>
          </a:solidFill>
          <a:ln w="9525">
            <a:noFill/>
          </a:ln>
        </p:spPr>
        <p:txBody>
          <a:bodyPr vertOverflow="clip" rtlCol="0" anchor="ctr"/>
          <a:lstStyle/>
          <a:p>
            <a:pPr algn="ctr"/>
            <a:r>
              <a:t/>
            </a:r>
          </a:p>
        </p:txBody>
      </p:sp>
      <p:sp>
        <p:nvSpPr>
          <p:cNvPr id="19" name="" descr=""/>
          <p:cNvSpPr/>
          <p:nvPr/>
        </p:nvSpPr>
        <p:spPr>
          <a:xfrm>
            <a:off x="2790825" y="5000625"/>
            <a:ext cx="21145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2924175" y="5114925"/>
            <a:ext cx="18478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Trial by ordeal]]></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Unchanged, though now alongside combat]]></a:t>
            </a:r>
          </a:p>
        </p:txBody>
      </p:sp>
      <p:sp>
        <p:nvSpPr>
          <p:cNvPr id="21" name="" descr=""/>
          <p:cNvSpPr/>
          <p:nvPr/>
        </p:nvSpPr>
        <p:spPr>
          <a:xfrm>
            <a:off x="59817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22" name="" descr=""/>
          <p:cNvSpPr/>
          <p:nvPr/>
        </p:nvSpPr>
        <p:spPr>
          <a:xfrm>
            <a:off x="6086475" y="3971925"/>
            <a:ext cx="19050" cy="1162050"/>
          </a:xfrm>
          <a:prstGeom prst="rect">
            <a:avLst/>
          </a:prstGeom>
          <a:solidFill>
            <a:srgbClr val="D9C89A">
              <a:alpha val="100000"/>
            </a:srgbClr>
          </a:solidFill>
          <a:ln w="9525">
            <a:noFill/>
          </a:ln>
        </p:spPr>
        <p:txBody>
          <a:bodyPr vertOverflow="clip" rtlCol="0" anchor="ctr"/>
          <a:lstStyle/>
          <a:p>
            <a:pPr algn="ctr"/>
            <a:r>
              <a:t/>
            </a:r>
          </a:p>
        </p:txBody>
      </p:sp>
      <p:sp>
        <p:nvSpPr>
          <p:cNvPr id="23" name="" descr=""/>
          <p:cNvSpPr/>
          <p:nvPr/>
        </p:nvSpPr>
        <p:spPr>
          <a:xfrm>
            <a:off x="5038725" y="2867025"/>
            <a:ext cx="21145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4" name=""/>
          <p:cNvSpPr txBox="1"/>
          <p:nvPr/>
        </p:nvSpPr>
        <p:spPr>
          <a:xfrm>
            <a:off x="5172075" y="2981325"/>
            <a:ext cx="18478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Courts and sheriffs]]></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Same system, more royal control]]></a:t>
            </a:r>
          </a:p>
        </p:txBody>
      </p:sp>
      <p:sp>
        <p:nvSpPr>
          <p:cNvPr id="25" name="" descr=""/>
          <p:cNvSpPr/>
          <p:nvPr/>
        </p:nvSpPr>
        <p:spPr>
          <a:xfrm>
            <a:off x="82296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26" name="" descr=""/>
          <p:cNvSpPr/>
          <p:nvPr/>
        </p:nvSpPr>
        <p:spPr>
          <a:xfrm>
            <a:off x="8334375" y="4410075"/>
            <a:ext cx="19050" cy="438150"/>
          </a:xfrm>
          <a:prstGeom prst="rect">
            <a:avLst/>
          </a:prstGeom>
          <a:solidFill>
            <a:srgbClr val="D9C89A">
              <a:alpha val="100000"/>
            </a:srgbClr>
          </a:solidFill>
          <a:ln w="9525">
            <a:noFill/>
          </a:ln>
        </p:spPr>
        <p:txBody>
          <a:bodyPr vertOverflow="clip" rtlCol="0" anchor="ctr"/>
          <a:lstStyle/>
          <a:p>
            <a:pPr algn="ctr"/>
            <a:r>
              <a:t/>
            </a:r>
          </a:p>
        </p:txBody>
      </p:sp>
      <p:sp>
        <p:nvSpPr>
          <p:cNvPr id="27" name="" descr=""/>
          <p:cNvSpPr/>
          <p:nvPr/>
        </p:nvSpPr>
        <p:spPr>
          <a:xfrm>
            <a:off x="7286625" y="5000625"/>
            <a:ext cx="21145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8" name=""/>
          <p:cNvSpPr txBox="1"/>
          <p:nvPr/>
        </p:nvSpPr>
        <p:spPr>
          <a:xfrm>
            <a:off x="7419975" y="5114925"/>
            <a:ext cx="18478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Punishments]]></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Wergild gone; fines to the king]]></a:t>
            </a:r>
          </a:p>
        </p:txBody>
      </p:sp>
      <p:sp>
        <p:nvSpPr>
          <p:cNvPr id="29" name="" descr=""/>
          <p:cNvSpPr/>
          <p:nvPr/>
        </p:nvSpPr>
        <p:spPr>
          <a:xfrm>
            <a:off x="104775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30" name="" descr=""/>
          <p:cNvSpPr/>
          <p:nvPr/>
        </p:nvSpPr>
        <p:spPr>
          <a:xfrm>
            <a:off x="10582275" y="3971925"/>
            <a:ext cx="19050" cy="1162050"/>
          </a:xfrm>
          <a:prstGeom prst="rect">
            <a:avLst/>
          </a:prstGeom>
          <a:solidFill>
            <a:srgbClr val="D9C89A">
              <a:alpha val="100000"/>
            </a:srgbClr>
          </a:solidFill>
          <a:ln w="9525">
            <a:noFill/>
          </a:ln>
        </p:spPr>
        <p:txBody>
          <a:bodyPr vertOverflow="clip" rtlCol="0" anchor="ctr"/>
          <a:lstStyle/>
          <a:p>
            <a:pPr algn="ctr"/>
            <a:r>
              <a:t/>
            </a:r>
          </a:p>
        </p:txBody>
      </p:sp>
      <p:sp>
        <p:nvSpPr>
          <p:cNvPr id="31" name="" descr=""/>
          <p:cNvSpPr/>
          <p:nvPr/>
        </p:nvSpPr>
        <p:spPr>
          <a:xfrm>
            <a:off x="9525000" y="2867025"/>
            <a:ext cx="21145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32" name=""/>
          <p:cNvSpPr txBox="1"/>
          <p:nvPr/>
        </p:nvSpPr>
        <p:spPr>
          <a:xfrm>
            <a:off x="9658350" y="2981325"/>
            <a:ext cx="18478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Forest Laws and murdrum]]></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Brand new crimes to protect Norman power]]></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THE BIG IDEA]]></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900" spc="0" u="none" cap="none">
                <a:solidFill>
                  <a:srgbClr val="7A1F2B">
                    <a:alpha val="100000"/>
                  </a:srgbClr>
                </a:solidFill>
                <a:latin typeface="Cambria"/>
              </a:rPr>
              <a:t><![CDATA[The Normans changed who justice served more than how it worked.]]></a:t>
            </a:r>
          </a:p>
        </p:txBody>
      </p:sp>
      <p:sp>
        <p:nvSpPr>
          <p:cNvPr id="10" name="" descr=""/>
          <p:cNvSpPr/>
          <p:nvPr/>
        </p:nvSpPr>
        <p:spPr>
          <a:xfrm>
            <a:off x="5772150" y="5524500"/>
            <a:ext cx="647700" cy="28575"/>
          </a:xfrm>
          <a:prstGeom prst="rect">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7A6A5C">
                    <a:alpha val="100000"/>
                  </a:srgbClr>
                </a:solidFill>
                <a:latin typeface="Calibri"/>
              </a:rPr>
              <a:t><![CDATA[The tithing, the hue and cry and the ordeal all survived - but now they protected the king and the conqueror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Forest Law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Laws making hunting and gathering wood on royal land a crime.]]></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oaching]]></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Illegally hunting animals on land that belonged to someone else.]]></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ocial crim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crime most people do not think is really wrong, such as poaching.]]></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Murdrum fin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fine on a whole hundred if a Norman was murdered and the killer not found.]]></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rial by comba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accuser and accused fought to decide guilt.]]></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Feudal system]]></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Land held from the king in return for loyalty and service.]]></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Assize of Clarend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Henry II's law of 1166 that strengthened royal justic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William needed to control a hostile population, so his laws protected Norman power.]]></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New crimes: the Forest Laws and the murdrum fine.]]></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ithings, the hue and cry and trial by ordeal continued.]]></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Wergild ended - fines now went to the king.]]></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500" spc="0" u="none" cap="none">
                <a:solidFill>
                  <a:srgbClr val="FFFFFF">
                    <a:alpha val="100000"/>
                  </a:srgbClr>
                </a:solidFill>
                <a:latin typeface="Cambria"/>
              </a:rPr>
              <a:t><![CDATA["The Norman Conquest brought major changes to crime and punishment in England." How far do you agree? (16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Argue both sides with specific examples, then judge: continuity in methods, change in whose authority they serve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Norman Englan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punishments in Anglo-Saxon England were similar to punishments in Norman England.]]></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 Normans introduced new laws after 1066. You may use the following in your answer: the Forest Laws; the murdrum fine. You…]]></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Norman Conquest brought major changes to crime and punishment in England." How far do you agree? Explain your answer. You may use th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Explain one way in which punishments in Anglo-Saxon England were similar to punishments in Norman England.]]></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similarity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period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7A1F2B">
                    <a:alpha val="100000"/>
                  </a:srgbClr>
                </a:solidFill>
                <a:latin typeface="Cambria"/>
              </a:rPr>
              <a:t><![CDATA[Explain why the Normans introduced new laws after 1066. You may use the following in your answer: the Forest Laws; the murdrum fine.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The Norman Conquest brought major changes to crime and punishment in England." How far do you agree? Explain your answer. You may use the following in your answer: trial by ordeal; the Forest Laws. You must also use information of your own. (16 marks, plus 4 for spelling, punctuation, grammar and…]]></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1066-c12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murdrum and feudal]]></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2026-09-23T16:16:20Z</dcterms:created>
  <dcterms:modified xsi:type="dcterms:W3CDTF">2026-09-23T16:16:20Z</dcterms:modified>
  <dc:title>Crime and Punishment in Norman England</dc:title>
  <dc:description>Generated from a pasted lesson-pack script.</dc:description>
  <dc:subject>Chapter 1: Crime and punishment in medieval England, 1066-c1200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