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1" r:id="rId8"/>
    <p:sldId id="262" r:id="rId9"/>
    <p:sldId id="263" r:id="rId10"/>
    <p:sldId id="265" r:id="rId12"/>
    <p:sldId id="266" r:id="rId13"/>
    <p:sldId id="268" r:id="rId15"/>
    <p:sldId id="269" r:id="rId16"/>
    <p:sldId id="270" r:id="rId17"/>
    <p:sldId id="271" r:id="rId18"/>
    <p:sldId id="272" r:id="rId19"/>
    <p:sldId id="273" r:id="rId20"/>
    <p:sldId id="275" r:id="rId22"/>
    <p:sldId id="276" r:id="rId23"/>
    <p:sldId id="277" r:id="rId2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64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ad9505f1dc222184ca778dee0a5feff9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9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0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e33f83940a9c9d87f9095457ce11d0e10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86594dcb8b969b43eaf60bd8cd706610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104.png"/>
  <Relationship Id="rId3" Type="http://schemas.openxmlformats.org/officeDocument/2006/relationships/image" Target="../media/9f8f77d6128a23017a632677044530a6bd1328c1105.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08a913efd47dc7307827a6c225170a10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383c00e5d81a5b69d59edb4984326c108.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0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11.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1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3.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1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17.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The Role of the Church in Crime and Punishment]]></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000-c15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1: Crime and punishment in medieval England, c1000-c15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3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the work of Church courts and the punishments they gave.]]></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how sanctuary and benefit of clergy worked, and why they caused conflict.]]></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rial by ordeal ended in 1215, and assess the significance of the Church's influenc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medieval England the Church was as powerful as the king. Almost everyone believed in Heaven and Hell, and the Church owned land, collected taxes and ran its own courts. The Church saw crime as sin, and it believed sinners should have the chance to repent - which meant its justice was often gentler than the king's.]]></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070s]]></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William I sets up separate Church courts.]]></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164]]></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enry II's Constitutions of Clarendon try to limit Church courts.]]></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170]]></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rchbishop Thomas Becket is murdered in Canterbury Cathedral.]]></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215]]></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Pope bans priests from taking part in trials by ordeal.]]></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Church Cour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Church dealt with its own - and with sins as well as crimes.]]></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o they trie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embers of the clergy - priests, monks and nuns - for any crime, and anyone for moral crimes such as adultery, drunkenness or failing to go to church.]]></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unishment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Church courts never sentenced anyone to death. They used penance, fines, public shaming and, at worst, excommunication.]]></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 gentler]]></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Church believed punishment should give sinners the chance to repent and save their soul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riticism]]></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people thought Church courts let criminal clergy off too lightl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anctuary and Benefit of Cler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wo ways the Church protected people from the king's courts.]]></a:t>
            </a:r>
          </a:p>
        </p:txBody>
      </p:sp>
      <p:sp>
        <p:nvSpPr>
          <p:cNvPr id="10" name="" descr=""/>
          <p:cNvSpPr/>
          <p:nvPr/>
        </p:nvSpPr>
        <p:spPr>
          <a:xfrm>
            <a:off x="552450" y="2247900"/>
            <a:ext cx="543877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509587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Sanctuar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person accused of a crime could claim protection in a church. After 40 days they had to face trial or leave England.]]></a:t>
            </a:r>
          </a:p>
        </p:txBody>
      </p:sp>
      <p:sp>
        <p:nvSpPr>
          <p:cNvPr id="13" name="" descr=""/>
          <p:cNvSpPr/>
          <p:nvPr/>
        </p:nvSpPr>
        <p:spPr>
          <a:xfrm>
            <a:off x="6200775" y="2247900"/>
            <a:ext cx="543877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637222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6372225" y="2590800"/>
            <a:ext cx="509587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Abjuring the realm]]></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Leaving England: the fugitive walked to a named port, barefoot and carrying a cross, and took the first ship.]]></a:t>
            </a:r>
          </a:p>
        </p:txBody>
      </p:sp>
      <p:sp>
        <p:nvSpPr>
          <p:cNvPr id="16" name="" descr=""/>
          <p:cNvSpPr/>
          <p:nvPr/>
        </p:nvSpPr>
        <p:spPr>
          <a:xfrm>
            <a:off x="552450" y="4305300"/>
            <a:ext cx="543877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723900" y="4648200"/>
            <a:ext cx="509587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Benefit of clerg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Clergy accused of a crime could be tried in a Church court, where there was no death penalty.]]></a:t>
            </a:r>
          </a:p>
        </p:txBody>
      </p:sp>
      <p:sp>
        <p:nvSpPr>
          <p:cNvPr id="19" name="" descr=""/>
          <p:cNvSpPr/>
          <p:nvPr/>
        </p:nvSpPr>
        <p:spPr>
          <a:xfrm>
            <a:off x="6200775" y="4305300"/>
            <a:ext cx="543877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637222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6372225" y="4648200"/>
            <a:ext cx="509587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The neck verse]]></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o prove they were clergy, the accused read a passage from the Bible - later Psalm 51. People learned it by heart to escape hanging.]]></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Church Against Crown: Thomas Becke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7610475" y="1905000"/>
            <a:ext cx="2714625" cy="3829050"/>
          </a:xfrm>
          <a:prstGeom prst="rect">
            <a:avLst/>
          </a:prstGeom>
          <a:noFill/>
        </p:spPr>
      </p:pic>
      <p:sp>
        <p:nvSpPr>
          <p:cNvPr id="10" name="" descr=""/>
          <p:cNvSpPr/>
          <p:nvPr/>
        </p:nvSpPr>
        <p:spPr>
          <a:xfrm>
            <a:off x="7610475" y="1905000"/>
            <a:ext cx="2714625" cy="3829050"/>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8102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The murder of Thomas Becket, 1170.]]></a:t>
            </a:r>
          </a:p>
        </p:txBody>
      </p:sp>
      <p:sp>
        <p:nvSpPr>
          <p:cNvPr id="12" name=""/>
          <p:cNvSpPr txBox="1"/>
          <p:nvPr/>
        </p:nvSpPr>
        <p:spPr>
          <a:xfrm>
            <a:off x="6305550" y="609600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Medieval manuscript illustration; public domain copies on Wikimedia Commons.]]></a:t>
            </a:r>
          </a:p>
        </p:txBody>
      </p:sp>
      <p:sp>
        <p:nvSpPr>
          <p:cNvPr id="13" name=""/>
          <p:cNvSpPr txBox="1"/>
          <p:nvPr/>
        </p:nvSpPr>
        <p:spPr>
          <a:xfrm>
            <a:off x="552450" y="1905000"/>
            <a:ext cx="5334000" cy="106680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400" spc="0" u="none" cap="none">
                <a:solidFill>
                  <a:srgbClr val="2B211B">
                    <a:alpha val="100000"/>
                  </a:srgbClr>
                </a:solidFill>
                <a:latin typeface="Calibri"/>
              </a:rPr>
              <a:t><![CDATA[Henry II wanted clergy who committed serious crimes to be punished in the king's courts. His Archbishop of Canterbury, Thomas Becket, refused. In 1170 four of Henry's knights murdered Becket in his own cathedral.]]></a:t>
            </a:r>
          </a:p>
        </p:txBody>
      </p:sp>
      <p:sp>
        <p:nvSpPr>
          <p:cNvPr id="14" name=""/>
          <p:cNvSpPr txBox="1"/>
          <p:nvPr/>
        </p:nvSpPr>
        <p:spPr>
          <a:xfrm>
            <a:off x="552450" y="310515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WHY IT MATTERED]]></a:t>
            </a:r>
          </a:p>
        </p:txBody>
      </p:sp>
      <p:sp>
        <p:nvSpPr>
          <p:cNvPr id="15" name="" descr=""/>
          <p:cNvSpPr/>
          <p:nvPr/>
        </p:nvSpPr>
        <p:spPr>
          <a:xfrm>
            <a:off x="552450" y="3438525"/>
            <a:ext cx="5334000" cy="8953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438525"/>
            <a:ext cx="47625" cy="895350"/>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495675"/>
            <a:ext cx="4972050" cy="7810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Martyr]]></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Becket was made a saint and Canterbury became a place of pilgrimage.]]></a:t>
            </a:r>
          </a:p>
        </p:txBody>
      </p:sp>
      <p:sp>
        <p:nvSpPr>
          <p:cNvPr id="18" name="" descr=""/>
          <p:cNvSpPr/>
          <p:nvPr/>
        </p:nvSpPr>
        <p:spPr>
          <a:xfrm>
            <a:off x="552450" y="4410075"/>
            <a:ext cx="5334000" cy="8953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410075"/>
            <a:ext cx="47625" cy="895350"/>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467225"/>
            <a:ext cx="4972050" cy="7810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Henry backs down]]></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enry did public penance, and benefit of clergy survived for the rest of the Middle Ages.]]></a:t>
            </a:r>
          </a:p>
        </p:txBody>
      </p:sp>
      <p:sp>
        <p:nvSpPr>
          <p:cNvPr id="21" name="" descr=""/>
          <p:cNvSpPr/>
          <p:nvPr/>
        </p:nvSpPr>
        <p:spPr>
          <a:xfrm>
            <a:off x="552450" y="5381625"/>
            <a:ext cx="5334000" cy="8953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5381625"/>
            <a:ext cx="47625" cy="895350"/>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5438775"/>
            <a:ext cx="4972050" cy="7810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Church and crown]]></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case shows the Church's power over justice - even against a strong king.]]></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End of Trial by Orde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Church had run the ordeals - and in 1215 it stopped.]]></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decisio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n 1215 Pope Innocent III's Fourth Lateran Council banned priests from taking part in trials by ordeal.]]></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churchmen doubted that God should be asked to perform a miracle to decide a court case, and ordeals were open to trickery.]]></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effec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Without priests, ordeals could not work. By the 1220s trial by jury replaced them in the king's court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ignificanc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cision made by the Church changed how guilt was decided in England.]]></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Did the Church Help or Hinder Just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781175"/>
            <a:ext cx="5314950" cy="2600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7A1F2B">
                    <a:alpha val="100000"/>
                  </a:srgbClr>
                </a:solidFill>
                <a:latin typeface="Cambria"/>
              </a:rPr>
              <a:t><![CDATA[IT HELPED]]></a:t>
            </a:r>
          </a:p>
        </p:txBody>
      </p:sp>
      <p:sp>
        <p:nvSpPr>
          <p:cNvPr id="11" name="" descr=""/>
          <p:cNvSpPr/>
          <p:nvPr/>
        </p:nvSpPr>
        <p:spPr>
          <a:xfrm>
            <a:off x="781050" y="2438400"/>
            <a:ext cx="4857750" cy="19050"/>
          </a:xfrm>
          <a:prstGeom prst="rect">
            <a:avLst/>
          </a:prstGeom>
          <a:solidFill>
            <a:srgbClr val="7A1F2B">
              <a:alpha val="100000"/>
            </a:srgbClr>
          </a:solidFill>
          <a:ln w="9525">
            <a:noFill/>
          </a:ln>
        </p:spPr>
        <p:txBody>
          <a:bodyPr vertOverflow="clip" rtlCol="0" anchor="ctr"/>
          <a:lstStyle/>
          <a:p>
            <a:pPr algn="ctr"/>
            <a:r>
              <a:t/>
            </a:r>
          </a:p>
        </p:txBody>
      </p:sp>
      <p:sp>
        <p:nvSpPr>
          <p:cNvPr id="12" name=""/>
          <p:cNvSpPr txBox="1"/>
          <p:nvPr/>
        </p:nvSpPr>
        <p:spPr>
          <a:xfrm>
            <a:off x="781050" y="2647950"/>
            <a:ext cx="4857750" cy="17335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Gave accused people protection from hasty punishment through sanctuary.]]></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Offered a chance to repent instead of death.]]></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Its decision in 1215 led to trial by jury - a fairer system.]]></a:t>
            </a:r>
          </a:p>
        </p:txBody>
      </p:sp>
      <p:sp>
        <p:nvSpPr>
          <p:cNvPr id="13" name="" descr=""/>
          <p:cNvSpPr/>
          <p:nvPr/>
        </p:nvSpPr>
        <p:spPr>
          <a:xfrm>
            <a:off x="6324600" y="1781175"/>
            <a:ext cx="5314950" cy="2600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B8862B">
                    <a:alpha val="100000"/>
                  </a:srgbClr>
                </a:solidFill>
                <a:latin typeface="Cambria"/>
              </a:rPr>
              <a:t><![CDATA[IT HINDERED]]></a:t>
            </a:r>
          </a:p>
        </p:txBody>
      </p:sp>
      <p:sp>
        <p:nvSpPr>
          <p:cNvPr id="15" name="" descr=""/>
          <p:cNvSpPr/>
          <p:nvPr/>
        </p:nvSpPr>
        <p:spPr>
          <a:xfrm>
            <a:off x="6553200" y="2438400"/>
            <a:ext cx="4857750" cy="19050"/>
          </a:xfrm>
          <a:prstGeom prst="rect">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6553200" y="2647950"/>
            <a:ext cx="4857750" cy="17335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Benefit of clergy let criminal clergy escape hanging.]]></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Sanctuary could let the guilty escape justice.]]></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It clashed with the king over who had author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Church court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Courts run by the Church for clergy and moral crimes; never gave the death penalty.]]></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anctuar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Protection given to an accused person who took refuge in a church.]]></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Abjuring the realm]]></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Leaving England for ever instead of facing trial.]]></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Benefit of clerg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right of clergy to be tried in Church courts.]]></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Neck vers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Psalm 51, read to prove you were clergy and escape hanging.]]></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Excommunicat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Being cut off from the Church - believed to mean going to Hell.]]></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Fourth Lateran Council]]></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Church meeting of 1215 that ended priests' part in trial by ordeal.]]></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Church courts tried clergy and moral crimes, and never used the death penalty.]]></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Sanctuary gave fugitives 40 days' protection before trial or leaving England.]]></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Benefit of clergy let the clergy - and later anyone who could read - escape hanging.]]></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In 1215 the Church ended trial by ordeal, leading to trial by jury.]]></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400" spc="0" u="none" cap="none">
                <a:solidFill>
                  <a:srgbClr val="FFFFFF">
                    <a:alpha val="100000"/>
                  </a:srgbClr>
                </a:solidFill>
                <a:latin typeface="Cambria"/>
              </a:rPr>
              <a:t><![CDATA[Explain why the Church had an important influence on crime and punishment in the early thirteenth century.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each factor - sanctuary, benefit of clergy, the end of the ordeal - and say why it mattered, not just what it wa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The Role of the Chur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the way guilt was decided in the period c1000-c1200 was different from the way guilt was decided in the period…]]></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 Church had an important influence on crime and punishment in the early thirteenth century. You may use the following in…]]></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Church was the most important influence on crime and punishment in the period c1000-c1500." How far do you agree? Explain your answ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the way guilt was decided in the period c1000-c1200 was different from the way guilt was decided in the period c1200-c1500.]]></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period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7A1F2B">
                    <a:alpha val="100000"/>
                  </a:srgbClr>
                </a:solidFill>
                <a:latin typeface="Cambria"/>
              </a:rPr>
              <a:t><![CDATA[Explain why the Church had an important influence on crime and punishment in the early thirteenth century. You may use the following in your answer: sanctuary; trial by ordeal.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Church was the most important influence on crime and punishment in the period c1000-c1500." How far do you agree? Explain your answer. You may use the following in your answer: benefit of clergy; the Statute of Labourers (1351). You must also use information of your own. (16 marks, plus 4 for…]]></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c15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sanctuary and benefit of clergy]]></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2026-09-23T16:16:21Z</dcterms:created>
  <dcterms:modified xsi:type="dcterms:W3CDTF">2026-09-23T16:16:21Z</dcterms:modified>
  <dc:title>The Role of the Church in Crime and Punishment</dc:title>
  <dc:description>Generated from a pasted lesson-pack script.</dc:description>
  <dc:subject>Chapter 1: Crime and punishment in medieval England, c1000-c1500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