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9"/>
    <p:sldId id="264" r:id="rId11"/>
    <p:sldId id="265" r:id="rId12"/>
    <p:sldId id="266" r:id="rId13"/>
    <p:sldId id="267" r:id="rId14"/>
    <p:sldId id="268" r:id="rId15"/>
    <p:sldId id="270" r:id="rId17"/>
    <p:sldId id="271" r:id="rId18"/>
    <p:sldId id="272" r:id="rId19"/>
    <p:sldId id="273" r:id="rId20"/>
    <p:sldId id="274" r:id="rId21"/>
    <p:sldId id="275" r:id="rId22"/>
    <p:sldId id="277" r:id="rId24"/>
    <p:sldId id="278" r:id="rId25"/>
    <p:sldId id="279" r:id="rId2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
  <Relationship Id="rId9" Type="http://schemas.openxmlformats.org/officeDocument/2006/relationships/slide" Target="slides/slide7.xml"/>
  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6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11a514eb42326d1cf036236aedfceb613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9611ca8f07d6f73996a9419f834942f13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13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13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e61d2b30ea53ef907593367caedaf3f139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b4ea0d7b65168ae5c8dc752c5f0853141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cc135d7e858661d0dc88ce47bb35a2a14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2a7adf6aa5b5536be2d8eafab93cceb144.png"/>
  <Relationship Id="rId3" Type="http://schemas.openxmlformats.org/officeDocument/2006/relationships/image" Target="../media/ceeb58341b6b0ccfd804487b9d036d3f7e226068145.jp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6d908e0442fd0f49b1161e387e21b0a146.png"/>
<Relationship Id="rIdMindMapLinks" Type="http://schemas.openxmlformats.org/officeDocument/2006/relationships/image" Target="../media/lesson-pack-links-fbf215ca3024ac42d37235dcc8ce923a34fbad98.png"/>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47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6d9731c00e0ce12bd37826c62c9e011148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5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5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5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5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54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5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5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5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Crime and Punishment in the Later Middle Ag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4524375"/>
            <a:ext cx="10001250" cy="4572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c1200-c1500]]></a:t>
            </a:r>
          </a:p>
        </p:txBody>
      </p:sp>
      <p:sp>
        <p:nvSpPr>
          <p:cNvPr id="8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0692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3D6B3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Describe the new royal officials who enforced the law after 120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why new crimes were created, including the Statute of Labourers and the heresy law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ssess how far crime and punishment changed across the whole period c1000-c1500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33550"/>
            <a:ext cx="11087100" cy="1600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819150" y="1876425"/>
            <a:ext cx="10544175" cy="13239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fter 1200 English kings built up a much larger system of royal justice. Towns were growing, and the country was shaken by the Black Death (1348-49), which killed around a third of the population. New problems led to new laws - and the king's officials, not just the village, now did much of the work of enforcing them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1943100" y="4419600"/>
            <a:ext cx="8315325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182880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6197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19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1912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oroners are appointed to investigate suspicious death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460057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333375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195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339090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Richard I appoints Keepers of the Peac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737235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10552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285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16267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tatute of Winchester: watchmen in towns and the hue and cry reinforc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1014412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887730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348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93445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Black Death reaches England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2400300" y="4419600"/>
            <a:ext cx="7391400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228600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3771900"/>
            <a:ext cx="369570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35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09600" y="4686300"/>
            <a:ext cx="358140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tatute of Labourers and the Treason Ac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98170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4248150" y="3771900"/>
            <a:ext cx="369570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36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305300" y="4686300"/>
            <a:ext cx="358140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Justices of the Peace are established in every count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967740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943850" y="3771900"/>
            <a:ext cx="369570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401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01000" y="4686300"/>
            <a:ext cx="358140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De Heretico Comburendo: heretics can be burn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ew Royal Official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aw enforcement was still local, but the king's officials took on more of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ron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rom 1194, coroners investigated any unexpected or suspicious death, holding an inquest with a jur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Keepers of the Pe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ppointed from 1195 to keep order in troublesome areas; in 1361 they became Justices of the Peace (JPs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Justices of the Pe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Local landowners who heard minor cases and kept order in each county - still the backbone of local justice in 1500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Royal jud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Judges travelled on circuits to hear serious cases at the assizes, and the King's Bench court sat in Westminste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aw Enforcement in Towns and Villag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The community was still expected to play its par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tatute of Winches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In 1285 Edward I ordered towns to have watchmen at their gates at night and made every man keep weapons to join the hue and cr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ithings and hue and c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till used, especially in the countryside - a clear sign of continuity from Anglo-Saxon tim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arish constab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Local men chosen for a year to keep order and bring suspects to the JPs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rial by ju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Juries of local men now decided guilt instead of the ordeal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ew Crimes, c1200-c150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Each new law was a response to a problem the authorities fear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Law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Da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What it did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Why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7F2E9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tatute of Labourer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35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apped wages at pre-plague levels; peasants could not leave their lord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Black Death caused a labour shortage and peasants demanded more pay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reason Act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351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Defined high treason, punished by hanging, drawing and quartering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Kings wanted to protect their authority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7F2E9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e Heretico Comburendo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401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Heretics who refused to recant could be burned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Lollards challenged the Church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oaching laws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roughout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Hunting on private or royal land punished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Landowners protected their game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unishment in Publi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150" y="1905000"/>
            <a:ext cx="4876800" cy="38290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534150" y="1905000"/>
            <a:ext cx="4876800" cy="3829050"/>
          </a:xfrm>
          <a:prstGeom prst="rect">
            <a:avLst/>
          </a:prstGeom>
          <a:noFill/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8102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Public punishment was meant to shame and det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305550" y="6096000"/>
            <a:ext cx="5334000" cy="209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Medieval manuscript illustration; public domain copies on Wikimedia Common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1905000"/>
            <a:ext cx="5334000" cy="8858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rmAutofit/>
          </a:bodyPr>
          <a:lstStyle/>
          <a:p>
            <a:pPr algn="l" rtl="0" fontAlgn="t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Punishments in the later Middle Ages were still public and aimed at deterrence and retribution. Prison was still mainly for holding people before trial or for debtor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2924175"/>
            <a:ext cx="5334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PUNISHMENTS, C1200-C1500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5334000" cy="6953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257550"/>
            <a:ext cx="47625" cy="69532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62000" y="3314700"/>
            <a:ext cx="49720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Fines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most common punishment for minor crim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029075"/>
            <a:ext cx="5334000" cy="6953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4029075"/>
            <a:ext cx="47625" cy="69532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086225"/>
            <a:ext cx="49720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tocks and pillory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Public humiliation for crimes such as cheating custom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00600"/>
            <a:ext cx="5334000" cy="6953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800600"/>
            <a:ext cx="47625" cy="69532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57750"/>
            <a:ext cx="49720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anging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or serious crimes, including theft of goods worth more than 12 penc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72125"/>
            <a:ext cx="5334000" cy="6953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572125"/>
            <a:ext cx="47625" cy="69532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762000" y="5629275"/>
            <a:ext cx="49720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anging, drawing and quartering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or treason - the harshest punishment of all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rime and Punishment c1000-c150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36" name="Mind map links" descr=""/>
          <p:cNvPicPr>
            <a:picLocks noChangeAspect="1"/>
          </p:cNvPicPr>
          <p:nvPr/>
        </p:nvPicPr>
        <p:blipFill>
          <a:blip r:embed="rIdMindMapLinks"/>
          <a:stretch>
            <a:fillRect/>
          </a:stretch>
        </p:blipFill>
        <p:spPr>
          <a:xfrm>
            <a:off x="4095750" y="2562225"/>
            <a:ext cx="4000500" cy="30670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1905000"/>
            <a:ext cx="3590925" cy="14097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3590925" cy="381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057400"/>
            <a:ext cx="3248025" cy="1143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rim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Theft most common]]></a:t>
            </a:r>
            <a:br/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treason most serious]]></a:t>
            </a:r>
            <a:br/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poaching]]></a:t>
            </a:r>
            <a:br/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moral crimes]]></a:t>
            </a:r>
            <a:br/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heresy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3590925" cy="14097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90900"/>
            <a:ext cx="3590925" cy="381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23900" y="3543300"/>
            <a:ext cx="3248025" cy="1143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1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nforc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Tithings]]></a:t>
            </a:r>
            <a:br/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hue and cry]]></a:t>
            </a:r>
            <a:br/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sheriffs]]></a:t>
            </a:r>
            <a:br/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coroners]]></a:t>
            </a:r>
            <a:br/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JPs]]></a:t>
            </a:r>
            <a:br/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watchmen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76800"/>
            <a:ext cx="3590925" cy="14097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4876800"/>
            <a:ext cx="3590925" cy="381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23900" y="5029200"/>
            <a:ext cx="3248025" cy="1143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rial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Oath-helpers]]></a:t>
            </a:r>
            <a:br/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ordeal until 1215]]></a:t>
            </a:r>
            <a:br/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combat]]></a:t>
            </a:r>
            <a:br/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juries]]></a:t>
            </a:r>
          </a:p>
        </p:txBody>
      </p:sp>
      <p:sp>
        <p:nvSpPr>
          <p:cNvPr id="22" name="" descr=""/>
          <p:cNvSpPr/>
          <p:nvPr/>
        </p:nvSpPr>
        <p:spPr>
          <a:xfrm>
            <a:off x="8048625" y="1905000"/>
            <a:ext cx="3590925" cy="14097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8048625" y="1905000"/>
            <a:ext cx="3590925" cy="381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8220075" y="2057400"/>
            <a:ext cx="3248025" cy="1143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1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unishmen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Wergild]]></a:t>
            </a:r>
            <a:br/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fines]]></a:t>
            </a:r>
            <a:br/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stocks and pillory]]></a:t>
            </a:r>
            <a:br/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mutilation]]></a:t>
            </a:r>
            <a:br/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hanging]]></a:t>
            </a:r>
            <a:br/>
            <a:r>
              <a:rPr lang="en-US" strike="noStrike" sz="8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burning heretics]]></a:t>
            </a:r>
          </a:p>
        </p:txBody>
      </p:sp>
      <p:sp>
        <p:nvSpPr>
          <p:cNvPr id="26" name="" descr=""/>
          <p:cNvSpPr/>
          <p:nvPr/>
        </p:nvSpPr>
        <p:spPr>
          <a:xfrm>
            <a:off x="8048625" y="3390900"/>
            <a:ext cx="3590925" cy="14097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8048625" y="3390900"/>
            <a:ext cx="3590925" cy="381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8220075" y="3543300"/>
            <a:ext cx="3248025" cy="1143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 Churc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Church courts]]></a:t>
            </a:r>
            <a:br/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sanctuary]]></a:t>
            </a:r>
            <a:br/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benefit of clergy]]></a:t>
            </a:r>
            <a:br/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end of ordeal]]></a:t>
            </a:r>
          </a:p>
        </p:txBody>
      </p:sp>
      <p:sp>
        <p:nvSpPr>
          <p:cNvPr id="30" name="" descr=""/>
          <p:cNvSpPr/>
          <p:nvPr/>
        </p:nvSpPr>
        <p:spPr>
          <a:xfrm>
            <a:off x="8048625" y="4876800"/>
            <a:ext cx="3590925" cy="14097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8048625" y="4876800"/>
            <a:ext cx="3590925" cy="381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8220075" y="5029200"/>
            <a:ext cx="3248025" cy="1143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 k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King's Peace]]></a:t>
            </a:r>
            <a:br/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Forest Laws]]></a:t>
            </a:r>
            <a:br/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murdrum]]></a:t>
            </a:r>
            <a:br/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royal judges]]></a:t>
            </a:r>
            <a:br/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▸ new statutes]]></a:t>
            </a:r>
          </a:p>
        </p:txBody>
      </p:sp>
      <p:sp>
        <p:nvSpPr>
          <p:cNvPr id="33" name="" descr=""/>
          <p:cNvSpPr/>
          <p:nvPr/>
        </p:nvSpPr>
        <p:spPr>
          <a:xfrm>
            <a:off x="4905375" y="3486150"/>
            <a:ext cx="2381250" cy="12192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/>
          <p:cNvSpPr txBox="1"/>
          <p:nvPr/>
        </p:nvSpPr>
        <p:spPr>
          <a:xfrm>
            <a:off x="5057775" y="3600450"/>
            <a:ext cx="2076450" cy="9906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Medieval justice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Tick off what you can already do for the exam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09800"/>
            <a:ext cx="11087100" cy="4953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04850" y="23336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04900" y="2286000"/>
            <a:ext cx="10344150" cy="342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the difference between crimes against the person, property and authority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781300"/>
            <a:ext cx="11087100" cy="4953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04850" y="29051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04900" y="2857500"/>
            <a:ext cx="10344150" cy="342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how tithings and the hue and cry worke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52800"/>
            <a:ext cx="11087100" cy="4953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04850" y="34766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04900" y="3429000"/>
            <a:ext cx="10344150" cy="342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Describe the Forest Laws and the murdrum fine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924300"/>
            <a:ext cx="11087100" cy="4953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04850" y="40481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04900" y="4000500"/>
            <a:ext cx="10344150" cy="342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sanctuary and benefit of clergy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495800"/>
            <a:ext cx="11087100" cy="4953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04850" y="46196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1104900" y="4572000"/>
            <a:ext cx="10344150" cy="342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why trial by ordeal ended in 1215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067300"/>
            <a:ext cx="11087100" cy="4953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04850" y="51911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1104900" y="5143500"/>
            <a:ext cx="10344150" cy="342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Describe the roles of coroners and JP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638800"/>
            <a:ext cx="11087100" cy="4953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704850" y="57626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1104900" y="5715000"/>
            <a:ext cx="10344150" cy="342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why the Statute of Labourers was introduced]]></a:t>
            </a:r>
          </a:p>
        </p:txBody>
      </p:sp>
      <p:sp>
        <p:nvSpPr>
          <p:cNvPr id="31" name="" descr=""/>
          <p:cNvSpPr/>
          <p:nvPr/>
        </p:nvSpPr>
        <p:spPr>
          <a:xfrm>
            <a:off x="552450" y="6210300"/>
            <a:ext cx="11087100" cy="4953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 descr=""/>
          <p:cNvSpPr/>
          <p:nvPr/>
        </p:nvSpPr>
        <p:spPr>
          <a:xfrm>
            <a:off x="704850" y="63341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1104900" y="6286500"/>
            <a:ext cx="10344150" cy="342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Judge how far crime and punishment changed c1000-c1500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38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ron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 official who investigated suspicious deaths, from 1194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38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Justice of the Peace (JP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local landowner appointed to keep order and try minor cases, from 1361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24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2981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tatute of Labourer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1351 law capping wages after the Black Deat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2924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2981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reason A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1351 law defining high treas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067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4124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eres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Holding religious beliefs that go against the Church's teaching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067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4124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ollard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ollowers of John Wycliffe who challenged the Church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10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52475" y="5267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ssiz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ourts where travelling royal judges heard serious cas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Royal officials - coroners, Keepers of the Peace and JPs - took on more of law enforcem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The community still mattered: the hue and cry, watchmen and juri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New crimes followed new fears: the Black Death, treason and heres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Punishment stayed public, harsh and aimed at deterrenc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552C32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Explain why there were changes in the definition of crime in the period c1200-c1500. (1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9C89A">
                    <a:alpha val="100000"/>
                  </a:srgbClr>
                </a:solidFill>
                <a:latin typeface="Calibri"/>
              </a:rPr>
              <a:t><![CDATA[Link each new law to the problem that caused it - the Black Death, the Lollards, the protection of royal authority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am Practice - The Later Middle Ag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Answer all questions. Use specific names, dates and examples in every answer. · 4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one way in which law enforcement in the period c1200-c1500 was similar to law enforcement in Anglo-Saxon Englan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why there were changes in the definition of crime in the period c1200-c1500. You may use the following in your answer: the Black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"The role of the authorities in law enforcement changed very little in the period c1000-c1500." How far do you agree? Explain your answer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one way in which law enforcement in the period c1200-c1500 was similar to law enforcement in Anglo-Saxon Englan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one way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 valid similarity identifi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-2 mark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upported with specific knowledge of both perio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3-4 mark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why there were changes in the definition of crime in the period c1200-c1500. You may use the following in your answer: the Black Death; the Lollards. You must also use information of your ow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why. Worth 1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3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4-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explanation of one or more reasons, with some knowledg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7-9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developed explanation linked to the question, with accurate knowledg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0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 analytical explanation of several reasons, with knowledge that goes beyond the stimulus point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"The role of the authorities in law enforcement changed very little in the period c1000-c1500." How far do you agree? Explain your answer. You may use the following in your answer: the hue and cry; Justices of the Peace. You must also use information of your own. (16 marks, plus 4 for spelling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How far do you agree?. Worth 16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ised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5-8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analysis, with a judgement that is asserte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9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alysis of both sides with accurate knowledge and a supported judg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1: Crime and punishment in medieval England, c1200-c15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3-1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ustained analysis, knowledge beyond the stimulus, and a clear, justified judgemen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PaG (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ccurate spelling, punctuation and grammar, with specialist terms such as coroner and Justice of the Pea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2026-09-23T16:16:21Z</dcterms:created>
  <dcterms:modified xsi:type="dcterms:W3CDTF">2026-09-23T16:16:21Z</dcterms:modified>
  <dc:title>Crime and Punishment in the Later Middle Ages</dc:title>
  <dc:description>Generated from a pasted lesson-pack script.</dc:description>
  <dc:subject>Chapter 1: Crime and punishment in medieval England, c1200-c1500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OpenRevise drawing">
    <vt:i4>3</vt:i4>
  </property>
</Properties>
</file>