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5" r:id="rId12"/>
    <p:sldId id="266" r:id="rId13"/>
    <p:sldId id="268" r:id="rId15"/>
    <p:sldId id="269" r:id="rId16"/>
    <p:sldId id="271" r:id="rId18"/>
    <p:sldId id="272" r:id="rId19"/>
    <p:sldId id="273" r:id="rId20"/>
    <p:sldId id="274" r:id="rId21"/>
    <p:sldId id="275" r:id="rId22"/>
    <p:sldId id="276" r:id="rId23"/>
    <p:sldId id="278" r:id="rId25"/>
    <p:sldId id="279" r:id="rId26"/>
    <p:sldId id="280" r:id="rId27"/>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2" Type="http://schemas.openxmlformats.org/officeDocument/2006/relationships/slide" Target="slides/slide10.xml"/>
  <Relationship Id="rId13" Type="http://schemas.openxmlformats.org/officeDocument/2006/relationships/slide" Target="slides/slide11.xml"/>
  
  <Relationship Id="rId15" Type="http://schemas.openxmlformats.org/officeDocument/2006/relationships/slide" Target="slides/slide13.xml"/>
  <Relationship Id="rId16" Type="http://schemas.openxmlformats.org/officeDocument/2006/relationships/slide" Target="slides/slide14.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2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ad9505f1dc222184ca778dee0a5feff16.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3742d11e572aec32f87b52770decb8617.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3742d11e572aec32f87b52770decb8618.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9611ca8f07d6f73996a9419f834942f19.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20.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21.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cc135d7e858661d0dc88ce47bb35a2a22.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e61d2b30ea53ef907593367caedaf3f23.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5bb16723f2e2d4800f3bd971a01b69b2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86594dcb8b969b43eaf60bd8cd706626.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c058d7bea4a8cc4f839198aba066e8328.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6d9731c00e0ce12bd37826c62c9e01129.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31.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3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33.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34.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35.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37.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38.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39.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Cambria"/>
              </a:rPr>
              <a:t><![CDATA[Religious Change and Crime]]></a:t>
            </a:r>
          </a:p>
        </p:txBody>
      </p:sp>
      <p:sp>
        <p:nvSpPr>
          <p:cNvPr id="7" name=""/>
          <p:cNvSpPr txBox="1"/>
          <p:nvPr/>
        </p:nvSpPr>
        <p:spPr>
          <a:xfrm>
            <a:off x="1095375" y="4524375"/>
            <a:ext cx="10001250" cy="4572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i="1" strike="noStrike" sz="1800" spc="0" u="none" cap="none">
                <a:solidFill>
                  <a:srgbClr val="D1B075">
                    <a:alpha val="100000"/>
                  </a:srgbClr>
                </a:solidFill>
                <a:latin typeface="Calibri"/>
              </a:rPr>
              <a:t><![CDATA[c1500-c1700]]></a:t>
            </a:r>
          </a:p>
        </p:txBody>
      </p:sp>
      <p:sp>
        <p:nvSpPr>
          <p:cNvPr id="8" name="" descr=""/>
          <p:cNvSpPr/>
          <p:nvPr/>
        </p:nvSpPr>
        <p:spPr>
          <a:xfrm>
            <a:off x="5086350" y="5076825"/>
            <a:ext cx="2009775" cy="28575"/>
          </a:xfrm>
          <a:prstGeom prst="rect">
            <a:avLst/>
          </a:prstGeom>
          <a:solidFill>
            <a:srgbClr val="906922">
              <a:alpha val="100000"/>
            </a:srgbClr>
          </a:solidFill>
          <a:ln w="9525">
            <a:noFill/>
          </a:ln>
        </p:spPr>
        <p:txBody>
          <a:bodyPr vertOverflow="clip" rtlCol="0" anchor="ctr"/>
          <a:lstStyle/>
          <a:p>
            <a:pPr algn="ctr"/>
            <a:r>
              <a:t/>
            </a:r>
          </a:p>
        </p:txBody>
      </p:sp>
      <p:sp>
        <p:nvSpPr>
          <p:cNvPr id="9"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3D6B3">
                    <a:alpha val="100000"/>
                  </a:srgbClr>
                </a:solidFill>
                <a:latin typeface="Calibri"/>
              </a:rPr>
              <a:t><![CDATA[Chapter 2: Crime and punishment in early modern England, c1500-c1700]]></a:t>
            </a:r>
          </a:p>
        </p:txBody>
      </p:sp>
      <p:sp>
        <p:nvSpPr>
          <p:cNvPr id="10"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1B075">
                    <a:alpha val="100000"/>
                  </a:srgbClr>
                </a:solidFill>
                <a:latin typeface="Calibri"/>
              </a:rPr>
              <a:t><![CDATA[Lesson 1 of 5]]></a:t>
            </a:r>
          </a:p>
        </p:txBody>
      </p:sp>
      <p:sp>
        <p:nvSpPr>
          <p:cNvPr id="1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at Do You Already Thin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before the lesson, then check your ideas at the end.]]></a:t>
            </a:r>
          </a:p>
        </p:txBody>
      </p:sp>
      <p:sp>
        <p:nvSpPr>
          <p:cNvPr id="10" name="" descr=""/>
          <p:cNvSpPr/>
          <p:nvPr/>
        </p:nvSpPr>
        <p:spPr>
          <a:xfrm>
            <a:off x="552450" y="2914650"/>
            <a:ext cx="11087100" cy="8001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62000" y="312420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762000" y="31813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1]]></a:t>
            </a:r>
          </a:p>
        </p:txBody>
      </p:sp>
      <p:sp>
        <p:nvSpPr>
          <p:cNvPr id="13" name=""/>
          <p:cNvSpPr txBox="1"/>
          <p:nvPr/>
        </p:nvSpPr>
        <p:spPr>
          <a:xfrm>
            <a:off x="1390650" y="302895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y might a king care what religion his subjects followed?]]></a:t>
            </a:r>
          </a:p>
        </p:txBody>
      </p:sp>
      <p:sp>
        <p:nvSpPr>
          <p:cNvPr id="14" name="" descr=""/>
          <p:cNvSpPr/>
          <p:nvPr/>
        </p:nvSpPr>
        <p:spPr>
          <a:xfrm>
            <a:off x="552450" y="3867150"/>
            <a:ext cx="11087100" cy="8001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5" name="" descr=""/>
          <p:cNvSpPr/>
          <p:nvPr/>
        </p:nvSpPr>
        <p:spPr>
          <a:xfrm>
            <a:off x="762000" y="407670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6"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2]]></a:t>
            </a:r>
          </a:p>
        </p:txBody>
      </p:sp>
      <p:sp>
        <p:nvSpPr>
          <p:cNvPr id="17" name=""/>
          <p:cNvSpPr txBox="1"/>
          <p:nvPr/>
        </p:nvSpPr>
        <p:spPr>
          <a:xfrm>
            <a:off x="1390650" y="398145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at is the difference between heresy and treason?]]></a:t>
            </a:r>
          </a:p>
        </p:txBody>
      </p:sp>
      <p:sp>
        <p:nvSpPr>
          <p:cNvPr id="18" name="" descr=""/>
          <p:cNvSpPr/>
          <p:nvPr/>
        </p:nvSpPr>
        <p:spPr>
          <a:xfrm>
            <a:off x="552450" y="4819650"/>
            <a:ext cx="11087100" cy="8001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9" name="" descr=""/>
          <p:cNvSpPr/>
          <p:nvPr/>
        </p:nvSpPr>
        <p:spPr>
          <a:xfrm>
            <a:off x="762000" y="502920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20" name=""/>
          <p:cNvSpPr txBox="1"/>
          <p:nvPr/>
        </p:nvSpPr>
        <p:spPr>
          <a:xfrm>
            <a:off x="762000" y="50863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3]]></a:t>
            </a:r>
          </a:p>
        </p:txBody>
      </p:sp>
      <p:sp>
        <p:nvSpPr>
          <p:cNvPr id="21" name=""/>
          <p:cNvSpPr txBox="1"/>
          <p:nvPr/>
        </p:nvSpPr>
        <p:spPr>
          <a:xfrm>
            <a:off x="1390650" y="493395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Could the law change even if nobody's behaviour di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at Do You Already Think?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552450" y="2457450"/>
            <a:ext cx="11087100" cy="9906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62000" y="276225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762000" y="28194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1]]></a:t>
            </a:r>
          </a:p>
        </p:txBody>
      </p:sp>
      <p:sp>
        <p:nvSpPr>
          <p:cNvPr id="12" name=""/>
          <p:cNvSpPr txBox="1"/>
          <p:nvPr/>
        </p:nvSpPr>
        <p:spPr>
          <a:xfrm>
            <a:off x="1390650" y="2571750"/>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y might a king care what religion his subjects followed?]]></a:t>
            </a:r>
          </a:p>
          <a:p>
            <a:pPr algn="l" rtl="0" fontAlgn="ctr" marL="0" marR="0" indent="0" lvl="0">
              <a:lnSpc>
                <a:spcPct val="110000"/>
              </a:lnSpc>
              <a:spcBef>
                <a:spcPts val="0"/>
              </a:spcBef>
              <a:spcAft>
                <a:spcPts val="0"/>
              </a:spcAft>
            </a:pPr>
            <a:r>
              <a:rPr lang="en-US" strike="noStrike" sz="1300" spc="0" u="none" cap="none">
                <a:solidFill>
                  <a:srgbClr val="B8862B">
                    <a:alpha val="100000"/>
                  </a:srgbClr>
                </a:solidFill>
                <a:latin typeface="Calibri"/>
              </a:rPr>
              <a:t><![CDATA[Religion and loyalty were linked: rejecting the monarch's Church could look like rejecting the monarch.]]></a:t>
            </a:r>
          </a:p>
        </p:txBody>
      </p:sp>
      <p:sp>
        <p:nvSpPr>
          <p:cNvPr id="13" name="" descr=""/>
          <p:cNvSpPr/>
          <p:nvPr/>
        </p:nvSpPr>
        <p:spPr>
          <a:xfrm>
            <a:off x="552450" y="3600450"/>
            <a:ext cx="11087100" cy="9906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62000" y="390525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762000" y="39624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2]]></a:t>
            </a:r>
          </a:p>
        </p:txBody>
      </p:sp>
      <p:sp>
        <p:nvSpPr>
          <p:cNvPr id="16" name=""/>
          <p:cNvSpPr txBox="1"/>
          <p:nvPr/>
        </p:nvSpPr>
        <p:spPr>
          <a:xfrm>
            <a:off x="1390650" y="3714750"/>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at is the difference between heresy and treason?]]></a:t>
            </a:r>
          </a:p>
          <a:p>
            <a:pPr algn="l" rtl="0" fontAlgn="ctr" marL="0" marR="0" indent="0" lvl="0">
              <a:lnSpc>
                <a:spcPct val="110000"/>
              </a:lnSpc>
              <a:spcBef>
                <a:spcPts val="0"/>
              </a:spcBef>
              <a:spcAft>
                <a:spcPts val="0"/>
              </a:spcAft>
            </a:pPr>
            <a:r>
              <a:rPr lang="en-US" strike="noStrike" sz="1300" spc="0" u="none" cap="none">
                <a:solidFill>
                  <a:srgbClr val="B8862B">
                    <a:alpha val="100000"/>
                  </a:srgbClr>
                </a:solidFill>
                <a:latin typeface="Calibri"/>
              </a:rPr>
              <a:t><![CDATA[Heresy is going against the Church's teaching; treason is betraying the monarch.]]></a:t>
            </a:r>
          </a:p>
        </p:txBody>
      </p:sp>
      <p:sp>
        <p:nvSpPr>
          <p:cNvPr id="17" name="" descr=""/>
          <p:cNvSpPr/>
          <p:nvPr/>
        </p:nvSpPr>
        <p:spPr>
          <a:xfrm>
            <a:off x="552450" y="4743450"/>
            <a:ext cx="11087100" cy="9906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762000" y="504825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9" name=""/>
          <p:cNvSpPr txBox="1"/>
          <p:nvPr/>
        </p:nvSpPr>
        <p:spPr>
          <a:xfrm>
            <a:off x="762000" y="51054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3]]></a:t>
            </a:r>
          </a:p>
        </p:txBody>
      </p:sp>
      <p:sp>
        <p:nvSpPr>
          <p:cNvPr id="20" name=""/>
          <p:cNvSpPr txBox="1"/>
          <p:nvPr/>
        </p:nvSpPr>
        <p:spPr>
          <a:xfrm>
            <a:off x="1390650" y="4857750"/>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Could the law change even if nobody's behaviour did?]]></a:t>
            </a:r>
          </a:p>
          <a:p>
            <a:pPr algn="l" rtl="0" fontAlgn="ctr" marL="0" marR="0" indent="0" lvl="0">
              <a:lnSpc>
                <a:spcPct val="110000"/>
              </a:lnSpc>
              <a:spcBef>
                <a:spcPts val="0"/>
              </a:spcBef>
              <a:spcAft>
                <a:spcPts val="0"/>
              </a:spcAft>
            </a:pPr>
            <a:r>
              <a:rPr lang="en-US" strike="noStrike" sz="1300" spc="0" u="none" cap="none">
                <a:solidFill>
                  <a:srgbClr val="B8862B">
                    <a:alpha val="100000"/>
                  </a:srgbClr>
                </a:solidFill>
                <a:latin typeface="Calibri"/>
              </a:rPr>
              <a:t><![CDATA[Yes - a new monarch could make yesterday's normal worship today's crim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552450" y="22193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Describe how the official religion of England changed between 1534 and 1603.]]></a:t>
            </a:r>
          </a:p>
        </p:txBody>
      </p:sp>
      <p:sp>
        <p:nvSpPr>
          <p:cNvPr id="13" name="" descr=""/>
          <p:cNvSpPr/>
          <p:nvPr/>
        </p:nvSpPr>
        <p:spPr>
          <a:xfrm>
            <a:off x="552450" y="35909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religious change created new crimes against authority, such as treason and recusancy.]]></a:t>
            </a:r>
          </a:p>
        </p:txBody>
      </p:sp>
      <p:sp>
        <p:nvSpPr>
          <p:cNvPr id="17" name="" descr=""/>
          <p:cNvSpPr/>
          <p:nvPr/>
        </p:nvSpPr>
        <p:spPr>
          <a:xfrm>
            <a:off x="552450" y="49625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Compare how Mary I and Elizabeth I punished religious opponent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552450" y="1733550"/>
            <a:ext cx="11087100" cy="1600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500" spc="0" u="none" cap="none">
                <a:solidFill>
                  <a:srgbClr val="2B211B">
                    <a:alpha val="100000"/>
                  </a:srgbClr>
                </a:solidFill>
                <a:latin typeface="Calibri"/>
              </a:rPr>
              <a:t><![CDATA[In 1500 England was a Catholic country and the Pope was head of the Church. Over the next century the official religion changed again and again, depending on who sat on the throne. Each change meant that people who stayed loyal to the old faith could suddenly become criminals.]]></a:t>
            </a:r>
          </a:p>
        </p:txBody>
      </p:sp>
      <p:sp>
        <p:nvSpPr>
          <p:cNvPr id="11" name="" descr=""/>
          <p:cNvSpPr/>
          <p:nvPr/>
        </p:nvSpPr>
        <p:spPr>
          <a:xfrm>
            <a:off x="1943100" y="4419600"/>
            <a:ext cx="8315325" cy="28575"/>
          </a:xfrm>
          <a:prstGeom prst="rect">
            <a:avLst/>
          </a:prstGeom>
          <a:solidFill>
            <a:srgbClr val="D9C89A">
              <a:alpha val="100000"/>
            </a:srgbClr>
          </a:solidFill>
          <a:ln w="9525">
            <a:noFill/>
          </a:ln>
        </p:spPr>
        <p:txBody>
          <a:bodyPr vertOverflow="clip" rtlCol="0" anchor="ctr"/>
          <a:lstStyle/>
          <a:p>
            <a:pPr algn="ctr"/>
            <a:r>
              <a:t/>
            </a:r>
          </a:p>
        </p:txBody>
      </p:sp>
      <p:sp>
        <p:nvSpPr>
          <p:cNvPr id="12" name="" descr=""/>
          <p:cNvSpPr/>
          <p:nvPr/>
        </p:nvSpPr>
        <p:spPr>
          <a:xfrm>
            <a:off x="18288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34]]></a:t>
            </a:r>
          </a:p>
        </p:txBody>
      </p:sp>
      <p:sp>
        <p:nvSpPr>
          <p:cNvPr id="14" name=""/>
          <p:cNvSpPr txBox="1"/>
          <p:nvPr/>
        </p:nvSpPr>
        <p:spPr>
          <a:xfrm>
            <a:off x="61912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Henry VIII's Act of Supremacy makes the king Head of the Church of England.]]></a:t>
            </a:r>
          </a:p>
        </p:txBody>
      </p:sp>
      <p:sp>
        <p:nvSpPr>
          <p:cNvPr id="15" name="" descr=""/>
          <p:cNvSpPr/>
          <p:nvPr/>
        </p:nvSpPr>
        <p:spPr>
          <a:xfrm>
            <a:off x="46005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333375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47]]></a:t>
            </a:r>
          </a:p>
        </p:txBody>
      </p:sp>
      <p:sp>
        <p:nvSpPr>
          <p:cNvPr id="17" name=""/>
          <p:cNvSpPr txBox="1"/>
          <p:nvPr/>
        </p:nvSpPr>
        <p:spPr>
          <a:xfrm>
            <a:off x="339090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Edward VI makes England firmly Protestant.]]></a:t>
            </a:r>
          </a:p>
        </p:txBody>
      </p:sp>
      <p:sp>
        <p:nvSpPr>
          <p:cNvPr id="18" name="" descr=""/>
          <p:cNvSpPr/>
          <p:nvPr/>
        </p:nvSpPr>
        <p:spPr>
          <a:xfrm>
            <a:off x="737235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610552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53]]></a:t>
            </a:r>
          </a:p>
        </p:txBody>
      </p:sp>
      <p:sp>
        <p:nvSpPr>
          <p:cNvPr id="20" name=""/>
          <p:cNvSpPr txBox="1"/>
          <p:nvPr/>
        </p:nvSpPr>
        <p:spPr>
          <a:xfrm>
            <a:off x="616267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Mary I restores Catholicism and the Pope's authority.]]></a:t>
            </a:r>
          </a:p>
        </p:txBody>
      </p:sp>
      <p:sp>
        <p:nvSpPr>
          <p:cNvPr id="21" name="" descr=""/>
          <p:cNvSpPr/>
          <p:nvPr/>
        </p:nvSpPr>
        <p:spPr>
          <a:xfrm>
            <a:off x="101441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887730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59]]></a:t>
            </a:r>
          </a:p>
        </p:txBody>
      </p:sp>
      <p:sp>
        <p:nvSpPr>
          <p:cNvPr id="23" name=""/>
          <p:cNvSpPr txBox="1"/>
          <p:nvPr/>
        </p:nvSpPr>
        <p:spPr>
          <a:xfrm>
            <a:off x="893445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Elizabeth I's Acts of Supremacy and Uniformity create a Protestant Church of England.]]></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3324225" y="4419600"/>
            <a:ext cx="5543550" cy="28575"/>
          </a:xfrm>
          <a:prstGeom prst="rect">
            <a:avLst/>
          </a:prstGeom>
          <a:solidFill>
            <a:srgbClr val="D9C89A">
              <a:alpha val="100000"/>
            </a:srgbClr>
          </a:solidFill>
          <a:ln w="9525">
            <a:noFill/>
          </a:ln>
        </p:spPr>
        <p:txBody>
          <a:bodyPr vertOverflow="clip" rtlCol="0" anchor="ctr"/>
          <a:lstStyle/>
          <a:p>
            <a:pPr algn="ctr"/>
            <a:r>
              <a:t/>
            </a:r>
          </a:p>
        </p:txBody>
      </p:sp>
      <p:sp>
        <p:nvSpPr>
          <p:cNvPr id="10" name="" descr=""/>
          <p:cNvSpPr/>
          <p:nvPr/>
        </p:nvSpPr>
        <p:spPr>
          <a:xfrm>
            <a:off x="32099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1" name=""/>
          <p:cNvSpPr txBox="1"/>
          <p:nvPr/>
        </p:nvSpPr>
        <p:spPr>
          <a:xfrm>
            <a:off x="55245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70]]></a:t>
            </a:r>
          </a:p>
        </p:txBody>
      </p:sp>
      <p:sp>
        <p:nvSpPr>
          <p:cNvPr id="12" name=""/>
          <p:cNvSpPr txBox="1"/>
          <p:nvPr/>
        </p:nvSpPr>
        <p:spPr>
          <a:xfrm>
            <a:off x="60960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Pope excommunicates Elizabeth, encouraging Catholics to disobey her.]]></a:t>
            </a:r>
          </a:p>
        </p:txBody>
      </p:sp>
      <p:sp>
        <p:nvSpPr>
          <p:cNvPr id="13" name="" descr=""/>
          <p:cNvSpPr/>
          <p:nvPr/>
        </p:nvSpPr>
        <p:spPr>
          <a:xfrm>
            <a:off x="87534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4" name=""/>
          <p:cNvSpPr txBox="1"/>
          <p:nvPr/>
        </p:nvSpPr>
        <p:spPr>
          <a:xfrm>
            <a:off x="609600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605]]></a:t>
            </a:r>
          </a:p>
        </p:txBody>
      </p:sp>
      <p:sp>
        <p:nvSpPr>
          <p:cNvPr id="15" name=""/>
          <p:cNvSpPr txBox="1"/>
          <p:nvPr/>
        </p:nvSpPr>
        <p:spPr>
          <a:xfrm>
            <a:off x="615315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Catholic plotters try to blow up James I and Parliament.]]></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Monarchs and Relig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Each change of monarch could change what counted as a crime.]]></a:t>
            </a:r>
          </a:p>
        </p:txBody>
      </p:sp>
      <p:sp>
        <p:nvSpPr>
          <p:cNvPr id="10" name="" descr=""/>
          <p:cNvSpPr/>
          <p:nvPr/>
        </p:nvSpPr>
        <p:spPr>
          <a:xfrm>
            <a:off x="552450" y="2228850"/>
            <a:ext cx="11087100" cy="438150"/>
          </a:xfrm>
          <a:prstGeom prst="rect">
            <a:avLst/>
          </a:prstGeom>
          <a:solidFill>
            <a:srgbClr val="7A1F2B">
              <a:alpha val="100000"/>
            </a:srgbClr>
          </a:solidFill>
          <a:ln w="9525">
            <a:noFill/>
          </a:ln>
        </p:spPr>
        <p:txBody>
          <a:bodyPr vertOverflow="clip" rtlCol="0" anchor="ctr"/>
          <a:lstStyle/>
          <a:p>
            <a:pPr algn="ctr"/>
            <a:r>
              <a:t/>
            </a:r>
          </a:p>
        </p:txBody>
      </p:sp>
      <p:sp>
        <p:nvSpPr>
          <p:cNvPr id="11" name=""/>
          <p:cNvSpPr txBox="1"/>
          <p:nvPr/>
        </p:nvSpPr>
        <p:spPr>
          <a:xfrm>
            <a:off x="68580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Monarch]]></a:t>
            </a:r>
          </a:p>
        </p:txBody>
      </p:sp>
      <p:sp>
        <p:nvSpPr>
          <p:cNvPr id="12" name=""/>
          <p:cNvSpPr txBox="1"/>
          <p:nvPr/>
        </p:nvSpPr>
        <p:spPr>
          <a:xfrm>
            <a:off x="345757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Religion]]></a:t>
            </a:r>
          </a:p>
        </p:txBody>
      </p:sp>
      <p:sp>
        <p:nvSpPr>
          <p:cNvPr id="13" name=""/>
          <p:cNvSpPr txBox="1"/>
          <p:nvPr/>
        </p:nvSpPr>
        <p:spPr>
          <a:xfrm>
            <a:off x="622935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Who was punished]]></a:t>
            </a:r>
          </a:p>
        </p:txBody>
      </p:sp>
      <p:sp>
        <p:nvSpPr>
          <p:cNvPr id="14" name=""/>
          <p:cNvSpPr txBox="1"/>
          <p:nvPr/>
        </p:nvSpPr>
        <p:spPr>
          <a:xfrm>
            <a:off x="900112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How]]></a:t>
            </a:r>
          </a:p>
        </p:txBody>
      </p:sp>
      <p:sp>
        <p:nvSpPr>
          <p:cNvPr id="15" name="" descr=""/>
          <p:cNvSpPr/>
          <p:nvPr/>
        </p:nvSpPr>
        <p:spPr>
          <a:xfrm>
            <a:off x="552450" y="26670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16" name="" descr=""/>
          <p:cNvSpPr/>
          <p:nvPr/>
        </p:nvSpPr>
        <p:spPr>
          <a:xfrm>
            <a:off x="552450" y="33242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17" name=""/>
          <p:cNvSpPr txBox="1"/>
          <p:nvPr/>
        </p:nvSpPr>
        <p:spPr>
          <a:xfrm>
            <a:off x="68580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7A1F2B">
                    <a:alpha val="100000"/>
                  </a:srgbClr>
                </a:solidFill>
                <a:latin typeface="Cambria"/>
              </a:rPr>
              <a:t><![CDATA[Henry VIII (1509-47)]]></a:t>
            </a:r>
          </a:p>
        </p:txBody>
      </p:sp>
      <p:sp>
        <p:nvSpPr>
          <p:cNvPr id="18" name=""/>
          <p:cNvSpPr txBox="1"/>
          <p:nvPr/>
        </p:nvSpPr>
        <p:spPr>
          <a:xfrm>
            <a:off x="345757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Broke with Rome]]></a:t>
            </a:r>
          </a:p>
        </p:txBody>
      </p:sp>
      <p:sp>
        <p:nvSpPr>
          <p:cNvPr id="19" name=""/>
          <p:cNvSpPr txBox="1"/>
          <p:nvPr/>
        </p:nvSpPr>
        <p:spPr>
          <a:xfrm>
            <a:off x="622935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Those who denied his supremacy, and some Protestants]]></a:t>
            </a:r>
          </a:p>
        </p:txBody>
      </p:sp>
      <p:sp>
        <p:nvSpPr>
          <p:cNvPr id="20" name=""/>
          <p:cNvSpPr txBox="1"/>
          <p:nvPr/>
        </p:nvSpPr>
        <p:spPr>
          <a:xfrm>
            <a:off x="900112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Treason and heresy executions]]></a:t>
            </a:r>
          </a:p>
        </p:txBody>
      </p:sp>
      <p:sp>
        <p:nvSpPr>
          <p:cNvPr id="21"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2" name="" descr=""/>
          <p:cNvSpPr/>
          <p:nvPr/>
        </p:nvSpPr>
        <p:spPr>
          <a:xfrm>
            <a:off x="552450" y="399097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3" name=""/>
          <p:cNvSpPr txBox="1"/>
          <p:nvPr/>
        </p:nvSpPr>
        <p:spPr>
          <a:xfrm>
            <a:off x="68580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7A1F2B">
                    <a:alpha val="100000"/>
                  </a:srgbClr>
                </a:solidFill>
                <a:latin typeface="Cambria"/>
              </a:rPr>
              <a:t><![CDATA[Edward VI (1547-53)]]></a:t>
            </a:r>
          </a:p>
        </p:txBody>
      </p:sp>
      <p:sp>
        <p:nvSpPr>
          <p:cNvPr id="24" name=""/>
          <p:cNvSpPr txBox="1"/>
          <p:nvPr/>
        </p:nvSpPr>
        <p:spPr>
          <a:xfrm>
            <a:off x="345757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Protestant]]></a:t>
            </a:r>
          </a:p>
        </p:txBody>
      </p:sp>
      <p:sp>
        <p:nvSpPr>
          <p:cNvPr id="25" name=""/>
          <p:cNvSpPr txBox="1"/>
          <p:nvPr/>
        </p:nvSpPr>
        <p:spPr>
          <a:xfrm>
            <a:off x="622935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Few executions; heresy laws repealed]]></a:t>
            </a:r>
          </a:p>
        </p:txBody>
      </p:sp>
      <p:sp>
        <p:nvSpPr>
          <p:cNvPr id="26" name=""/>
          <p:cNvSpPr txBox="1"/>
          <p:nvPr/>
        </p:nvSpPr>
        <p:spPr>
          <a:xfrm>
            <a:off x="900112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Mainly fines and imprisonment]]></a:t>
            </a:r>
          </a:p>
        </p:txBody>
      </p:sp>
      <p:sp>
        <p:nvSpPr>
          <p:cNvPr id="27" name="" descr=""/>
          <p:cNvSpPr/>
          <p:nvPr/>
        </p:nvSpPr>
        <p:spPr>
          <a:xfrm>
            <a:off x="552450" y="40005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28" name="" descr=""/>
          <p:cNvSpPr/>
          <p:nvPr/>
        </p:nvSpPr>
        <p:spPr>
          <a:xfrm>
            <a:off x="552450" y="46577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9" name=""/>
          <p:cNvSpPr txBox="1"/>
          <p:nvPr/>
        </p:nvSpPr>
        <p:spPr>
          <a:xfrm>
            <a:off x="68580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7A1F2B">
                    <a:alpha val="100000"/>
                  </a:srgbClr>
                </a:solidFill>
                <a:latin typeface="Cambria"/>
              </a:rPr>
              <a:t><![CDATA[Mary I (1553-58)]]></a:t>
            </a:r>
          </a:p>
        </p:txBody>
      </p:sp>
      <p:sp>
        <p:nvSpPr>
          <p:cNvPr id="30" name=""/>
          <p:cNvSpPr txBox="1"/>
          <p:nvPr/>
        </p:nvSpPr>
        <p:spPr>
          <a:xfrm>
            <a:off x="345757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Catholic]]></a:t>
            </a:r>
          </a:p>
        </p:txBody>
      </p:sp>
      <p:sp>
        <p:nvSpPr>
          <p:cNvPr id="31" name=""/>
          <p:cNvSpPr txBox="1"/>
          <p:nvPr/>
        </p:nvSpPr>
        <p:spPr>
          <a:xfrm>
            <a:off x="622935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Protestants]]></a:t>
            </a:r>
          </a:p>
        </p:txBody>
      </p:sp>
      <p:sp>
        <p:nvSpPr>
          <p:cNvPr id="32" name=""/>
          <p:cNvSpPr txBox="1"/>
          <p:nvPr/>
        </p:nvSpPr>
        <p:spPr>
          <a:xfrm>
            <a:off x="900112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Around 280 burned as heretics]]></a:t>
            </a:r>
          </a:p>
        </p:txBody>
      </p:sp>
      <p:sp>
        <p:nvSpPr>
          <p:cNvPr id="33"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4" name="" descr=""/>
          <p:cNvSpPr/>
          <p:nvPr/>
        </p:nvSpPr>
        <p:spPr>
          <a:xfrm>
            <a:off x="552450" y="532447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35" name=""/>
          <p:cNvSpPr txBox="1"/>
          <p:nvPr/>
        </p:nvSpPr>
        <p:spPr>
          <a:xfrm>
            <a:off x="685800"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7A1F2B">
                    <a:alpha val="100000"/>
                  </a:srgbClr>
                </a:solidFill>
                <a:latin typeface="Cambria"/>
              </a:rPr>
              <a:t><![CDATA[Elizabeth I (1558-1603)]]></a:t>
            </a:r>
          </a:p>
        </p:txBody>
      </p:sp>
      <p:sp>
        <p:nvSpPr>
          <p:cNvPr id="36" name=""/>
          <p:cNvSpPr txBox="1"/>
          <p:nvPr/>
        </p:nvSpPr>
        <p:spPr>
          <a:xfrm>
            <a:off x="3457575"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Protestant]]></a:t>
            </a:r>
          </a:p>
        </p:txBody>
      </p:sp>
      <p:sp>
        <p:nvSpPr>
          <p:cNvPr id="37" name=""/>
          <p:cNvSpPr txBox="1"/>
          <p:nvPr/>
        </p:nvSpPr>
        <p:spPr>
          <a:xfrm>
            <a:off x="6229350"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Catholics, especially priests]]></a:t>
            </a:r>
          </a:p>
        </p:txBody>
      </p:sp>
      <p:sp>
        <p:nvSpPr>
          <p:cNvPr id="38" name=""/>
          <p:cNvSpPr txBox="1"/>
          <p:nvPr/>
        </p:nvSpPr>
        <p:spPr>
          <a:xfrm>
            <a:off x="9001125"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Fines for recusancy; execution for treason]]></a:t>
            </a:r>
          </a:p>
        </p:txBody>
      </p:sp>
      <p:sp>
        <p:nvSpPr>
          <p:cNvPr id="3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7A1F2B">
                    <a:alpha val="100000"/>
                  </a:srgbClr>
                </a:solidFill>
                <a:latin typeface="Cambria"/>
              </a:rPr>
              <a:t><![CDATA[Religion Becomes a Crime Against Author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Once the monarch was head of the Church, disagreeing with the Church meant disagreeing with the monarch.]]></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Act of Supremacy]]></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In 1534 Henry VIII made himself Head of the Church of England. The Treason Act of the same year made it treason even to say that he was not.]]></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homas More]]></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Henry's former chief minister refused to accept the supremacy and was executed for treason in 1535.]]></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Recusancy]]></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Under Elizabeth, people who refused to attend Church of England services were called recusants and were fined - 12 pence a week from 1559, rising to £20 a month in 1581.]]></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atholic priest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fter 1570, being a Catholic priest in England, or converting someone to Catholicism, could be treated as treason.]]></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Mary I and Elizabeth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552450" y="1781175"/>
            <a:ext cx="5314950" cy="31813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7A1F2B">
                    <a:alpha val="100000"/>
                  </a:srgbClr>
                </a:solidFill>
                <a:latin typeface="Cambria"/>
              </a:rPr>
              <a:t><![CDATA[MARY I (1553-58)]]></a:t>
            </a:r>
          </a:p>
        </p:txBody>
      </p:sp>
      <p:sp>
        <p:nvSpPr>
          <p:cNvPr id="11" name="" descr=""/>
          <p:cNvSpPr/>
          <p:nvPr/>
        </p:nvSpPr>
        <p:spPr>
          <a:xfrm>
            <a:off x="781050" y="2438400"/>
            <a:ext cx="4857750" cy="19050"/>
          </a:xfrm>
          <a:prstGeom prst="rect">
            <a:avLst/>
          </a:prstGeom>
          <a:solidFill>
            <a:srgbClr val="7A1F2B">
              <a:alpha val="100000"/>
            </a:srgbClr>
          </a:solidFill>
          <a:ln w="9525">
            <a:noFill/>
          </a:ln>
        </p:spPr>
        <p:txBody>
          <a:bodyPr vertOverflow="clip" rtlCol="0" anchor="ctr"/>
          <a:lstStyle/>
          <a:p>
            <a:pPr algn="ctr"/>
            <a:r>
              <a:t/>
            </a:r>
          </a:p>
        </p:txBody>
      </p:sp>
      <p:sp>
        <p:nvSpPr>
          <p:cNvPr id="12" name=""/>
          <p:cNvSpPr txBox="1"/>
          <p:nvPr/>
        </p:nvSpPr>
        <p:spPr>
          <a:xfrm>
            <a:off x="781050" y="2647950"/>
            <a:ext cx="4857750" cy="23145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Wanted to restore Catholicism and the Pope's authority.]]></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Treated Protestants as heretics - a crime against God.]]></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Burned around 280 people, including Archbishop Cranmer.]]></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Earned the name "Bloody Mary" from Protestant writers.]]></a:t>
            </a:r>
          </a:p>
        </p:txBody>
      </p:sp>
      <p:sp>
        <p:nvSpPr>
          <p:cNvPr id="13" name="" descr=""/>
          <p:cNvSpPr/>
          <p:nvPr/>
        </p:nvSpPr>
        <p:spPr>
          <a:xfrm>
            <a:off x="6324600" y="1781175"/>
            <a:ext cx="5314950" cy="31813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B8862B">
                    <a:alpha val="100000"/>
                  </a:srgbClr>
                </a:solidFill>
                <a:latin typeface="Cambria"/>
              </a:rPr>
              <a:t><![CDATA[ELIZABETH I (1558-1603)]]></a:t>
            </a:r>
          </a:p>
        </p:txBody>
      </p:sp>
      <p:sp>
        <p:nvSpPr>
          <p:cNvPr id="15" name="" descr=""/>
          <p:cNvSpPr/>
          <p:nvPr/>
        </p:nvSpPr>
        <p:spPr>
          <a:xfrm>
            <a:off x="6553200" y="2438400"/>
            <a:ext cx="4857750" cy="19050"/>
          </a:xfrm>
          <a:prstGeom prst="rect">
            <a:avLst/>
          </a:prstGeom>
          <a:solidFill>
            <a:srgbClr val="B8862B">
              <a:alpha val="100000"/>
            </a:srgbClr>
          </a:solidFill>
          <a:ln w="9525">
            <a:noFill/>
          </a:ln>
        </p:spPr>
        <p:txBody>
          <a:bodyPr vertOverflow="clip" rtlCol="0" anchor="ctr"/>
          <a:lstStyle/>
          <a:p>
            <a:pPr algn="ctr"/>
            <a:r>
              <a:t/>
            </a:r>
          </a:p>
        </p:txBody>
      </p:sp>
      <p:sp>
        <p:nvSpPr>
          <p:cNvPr id="16" name=""/>
          <p:cNvSpPr txBox="1"/>
          <p:nvPr/>
        </p:nvSpPr>
        <p:spPr>
          <a:xfrm>
            <a:off x="6553200" y="2647950"/>
            <a:ext cx="4857750" cy="23145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Wanted a Protestant Church that most people could accept.]]></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Treated Catholic opponents as traitors - a crime against the queen.]]></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Used fines for ordinary recusants.]]></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Executed around 200 Catholics, mostly priests, for treason.]]></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y Treat Religion as Trea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For Tudor monarchs, religious unity meant political safety.]]></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Excommunication]]></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In 1570 the Pope excommunicated Elizabeth and told Catholics they need not obey her, so loyal Catholics looked like potential rebels.]]></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Foreign threat]]></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Catholic Spain was England's great enemy; the Spanish Armada sailed in 1588.]]></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Plot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Catholic plots to replace Elizabeth with Mary, Queen of Scots, such as the Babington Plot (1586), convinced the government that Catholics were dangerous.]]></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Unity]]></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kingdom divided by religion was seen as a kingdom open to rebellion.]]></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7A1F2B">
                    <a:alpha val="100000"/>
                  </a:srgbClr>
                </a:solidFill>
                <a:latin typeface="Cambria"/>
              </a:rPr>
              <a:t><![CDATA[Crime Against God or Crime Against the Monarc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Place each punishment on the line.]]></a:t>
            </a:r>
          </a:p>
        </p:txBody>
      </p:sp>
      <p:sp>
        <p:nvSpPr>
          <p:cNvPr id="10" name="" descr=""/>
          <p:cNvSpPr/>
          <p:nvPr/>
        </p:nvSpPr>
        <p:spPr>
          <a:xfrm>
            <a:off x="552450" y="4210050"/>
            <a:ext cx="11087100" cy="171450"/>
          </a:xfrm>
          <a:prstGeom prst="leftRightArrow">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552450" y="4581525"/>
            <a:ext cx="2857500" cy="381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20" u="none" cap="none">
                <a:solidFill>
                  <a:srgbClr val="7A6A5C">
                    <a:alpha val="100000"/>
                  </a:srgbClr>
                </a:solidFill>
                <a:latin typeface="Calibri"/>
              </a:rPr>
              <a:t><![CDATA[CRIME AGAINST GOD]]></a:t>
            </a:r>
          </a:p>
        </p:txBody>
      </p:sp>
      <p:sp>
        <p:nvSpPr>
          <p:cNvPr id="12" name=""/>
          <p:cNvSpPr txBox="1"/>
          <p:nvPr/>
        </p:nvSpPr>
        <p:spPr>
          <a:xfrm>
            <a:off x="8782050" y="4581525"/>
            <a:ext cx="2857500" cy="38100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b="1" strike="noStrike" sz="1200" spc="120" u="none" cap="none">
                <a:solidFill>
                  <a:srgbClr val="7A6A5C">
                    <a:alpha val="100000"/>
                  </a:srgbClr>
                </a:solidFill>
                <a:latin typeface="Calibri"/>
              </a:rPr>
              <a:t><![CDATA[CRIME AGAINST THE MONARCH]]></a:t>
            </a:r>
          </a:p>
        </p:txBody>
      </p:sp>
      <p:sp>
        <p:nvSpPr>
          <p:cNvPr id="13" name="" descr=""/>
          <p:cNvSpPr/>
          <p:nvPr/>
        </p:nvSpPr>
        <p:spPr>
          <a:xfrm>
            <a:off x="1485900" y="4181475"/>
            <a:ext cx="228600" cy="228600"/>
          </a:xfrm>
          <a:prstGeom prst="ellipse">
            <a:avLst/>
          </a:prstGeom>
          <a:solidFill>
            <a:srgbClr val="FFFFFF">
              <a:alpha val="100000"/>
            </a:srgbClr>
          </a:solidFill>
          <a:ln w="28575">
            <a:solidFill>
              <a:srgbClr val="B8862B">
                <a:alpha val="100000"/>
              </a:srgbClr>
            </a:solidFill>
          </a:ln>
        </p:spPr>
        <p:txBody>
          <a:bodyPr vertOverflow="clip" rtlCol="0" anchor="ctr"/>
          <a:lstStyle/>
          <a:p>
            <a:pPr algn="ctr"/>
            <a:r>
              <a:t/>
            </a:r>
          </a:p>
        </p:txBody>
      </p:sp>
      <p:sp>
        <p:nvSpPr>
          <p:cNvPr id="14" name="" descr=""/>
          <p:cNvSpPr/>
          <p:nvPr/>
        </p:nvSpPr>
        <p:spPr>
          <a:xfrm>
            <a:off x="1590675" y="3971925"/>
            <a:ext cx="19050" cy="1162050"/>
          </a:xfrm>
          <a:prstGeom prst="rect">
            <a:avLst/>
          </a:prstGeom>
          <a:solidFill>
            <a:srgbClr val="D9C89A">
              <a:alpha val="100000"/>
            </a:srgbClr>
          </a:solidFill>
          <a:ln w="9525">
            <a:noFill/>
          </a:ln>
        </p:spPr>
        <p:txBody>
          <a:bodyPr vertOverflow="clip" rtlCol="0" anchor="ctr"/>
          <a:lstStyle/>
          <a:p>
            <a:pPr algn="ctr"/>
            <a:r>
              <a:t/>
            </a:r>
          </a:p>
        </p:txBody>
      </p:sp>
      <p:sp>
        <p:nvSpPr>
          <p:cNvPr id="15" name="" descr=""/>
          <p:cNvSpPr/>
          <p:nvPr/>
        </p:nvSpPr>
        <p:spPr>
          <a:xfrm>
            <a:off x="552450" y="2867025"/>
            <a:ext cx="2190750" cy="11049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85800" y="29813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7A1F2B">
                    <a:alpha val="100000"/>
                  </a:srgbClr>
                </a:solidFill>
                <a:latin typeface="Cambria"/>
              </a:rPr>
              <a:t><![CDATA[Mary burns Protestants]]></a:t>
            </a:r>
          </a:p>
          <a:p>
            <a:pPr algn="l" rtl="0" fontAlgn="base" marL="0" marR="0" indent="0" lvl="0">
              <a:lnSpc>
                <a:spcPct val="106000"/>
              </a:lnSpc>
              <a:spcBef>
                <a:spcPts val="0"/>
              </a:spcBef>
              <a:spcAft>
                <a:spcPts val="0"/>
              </a:spcAft>
            </a:pPr>
            <a:r>
              <a:rPr lang="en-US" strike="noStrike" sz="1100" spc="0" u="none" cap="none">
                <a:solidFill>
                  <a:srgbClr val="2B211B">
                    <a:alpha val="100000"/>
                  </a:srgbClr>
                </a:solidFill>
                <a:latin typeface="Calibri"/>
              </a:rPr>
              <a:t><![CDATA[Punished as heresy - a sin against the true faith]]></a:t>
            </a:r>
          </a:p>
        </p:txBody>
      </p:sp>
      <p:sp>
        <p:nvSpPr>
          <p:cNvPr id="17" name="" descr=""/>
          <p:cNvSpPr/>
          <p:nvPr/>
        </p:nvSpPr>
        <p:spPr>
          <a:xfrm>
            <a:off x="4486275" y="4181475"/>
            <a:ext cx="228600" cy="228600"/>
          </a:xfrm>
          <a:prstGeom prst="ellipse">
            <a:avLst/>
          </a:prstGeom>
          <a:solidFill>
            <a:srgbClr val="FFFFFF">
              <a:alpha val="100000"/>
            </a:srgbClr>
          </a:solidFill>
          <a:ln w="28575">
            <a:solidFill>
              <a:srgbClr val="B8862B">
                <a:alpha val="100000"/>
              </a:srgbClr>
            </a:solidFill>
          </a:ln>
        </p:spPr>
        <p:txBody>
          <a:bodyPr vertOverflow="clip" rtlCol="0" anchor="ctr"/>
          <a:lstStyle/>
          <a:p>
            <a:pPr algn="ctr"/>
            <a:r>
              <a:t/>
            </a:r>
          </a:p>
        </p:txBody>
      </p:sp>
      <p:sp>
        <p:nvSpPr>
          <p:cNvPr id="18" name="" descr=""/>
          <p:cNvSpPr/>
          <p:nvPr/>
        </p:nvSpPr>
        <p:spPr>
          <a:xfrm>
            <a:off x="4591050" y="4410075"/>
            <a:ext cx="19050" cy="438150"/>
          </a:xfrm>
          <a:prstGeom prst="rect">
            <a:avLst/>
          </a:prstGeom>
          <a:solidFill>
            <a:srgbClr val="D9C89A">
              <a:alpha val="100000"/>
            </a:srgbClr>
          </a:solidFill>
          <a:ln w="9525">
            <a:noFill/>
          </a:ln>
        </p:spPr>
        <p:txBody>
          <a:bodyPr vertOverflow="clip" rtlCol="0" anchor="ctr"/>
          <a:lstStyle/>
          <a:p>
            <a:pPr algn="ctr"/>
            <a:r>
              <a:t/>
            </a:r>
          </a:p>
        </p:txBody>
      </p:sp>
      <p:sp>
        <p:nvSpPr>
          <p:cNvPr id="19" name="" descr=""/>
          <p:cNvSpPr/>
          <p:nvPr/>
        </p:nvSpPr>
        <p:spPr>
          <a:xfrm>
            <a:off x="3505200" y="5000625"/>
            <a:ext cx="2190750" cy="11049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3638550" y="51149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Henry executes Thomas More]]></a:t>
            </a:r>
          </a:p>
          <a:p>
            <a:pPr algn="l" rtl="0" fontAlgn="base" marL="0" marR="0" indent="0" lvl="0">
              <a:lnSpc>
                <a:spcPct val="106000"/>
              </a:lnSpc>
              <a:spcBef>
                <a:spcPts val="0"/>
              </a:spcBef>
              <a:spcAft>
                <a:spcPts val="0"/>
              </a:spcAft>
            </a:pPr>
            <a:r>
              <a:rPr lang="en-US" strike="noStrike" sz="1100" spc="0" u="none" cap="none">
                <a:solidFill>
                  <a:srgbClr val="2B211B">
                    <a:alpha val="100000"/>
                  </a:srgbClr>
                </a:solidFill>
                <a:latin typeface="Calibri"/>
              </a:rPr>
              <a:t><![CDATA[Denying the king's supremacy was treason]]></a:t>
            </a:r>
          </a:p>
        </p:txBody>
      </p:sp>
      <p:sp>
        <p:nvSpPr>
          <p:cNvPr id="21" name="" descr=""/>
          <p:cNvSpPr/>
          <p:nvPr/>
        </p:nvSpPr>
        <p:spPr>
          <a:xfrm>
            <a:off x="7477125" y="4181475"/>
            <a:ext cx="228600" cy="228600"/>
          </a:xfrm>
          <a:prstGeom prst="ellipse">
            <a:avLst/>
          </a:prstGeom>
          <a:solidFill>
            <a:srgbClr val="FFFFFF">
              <a:alpha val="100000"/>
            </a:srgbClr>
          </a:solidFill>
          <a:ln w="28575">
            <a:solidFill>
              <a:srgbClr val="B8862B">
                <a:alpha val="100000"/>
              </a:srgbClr>
            </a:solidFill>
          </a:ln>
        </p:spPr>
        <p:txBody>
          <a:bodyPr vertOverflow="clip" rtlCol="0" anchor="ctr"/>
          <a:lstStyle/>
          <a:p>
            <a:pPr algn="ctr"/>
            <a:r>
              <a:t/>
            </a:r>
          </a:p>
        </p:txBody>
      </p:sp>
      <p:sp>
        <p:nvSpPr>
          <p:cNvPr id="22" name="" descr=""/>
          <p:cNvSpPr/>
          <p:nvPr/>
        </p:nvSpPr>
        <p:spPr>
          <a:xfrm>
            <a:off x="7581900" y="3971925"/>
            <a:ext cx="19050" cy="1162050"/>
          </a:xfrm>
          <a:prstGeom prst="rect">
            <a:avLst/>
          </a:prstGeom>
          <a:solidFill>
            <a:srgbClr val="D9C89A">
              <a:alpha val="100000"/>
            </a:srgbClr>
          </a:solidFill>
          <a:ln w="9525">
            <a:noFill/>
          </a:ln>
        </p:spPr>
        <p:txBody>
          <a:bodyPr vertOverflow="clip" rtlCol="0" anchor="ctr"/>
          <a:lstStyle/>
          <a:p>
            <a:pPr algn="ctr"/>
            <a:r>
              <a:t/>
            </a:r>
          </a:p>
        </p:txBody>
      </p:sp>
      <p:sp>
        <p:nvSpPr>
          <p:cNvPr id="23" name="" descr=""/>
          <p:cNvSpPr/>
          <p:nvPr/>
        </p:nvSpPr>
        <p:spPr>
          <a:xfrm>
            <a:off x="6496050" y="2867025"/>
            <a:ext cx="2190750" cy="11049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4" name=""/>
          <p:cNvSpPr txBox="1"/>
          <p:nvPr/>
        </p:nvSpPr>
        <p:spPr>
          <a:xfrm>
            <a:off x="6629400" y="29813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7A1F2B">
                    <a:alpha val="100000"/>
                  </a:srgbClr>
                </a:solidFill>
                <a:latin typeface="Cambria"/>
              </a:rPr>
              <a:t><![CDATA[Recusancy fines]]></a:t>
            </a:r>
          </a:p>
          <a:p>
            <a:pPr algn="l" rtl="0" fontAlgn="base" marL="0" marR="0" indent="0" lvl="0">
              <a:lnSpc>
                <a:spcPct val="106000"/>
              </a:lnSpc>
              <a:spcBef>
                <a:spcPts val="0"/>
              </a:spcBef>
              <a:spcAft>
                <a:spcPts val="0"/>
              </a:spcAft>
            </a:pPr>
            <a:r>
              <a:rPr lang="en-US" strike="noStrike" sz="1100" spc="0" u="none" cap="none">
                <a:solidFill>
                  <a:srgbClr val="2B211B">
                    <a:alpha val="100000"/>
                  </a:srgbClr>
                </a:solidFill>
                <a:latin typeface="Calibri"/>
              </a:rPr>
              <a:t><![CDATA[Refusing to worship in the monarch's Church]]></a:t>
            </a:r>
          </a:p>
        </p:txBody>
      </p:sp>
      <p:sp>
        <p:nvSpPr>
          <p:cNvPr id="25" name="" descr=""/>
          <p:cNvSpPr/>
          <p:nvPr/>
        </p:nvSpPr>
        <p:spPr>
          <a:xfrm>
            <a:off x="10477500" y="4181475"/>
            <a:ext cx="228600" cy="228600"/>
          </a:xfrm>
          <a:prstGeom prst="ellipse">
            <a:avLst/>
          </a:prstGeom>
          <a:solidFill>
            <a:srgbClr val="FFFFFF">
              <a:alpha val="100000"/>
            </a:srgbClr>
          </a:solidFill>
          <a:ln w="28575">
            <a:solidFill>
              <a:srgbClr val="B8862B">
                <a:alpha val="100000"/>
              </a:srgbClr>
            </a:solidFill>
          </a:ln>
        </p:spPr>
        <p:txBody>
          <a:bodyPr vertOverflow="clip" rtlCol="0" anchor="ctr"/>
          <a:lstStyle/>
          <a:p>
            <a:pPr algn="ctr"/>
            <a:r>
              <a:t/>
            </a:r>
          </a:p>
        </p:txBody>
      </p:sp>
      <p:sp>
        <p:nvSpPr>
          <p:cNvPr id="26" name="" descr=""/>
          <p:cNvSpPr/>
          <p:nvPr/>
        </p:nvSpPr>
        <p:spPr>
          <a:xfrm>
            <a:off x="10582275" y="4410075"/>
            <a:ext cx="19050" cy="438150"/>
          </a:xfrm>
          <a:prstGeom prst="rect">
            <a:avLst/>
          </a:prstGeom>
          <a:solidFill>
            <a:srgbClr val="D9C89A">
              <a:alpha val="100000"/>
            </a:srgbClr>
          </a:solidFill>
          <a:ln w="9525">
            <a:noFill/>
          </a:ln>
        </p:spPr>
        <p:txBody>
          <a:bodyPr vertOverflow="clip" rtlCol="0" anchor="ctr"/>
          <a:lstStyle/>
          <a:p>
            <a:pPr algn="ctr"/>
            <a:r>
              <a:t/>
            </a:r>
          </a:p>
        </p:txBody>
      </p:sp>
      <p:sp>
        <p:nvSpPr>
          <p:cNvPr id="27" name="" descr=""/>
          <p:cNvSpPr/>
          <p:nvPr/>
        </p:nvSpPr>
        <p:spPr>
          <a:xfrm>
            <a:off x="9448800" y="5000625"/>
            <a:ext cx="2190750" cy="11049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8" name=""/>
          <p:cNvSpPr txBox="1"/>
          <p:nvPr/>
        </p:nvSpPr>
        <p:spPr>
          <a:xfrm>
            <a:off x="9582150" y="51149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Elizabeth executes priests]]></a:t>
            </a:r>
          </a:p>
          <a:p>
            <a:pPr algn="l" rtl="0" fontAlgn="base" marL="0" marR="0" indent="0" lvl="0">
              <a:lnSpc>
                <a:spcPct val="106000"/>
              </a:lnSpc>
              <a:spcBef>
                <a:spcPts val="0"/>
              </a:spcBef>
              <a:spcAft>
                <a:spcPts val="0"/>
              </a:spcAft>
            </a:pPr>
            <a:r>
              <a:rPr lang="en-US" strike="noStrike" sz="1100" spc="0" u="none" cap="none">
                <a:solidFill>
                  <a:srgbClr val="2B211B">
                    <a:alpha val="100000"/>
                  </a:srgbClr>
                </a:solidFill>
                <a:latin typeface="Calibri"/>
              </a:rPr>
              <a:t><![CDATA[Treated as agents of a foreign enemy]]></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5524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52475"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Reformation]]></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The break from the Catholic Church that created Protestant churches.]]></a:t>
            </a:r>
          </a:p>
        </p:txBody>
      </p:sp>
      <p:sp>
        <p:nvSpPr>
          <p:cNvPr id="11" name="" descr=""/>
          <p:cNvSpPr/>
          <p:nvPr/>
        </p:nvSpPr>
        <p:spPr>
          <a:xfrm>
            <a:off x="62293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2" name=""/>
          <p:cNvSpPr txBox="1"/>
          <p:nvPr/>
        </p:nvSpPr>
        <p:spPr>
          <a:xfrm>
            <a:off x="6438900"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Act of Supremacy]]></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Henry VIII's 1534 law making the monarch Head of the Church of England.]]></a:t>
            </a:r>
          </a:p>
        </p:txBody>
      </p:sp>
      <p:sp>
        <p:nvSpPr>
          <p:cNvPr id="13" name="" descr=""/>
          <p:cNvSpPr/>
          <p:nvPr/>
        </p:nvSpPr>
        <p:spPr>
          <a:xfrm>
            <a:off x="5524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752475"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Recusant]]></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Catholic who refused to attend Church of England services.]]></a:t>
            </a:r>
          </a:p>
        </p:txBody>
      </p:sp>
      <p:sp>
        <p:nvSpPr>
          <p:cNvPr id="15" name="" descr=""/>
          <p:cNvSpPr/>
          <p:nvPr/>
        </p:nvSpPr>
        <p:spPr>
          <a:xfrm>
            <a:off x="62293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438900"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Excommunication]]></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Being expelled from the Catholic Church by the Pope.]]></a:t>
            </a:r>
          </a:p>
        </p:txBody>
      </p:sp>
      <p:sp>
        <p:nvSpPr>
          <p:cNvPr id="17" name="" descr=""/>
          <p:cNvSpPr/>
          <p:nvPr/>
        </p:nvSpPr>
        <p:spPr>
          <a:xfrm>
            <a:off x="5524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p:cNvSpPr txBox="1"/>
          <p:nvPr/>
        </p:nvSpPr>
        <p:spPr>
          <a:xfrm>
            <a:off x="752475"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Treason]]></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Betraying or threatening the monarch.]]></a:t>
            </a:r>
          </a:p>
        </p:txBody>
      </p:sp>
      <p:sp>
        <p:nvSpPr>
          <p:cNvPr id="19" name="" descr=""/>
          <p:cNvSpPr/>
          <p:nvPr/>
        </p:nvSpPr>
        <p:spPr>
          <a:xfrm>
            <a:off x="62293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6438900"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Heresy]]></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Holding beliefs that go against the official religion.]]></a:t>
            </a:r>
          </a:p>
        </p:txBody>
      </p:sp>
      <p:sp>
        <p:nvSpPr>
          <p:cNvPr id="22" name="" descr=""/>
          <p:cNvSpPr/>
          <p:nvPr/>
        </p:nvSpPr>
        <p:spPr>
          <a:xfrm>
            <a:off x="552450" y="5210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p:cNvSpPr txBox="1"/>
          <p:nvPr/>
        </p:nvSpPr>
        <p:spPr>
          <a:xfrm>
            <a:off x="752475" y="5267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Act of Uniformity]]></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Elizabeth's 1559 law setting out how everyone had to worship.]]></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mbria"/>
              </a:rPr>
              <a:t><![CDATA[Summary & Exam Focus]]></a:t>
            </a:r>
          </a:p>
        </p:txBody>
      </p:sp>
      <p:sp>
        <p:nvSpPr>
          <p:cNvPr id="6" name="" descr=""/>
          <p:cNvSpPr/>
          <p:nvPr/>
        </p:nvSpPr>
        <p:spPr>
          <a:xfrm>
            <a:off x="552450" y="15525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England's official religion changed several times between 1534 and 1559.]]></a:t>
            </a:r>
          </a:p>
        </p:txBody>
      </p:sp>
      <p:sp>
        <p:nvSpPr>
          <p:cNvPr id="8" name="" descr=""/>
          <p:cNvSpPr/>
          <p:nvPr/>
        </p:nvSpPr>
        <p:spPr>
          <a:xfrm>
            <a:off x="552450" y="20859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Each change created new criminals among those who kept the old faith.]]></a:t>
            </a:r>
          </a:p>
        </p:txBody>
      </p:sp>
      <p:sp>
        <p:nvSpPr>
          <p:cNvPr id="10" name="" descr=""/>
          <p:cNvSpPr/>
          <p:nvPr/>
        </p:nvSpPr>
        <p:spPr>
          <a:xfrm>
            <a:off x="552450" y="26193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Mary punished Protestants as heretics; Elizabeth punished Catholics as traitors.]]></a:t>
            </a:r>
          </a:p>
        </p:txBody>
      </p:sp>
      <p:sp>
        <p:nvSpPr>
          <p:cNvPr id="12" name="" descr=""/>
          <p:cNvSpPr/>
          <p:nvPr/>
        </p:nvSpPr>
        <p:spPr>
          <a:xfrm>
            <a:off x="552450" y="31527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Religious crimes became crimes against authority because the monarch led the Church.]]></a:t>
            </a:r>
          </a:p>
        </p:txBody>
      </p:sp>
      <p:sp>
        <p:nvSpPr>
          <p:cNvPr id="14" name="" descr=""/>
          <p:cNvSpPr/>
          <p:nvPr/>
        </p:nvSpPr>
        <p:spPr>
          <a:xfrm>
            <a:off x="552450" y="4314825"/>
            <a:ext cx="11087100" cy="1666875"/>
          </a:xfrm>
          <a:prstGeom prst="roundRect">
            <a:avLst/>
          </a:prstGeom>
          <a:solidFill>
            <a:srgbClr val="552C32">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Cambria"/>
              </a:rPr>
              <a:t><![CDATA[Explain why religious changes led to new crimes in the period c1500-c1700. (1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9C89A">
                    <a:alpha val="100000"/>
                  </a:srgbClr>
                </a:solidFill>
                <a:latin typeface="Calibri"/>
              </a:rPr>
              <a:t><![CDATA[Link each new crime to the change that caused it, and explain why the monarch saw religious disagreement as a threa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7A1F2B">
                    <a:alpha val="100000"/>
                  </a:srgbClr>
                </a:solidFill>
                <a:latin typeface="Cambria"/>
              </a:rPr>
              <a:t><![CDATA[Exam Practice - Religious Change and Cri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all questions. Use specific names, dates and examples in every answer. · 35 minutes]]></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1 · 4 marks · Explain one wa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one way in which the punishment of religious opponents under Mary I was different from the punishment of religious opponents under…]]></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2 · 12 marks · Explain wh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why religious changes led to new crimes in the period c1500-c1700. You may use the following in your answer: the Act of Supremacy…]]></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3 · 16 marks · How far do you agree?]]></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Changes in religion were the main reason for new definitions of crime in the period c1500-c1700." How far do you agree? Explain you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4 marks · Explain one wa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100" spc="0" u="none" cap="none">
                <a:solidFill>
                  <a:srgbClr val="7A1F2B">
                    <a:alpha val="100000"/>
                  </a:srgbClr>
                </a:solidFill>
                <a:latin typeface="Cambria"/>
              </a:rPr>
              <a:t><![CDATA[Explain one way in which the punishment of religious opponents under Mary I was different from the punishment of religious opponents under Elizabeth I.]]></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one way.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4 marks available. Award a mark for each point made.]]></a:t>
            </a:r>
          </a:p>
        </p:txBody>
      </p:sp>
      <p:sp>
        <p:nvSpPr>
          <p:cNvPr id="10" name="" descr=""/>
          <p:cNvSpPr/>
          <p:nvPr/>
        </p:nvSpPr>
        <p:spPr>
          <a:xfrm>
            <a:off x="552450" y="29622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A valid difference identified]]></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1-2 marks]]></a:t>
            </a:r>
          </a:p>
        </p:txBody>
      </p:sp>
      <p:sp>
        <p:nvSpPr>
          <p:cNvPr id="13" name="" descr=""/>
          <p:cNvSpPr/>
          <p:nvPr/>
        </p:nvSpPr>
        <p:spPr>
          <a:xfrm>
            <a:off x="552450" y="43529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upported with specific knowledge of both reigns]]></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3-4 mark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12 marks · Explain wh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800" spc="0" u="none" cap="none">
                <a:solidFill>
                  <a:srgbClr val="7A1F2B">
                    <a:alpha val="100000"/>
                  </a:srgbClr>
                </a:solidFill>
                <a:latin typeface="Cambria"/>
              </a:rPr>
              <a:t><![CDATA[Explain why religious changes led to new crimes in the period c1500-c1700. You may use the following in your answer: the Act of Supremacy (1534); recusancy. You must also use information of your own.]]></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hy. Worth 1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2 marks available. Award a mark for each point mad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1 (1-3)]]></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simple or general answer]]></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2 (4-6)]]></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Some explanation of one or more reasons, with some knowledg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3 (7-9)]]></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developed explanation linked to the question, with accurate knowledge]]></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4 (10-12)]]></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n analytical explanation of several reasons, with knowledge that goes beyond the stimulus poin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7A1F2B">
                    <a:alpha val="100000"/>
                  </a:srgbClr>
                </a:solidFill>
                <a:latin typeface="Cambria"/>
              </a:rPr>
              <a:t><![CDATA[Question 3 · 16 marks · How far do you agre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300" spc="0" u="none" cap="none">
                <a:solidFill>
                  <a:srgbClr val="7A1F2B">
                    <a:alpha val="100000"/>
                  </a:srgbClr>
                </a:solidFill>
                <a:latin typeface="Cambria"/>
              </a:rPr>
              <a:t><![CDATA["Changes in religion were the main reason for new definitions of crime in the period c1500-c1700." How far do you agree? Explain your answer. You may use the following in your answer: recusancy; vagabondage. You must also use information of your own. (16 marks, plus 4 for spelling, punctuation…]]></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How far do you agree?. Worth 1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6 marks available. Award a mark for each point made.]]></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1 (1-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simple or generalised answer]]></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2 (5-8)]]></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ome analysis, with a judgement that is asserted]]></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3 (9-12)]]></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nalysis of both sides with accurate knowledge and a supported judgemen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552450" y="27908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4 (13-16)]]></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ustained analysis, knowledge beyond the stimulus, and a clear, justified judgement]]></a:t>
            </a:r>
          </a:p>
        </p:txBody>
      </p:sp>
      <p:sp>
        <p:nvSpPr>
          <p:cNvPr id="12" name="" descr=""/>
          <p:cNvSpPr/>
          <p:nvPr/>
        </p:nvSpPr>
        <p:spPr>
          <a:xfrm>
            <a:off x="552450" y="41814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PaG (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ccurate spelling, punctuation and grammar, with specialist terms such as recusancy and supremacy]]></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2026-09-23T16:30:04Z</dcterms:created>
  <dcterms:modified xsi:type="dcterms:W3CDTF">2026-09-23T16:30:04Z</dcterms:modified>
  <dc:title>Religious Change and Crime</dc:title>
  <dc:description>Generated from a pasted lesson-pack script.</dc:description>
  <dc:subject>Chapter 2: Crime and punishment in early modern England, c1500-c1700</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