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2" r:id="rId9"/>
    <p:sldId id="263" r:id="rId10"/>
    <p:sldId id="264" r:id="rId11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2"/>
    <p:sldId id="276" r:id="rId23"/>
    <p:sldId id="277" r:id="rId24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72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ce114b36b0b381eea3c68fbcc9d750f53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9611ca8f07d6f73996a9419f834942f54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cd72c499c7e9a68e7f9a47ba32966f155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cd72c499c7e9a68e7f9a47ba32966f156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e33f83940a9c9d87f9095457ce11d0e5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f6d18d31d8540dc9219524a315c039559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2a7adf6aa5b5536be2d8eafab93cceb60.png"/>
  <Relationship Id="rId3" Type="http://schemas.openxmlformats.org/officeDocument/2006/relationships/image" Target="../media/2e6068f41201ce3cec708cd1747bd33d3882270061.jp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fb887b8981ff630d1a23f5a839e6c4862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156d3560ead45bc9baa88f36667b6c764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6d9731c00e0ce12bd37826c62c9e01165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6bac5b5885321d8b4954a891b76373d66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6bac5b5885321d8b4954a891b76373d67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d9be5fa9e4663af37ff1b27e88dafa68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6bac5b5885321d8b4954a891b76373d69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d9be5fa9e4663af37ff1b27e88dafa70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6bac5b5885321d8b4954a891b76373d72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d9be5fa9e4663af37ff1b27e88dafa73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d9be5fa9e4663af37ff1b27e88dafa74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0F16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0692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0692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Heresy and its Punishm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4524375"/>
            <a:ext cx="10001250" cy="4572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800" spc="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c1500-c1700]]></a:t>
            </a:r>
          </a:p>
        </p:txBody>
      </p:sp>
      <p:sp>
        <p:nvSpPr>
          <p:cNvPr id="8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0692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3D6B3">
                    <a:alpha val="100000"/>
                  </a:srgbClr>
                </a:solidFill>
                <a:latin typeface="Calibri"/>
              </a:rPr>
              <a:t><![CDATA[Chapter 2: Crime and punishment in early modern England, c1500-c170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6A4A6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c1500-c17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219325"/>
            <a:ext cx="11087100" cy="109537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4003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B8862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4003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2193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Define heresy and explain why it was seen as such a serious crim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590925"/>
            <a:ext cx="11087100" cy="109537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7719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B8862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7719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5909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Describe how heretics were tried and punished, including burning at the stak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62525"/>
            <a:ext cx="11087100" cy="109537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51435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B8862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51435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9625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Explain how and why the treatment of heresy changed between 1500 and 1700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Setting the Sce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c1500-c17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33550"/>
            <a:ext cx="11087100" cy="1600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819150" y="1876425"/>
            <a:ext cx="10544175" cy="13239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Heresy meant holding religious beliefs that went against the official teaching of the Church. People believed a heretic's soul was damned - and that a heretic could lead others to damnation too. Because the official religion kept changing, the same belief could be heresy under one monarch and the law under the next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1943100" y="4419600"/>
            <a:ext cx="8315325" cy="28575"/>
          </a:xfrm>
          <a:prstGeom prst="rect">
            <a:avLst/>
          </a:prstGeom>
          <a:solidFill>
            <a:srgbClr val="D9C89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 descr=""/>
          <p:cNvSpPr/>
          <p:nvPr/>
        </p:nvSpPr>
        <p:spPr>
          <a:xfrm>
            <a:off x="1828800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61975" y="3771900"/>
            <a:ext cx="2771775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530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19125" y="4686300"/>
            <a:ext cx="2657475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Henry VIII burns Protestants who deny Catholic beliefs about the Mas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4600575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3333750" y="3771900"/>
            <a:ext cx="2771775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547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3390900" y="4686300"/>
            <a:ext cx="2657475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Edward VI repeals the old heresy law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7372350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6105525" y="3771900"/>
            <a:ext cx="2771775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555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162675" y="4686300"/>
            <a:ext cx="2657475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Mary I begins burning Protestants; Bishops Latimer and Ridley burned at Oxford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10144125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8877300" y="3771900"/>
            <a:ext cx="2771775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556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934450" y="4686300"/>
            <a:ext cx="2657475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rchbishop Thomas Cranmer is burned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Setting the Scene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c1500-c17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3324225" y="4419600"/>
            <a:ext cx="5543550" cy="28575"/>
          </a:xfrm>
          <a:prstGeom prst="rect">
            <a:avLst/>
          </a:prstGeom>
          <a:solidFill>
            <a:srgbClr val="D9C89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3209925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3771900"/>
            <a:ext cx="5543550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563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09600" y="4686300"/>
            <a:ext cx="5429250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John Foxe publishes his Book of Martyr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8753475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096000" y="3771900"/>
            <a:ext cx="5543550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612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153150" y="4686300"/>
            <a:ext cx="5429250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last burnings for heresy in England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Why Heresy Was So Seriou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c1500-c17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To people at the time, heresy was worse than murder: it killed the soul, not just the bod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809625" y="26479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241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Damn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People believed heretics would go to Hell, and that heresy could spread and damn whole communiti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09625" y="36766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528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Ord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Church taught obedience; rejecting its teaching seemed to threaten order and the authority of the monarch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809625" y="47053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3815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Examp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Punishment was public so that others would be frightened away from the heretic's ideas.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809625" y="57340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1143000" y="54102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Chance to reca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ccused heretics were urged to recant - take back their beliefs - and many who did were spared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How a Heretic Was Dealt Wit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c1500-c17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urch and state worked togeth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0975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Accused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 suspect was reported to the Church authoritie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0975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ed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Church officials examined their beliefs, often over weeks or month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0975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Urged to recan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y were given the chance to take back their beliefs publicly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0975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Condemned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If they refused, the Church handed them to the state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0975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Burned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state carried out the sentence: burning at the stake in public.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Foxe's Book of Marty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c1500-c17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950" y="1905000"/>
            <a:ext cx="5019675" cy="38290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457950" y="1905000"/>
            <a:ext cx="5019675" cy="3829050"/>
          </a:xfrm>
          <a:prstGeom prst="rect">
            <a:avLst/>
          </a:prstGeom>
          <a:noFill/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5810250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Protestant martyrs, as shown by John Fox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305550" y="6096000"/>
            <a:ext cx="5334000" cy="209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John Foxe, Actes and Monuments (1563); public domain copies on Wikimedia Common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1905000"/>
            <a:ext cx="5334000" cy="8858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rmAutofit/>
          </a:bodyPr>
          <a:lstStyle/>
          <a:p>
            <a:pPr algn="l" rtl="0" fontAlgn="t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John Foxe's Book of Martyrs described the Protestants burned under Mary I in vivid detail. It was placed in many churches and shaped how English Protestants remembered her reign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52450" y="2924175"/>
            <a:ext cx="5334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WHY IT MATTERS AS A SOURCE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257550"/>
            <a:ext cx="5334000" cy="9144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257550"/>
            <a:ext cx="47625" cy="914400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62000" y="3314700"/>
            <a:ext cx="4972050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Detailed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Names, places and dates for hundreds of execution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305300"/>
            <a:ext cx="5334000" cy="9144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4305300"/>
            <a:ext cx="47625" cy="914400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362450"/>
            <a:ext cx="4972050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Biased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Written by a Protestant to show Catholics as cruel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353050"/>
            <a:ext cx="5334000" cy="9144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5353050"/>
            <a:ext cx="47625" cy="914400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5410200"/>
            <a:ext cx="4972050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Influential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Helped create the name "Bloody Mary"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How Heresy Changed, 1500-170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c1500-c17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Heresy did not disappear - but it was increasingly replaced by treason as the way to punish religious opponen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809625" y="26479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241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Henry VIII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Burned both Protestants who denied Catholic teaching and Catholics who denied his supremacy - the second as traitor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09625" y="36766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528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Mary I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Revived the heresy laws in 1554 and burned around 280 Protestants in under four year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809625" y="47053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3815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Elizabeth I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Burned only a handful of heretics; she mainly punished Catholics for treason instead.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809625" y="57340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1143000" y="54102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James I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last burnings for heresy in England took place in 1612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atimer at the Stak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c1500-c17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7907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4D6AE">
                    <a:alpha val="100000"/>
                  </a:srgbClr>
                </a:solidFill>
                <a:latin typeface="Cambr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971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1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Be of good comfort, Master Ridley, and play the man. We shall this day light such a candle, by God's grace, in England, as I trust shall never be put ou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428750" y="3200400"/>
            <a:ext cx="9848850" cy="342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—  Hugh Latimer to Nicholas Ridley as they were burned at Oxford, 1555, as reported by John Foxe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886200"/>
            <a:ext cx="11087100" cy="1066800"/>
          </a:xfrm>
          <a:prstGeom prst="roundRect">
            <a:avLst/>
          </a:prstGeom>
          <a:solidFill>
            <a:srgbClr val="7A1F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403860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WHAT IT SHOW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30530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Burning heretics was meant to stamp out their ideas - but the martyrs' courage, retold by Foxe, helped spread Protestantism instead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c1500-c17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Heres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Holding religious beliefs that go against the official teaching of the Church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Heretic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 person found guilty of heres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Reca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o take back your beliefs publicl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Marty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Someone who dies for their belief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Burning at the stak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punishment for heresy: death by fire in public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Book of Martyr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John Foxe's 1563 account of Protestants burned under Mary I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0F16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0692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0692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1B07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7F2E9">
                    <a:alpha val="100000"/>
                  </a:srgbClr>
                </a:solidFill>
                <a:latin typeface="Calibri"/>
              </a:rPr>
              <a:t><![CDATA[Heresy was seen as a threat to people's souls and to order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1B07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7F2E9">
                    <a:alpha val="100000"/>
                  </a:srgbClr>
                </a:solidFill>
                <a:latin typeface="Calibri"/>
              </a:rPr>
              <a:t><![CDATA[Heretics were questioned by the Church and burned by the stat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1B07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7F2E9">
                    <a:alpha val="100000"/>
                  </a:srgbClr>
                </a:solidFill>
                <a:latin typeface="Calibri"/>
              </a:rPr>
              <a:t><![CDATA[Mary I burned around 280 Protestants; Elizabeth mostly used treason instea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1B07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7F2E9">
                    <a:alpha val="100000"/>
                  </a:srgbClr>
                </a:solidFill>
                <a:latin typeface="Calibri"/>
              </a:rPr>
              <a:t><![CDATA[The last heresy burnings in England were in 1612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552C32">
              <a:alpha val="100000"/>
            </a:srgbClr>
          </a:solidFill>
          <a:ln w="19050">
            <a:solidFill>
              <a:srgbClr val="B8862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Explain why heresy was punished so severely in the period c1500-c1700. (1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9C89A">
                    <a:alpha val="100000"/>
                  </a:srgbClr>
                </a:solidFill>
                <a:latin typeface="Calibri"/>
              </a:rPr>
              <a:t><![CDATA[Explain the religious reasons (souls, damnation) and the political reasons (the monarch's authority), then support each with a specific exampl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6A4A6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Exam Practice - Heres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c1500-c17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Answer all questions. Use specific names, dates and examples in every answer. · 3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1 · 4 marks · Explain one wa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Explain one way in which the punishment of heresy under Henry VIII was similar to the punishment of heresy under Mary I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2 · 12 marks · Explain wh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Explain why heresy was punished so severely in the period c1500-c1700. You may use the following in your answer: the burnings under Mary I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3 · 16 marks · How far do you agree?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"The main reason religious opponents were punished in the period c1500-c1700 was to protect the authority of the monarch." How far do you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1 · 4 marks · Explain one wa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c1500-c17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4D6AE">
                    <a:alpha val="100000"/>
                  </a:srgbClr>
                </a:solidFill>
                <a:latin typeface="Cambr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Explain one way in which the punishment of heresy under Henry VIII was similar to the punishment of heresy under Mary I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7A1F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 one way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c1500-c17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A valid similarity identifi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1-2 mark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Supported with specific knowledge of both reig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3-4 mark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2 · 12 marks · Explain wh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c1500-c17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4D6AE">
                    <a:alpha val="100000"/>
                  </a:srgbClr>
                </a:solidFill>
                <a:latin typeface="Cambr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7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Explain why heresy was punished so severely in the period c1500-c1700. You may use the following in your answer: the burnings under Mary I; the authority of the monarch. You must also use information of your ow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7A1F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 why. Worth 1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c1500-c17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1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809625" y="26479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241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1 (1-3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 simple or general answer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09625" y="36766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528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2 (4-6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Some explanation of one or more reasons, with some knowledg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809625" y="47053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3815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3 (7-9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 developed explanation linked to the question, with accurate knowledg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809625" y="57340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1143000" y="54102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4 (10-12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n analytical explanation of several reasons, with knowledge that goes beyond the stimulus point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3 · 16 marks · How far do you agre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c1500-c17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4D6AE">
                    <a:alpha val="100000"/>
                  </a:srgbClr>
                </a:solidFill>
                <a:latin typeface="Cambr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"The main reason religious opponents were punished in the period c1500-c1700 was to protect the authority of the monarch." How far do you agree? Explain your answer. You may use the following in your answer: Mary I; recusancy. You must also use information of your own. (16 marks, plus 4 for…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7A1F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How far do you agree?. Worth 16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c1500-c17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16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1 (1-4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 simple or generalised answer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2 (5-8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Some analysis, with a judgement that is asserted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3 (9-12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nalysis of both sides with accurate knowledge and a supported judgemen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3 · mark scheme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2: Crime and punishment in early modern England, c1500-c1700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2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4 (13-16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Sustained analysis, knowledge beyond the stimulus, and a clear, justified judgement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SPaG (4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ccurate spelling, punctuation and grammar, with specialist terms such as heresy and recusancy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2026-09-23T16:30:04Z</dcterms:created>
  <dcterms:modified xsi:type="dcterms:W3CDTF">2026-09-23T16:30:04Z</dcterms:modified>
  <dc:title>Heresy and its Punishment</dc:title>
  <dc:description>Generated from a pasted lesson-pack script.</dc:description>
  <dc:subject>Chapter 2: Crime and punishment in early modern England, c1500-c1700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3" name="OpenRevise drawing">
    <vt:i4>3</vt:i4>
  </property>
</Properties>
</file>