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4" r:id="rId11"/>
    <p:sldId id="265" r:id="rId12"/>
    <p:sldId id="266" r:id="rId13"/>
    <p:sldId id="267" r:id="rId14"/>
    <p:sldId id="269" r:id="rId16"/>
    <p:sldId id="270" r:id="rId17"/>
    <p:sldId id="271" r:id="rId18"/>
    <p:sldId id="272" r:id="rId19"/>
    <p:sldId id="273" r:id="rId20"/>
    <p:sldId id="274" r:id="rId21"/>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2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ad38c97d8ee394f7326689b9ca907698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9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9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9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f59f8d5e1429cf94914bb8bbebb5a39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86594dcb8b969b43eaf60bd8cd70669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96.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97.png"/>
  <Relationship Id="rId3" Type="http://schemas.openxmlformats.org/officeDocument/2006/relationships/image" Target="../media/470ace45d518b2e1e42820b6145f2f5259969a9f98.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156d3560ead45bc9baa88f36667b6c79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383c00e5d81a5b69d59edb4984326c10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01.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0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0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9.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0.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Vagabondage]]></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500-c17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2: Crime and punishment in early modern England, c1500-c17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3 of 5]]></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number of poor, wandering people increased in the sixteenth century.]]></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the laws against vagabondage and the punishments they set.]]></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vagabonds were feared, and how attitudes to the poor changed by 1601.]]></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the 1500s, growing numbers of poor people took to the roads looking for work. The authorities called them vagabonds or vagrants, and many feared them as thieves and troublemakers. Being poor, able-bodied and without work in your own parish became a crime.]]></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31]]></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00" spc="0" u="none" cap="none">
                <a:solidFill>
                  <a:srgbClr val="2B211B">
                    <a:alpha val="100000"/>
                  </a:srgbClr>
                </a:solidFill>
                <a:latin typeface="Calibri"/>
              </a:rPr>
              <a:t><![CDATA[A law separates the "impotent" poor, who may beg with a licence, from able-bodied beggars, who are whipped.]]></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36-41]]></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dissolution of the monasteries ends much of the charity the poor relied on.]]></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47]]></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Vagrancy Act: vagabonds can be branded and made slaves for two years.]]></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66]]></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omas Harman's pamphlet describes the "tricks" of vagabond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72]]></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Vagabonds Act: whipping and boring through the ear.]]></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601]]></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oor Law: every parish must look after its own poor.]]></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Were There More Vagabon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Several changes pushed people off the land and onto the road.]]></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Population growth]]></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population grew fast, so there were more people than jobs.]]></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ising price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Prices rose much faster than wages, pushing families into poverty.]]></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Enclosur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Landowners fenced off land for sheep, so fewer farm workers were needed.]]></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he monasterie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ir dissolution (1536-41) ended the food and shelter they had given the poor.]]></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Bad harvest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Failed harvests meant hunger and higher food prices.]]></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Soldier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Men returning from wars often came home with no work.]]></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Vagabonds Were Fear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authorities saw wandering poor people as a threat to order.]]></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rim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Vagabonds were blamed for theft and begging with tricks - pretending to be sick or injured.]]></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Rebell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Groups of poor, unemployed men could join rebellions, as in Kett's Rebellion in 1549.]]></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Burde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owns did not want to pay to support strangers from other parishe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Idlenes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eople believed that able-bodied men who did not work were lazy and sinful.]]></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aws Against Vagabond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laws grew harsher, then began to separate the deserving from the undeserving poor.]]></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Law]]></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at it did]]></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Punishment]]></a:t>
            </a:r>
          </a:p>
        </p:txBody>
      </p:sp>
      <p:sp>
        <p:nvSpPr>
          <p:cNvPr id="14"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531 Act]]></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Licensed the impotent poor to beg]]></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Able-bodied beggars whipped]]></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547 Vagrancy Act]]></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Treated able-bodied vagrants as criminal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Branded with a V and two years as a slave; repealed in 1550]]></a:t>
            </a:r>
          </a:p>
        </p:txBody>
      </p:sp>
      <p:sp>
        <p:nvSpPr>
          <p:cNvPr id="24"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572 Vagabonds Act]]></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11B">
                    <a:alpha val="100000"/>
                  </a:srgbClr>
                </a:solidFill>
                <a:latin typeface="Calibri"/>
              </a:rPr>
              <a:t><![CDATA[Vagabonds punished; parishes to collect for the deserving poor]]></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Whipped and a hole burned through the ear; repeat offenders could be hanged]]></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576 Act]]></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Houses of correction set up]]></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Vagrants made to work]]></a:t>
            </a:r>
          </a:p>
        </p:txBody>
      </p:sp>
      <p:sp>
        <p:nvSpPr>
          <p:cNvPr id="34" name="" descr=""/>
          <p:cNvSpPr/>
          <p:nvPr/>
        </p:nvSpPr>
        <p:spPr>
          <a:xfrm>
            <a:off x="552450" y="5334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35" name="" descr=""/>
          <p:cNvSpPr/>
          <p:nvPr/>
        </p:nvSpPr>
        <p:spPr>
          <a:xfrm>
            <a:off x="552450" y="5991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6" name=""/>
          <p:cNvSpPr txBox="1"/>
          <p:nvPr/>
        </p:nvSpPr>
        <p:spPr>
          <a:xfrm>
            <a:off x="6858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1601 Poor Law]]></a:t>
            </a:r>
          </a:p>
        </p:txBody>
      </p:sp>
      <p:sp>
        <p:nvSpPr>
          <p:cNvPr id="37" name=""/>
          <p:cNvSpPr txBox="1"/>
          <p:nvPr/>
        </p:nvSpPr>
        <p:spPr>
          <a:xfrm>
            <a:off x="43815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Each parish must support its own poor through a poor rate]]></a:t>
            </a:r>
          </a:p>
        </p:txBody>
      </p:sp>
      <p:sp>
        <p:nvSpPr>
          <p:cNvPr id="38" name=""/>
          <p:cNvSpPr txBox="1"/>
          <p:nvPr/>
        </p:nvSpPr>
        <p:spPr>
          <a:xfrm>
            <a:off x="80772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Able-bodied poor made to work; beggars punished]]></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Punishing a Vagabon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2257425"/>
            <a:ext cx="5334000" cy="3114675"/>
          </a:xfrm>
          <a:prstGeom prst="rect">
            <a:avLst/>
          </a:prstGeom>
          <a:noFill/>
        </p:spPr>
      </p:pic>
      <p:sp>
        <p:nvSpPr>
          <p:cNvPr id="10" name="" descr=""/>
          <p:cNvSpPr/>
          <p:nvPr/>
        </p:nvSpPr>
        <p:spPr>
          <a:xfrm>
            <a:off x="6305550" y="2257425"/>
            <a:ext cx="5334000" cy="3114675"/>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44830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A vagabond whipped through the streets, sixteenth century.]]></a:t>
            </a:r>
          </a:p>
        </p:txBody>
      </p:sp>
      <p:sp>
        <p:nvSpPr>
          <p:cNvPr id="12" name=""/>
          <p:cNvSpPr txBox="1"/>
          <p:nvPr/>
        </p:nvSpPr>
        <p:spPr>
          <a:xfrm>
            <a:off x="6305550" y="573405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Sixteenth-century woodcut; public domain copies on Wikimedia Commons.]]></a:t>
            </a:r>
          </a:p>
        </p:txBody>
      </p:sp>
      <p:sp>
        <p:nvSpPr>
          <p:cNvPr id="13" name=""/>
          <p:cNvSpPr txBox="1"/>
          <p:nvPr/>
        </p:nvSpPr>
        <p:spPr>
          <a:xfrm>
            <a:off x="552450" y="1905000"/>
            <a:ext cx="5334000" cy="885825"/>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Punishments for vagabondage were public and painful. They were meant to shame the vagabond, warn others, and send them back to their own parish.]]></a:t>
            </a:r>
          </a:p>
        </p:txBody>
      </p:sp>
      <p:sp>
        <p:nvSpPr>
          <p:cNvPr id="14" name=""/>
          <p:cNvSpPr txBox="1"/>
          <p:nvPr/>
        </p:nvSpPr>
        <p:spPr>
          <a:xfrm>
            <a:off x="552450" y="2924175"/>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TUDOR PUNISHMENTS]]></a:t>
            </a:r>
          </a:p>
        </p:txBody>
      </p:sp>
      <p:sp>
        <p:nvSpPr>
          <p:cNvPr id="15" name="" descr=""/>
          <p:cNvSpPr/>
          <p:nvPr/>
        </p:nvSpPr>
        <p:spPr>
          <a:xfrm>
            <a:off x="552450" y="3257550"/>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257550"/>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314700"/>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Whipp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ied to a cart and whipped until bloody.]]></a:t>
            </a:r>
          </a:p>
        </p:txBody>
      </p:sp>
      <p:sp>
        <p:nvSpPr>
          <p:cNvPr id="18" name="" descr=""/>
          <p:cNvSpPr/>
          <p:nvPr/>
        </p:nvSpPr>
        <p:spPr>
          <a:xfrm>
            <a:off x="552450" y="4029075"/>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029075"/>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086225"/>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Brand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 V burned into the skin under the 1547 Act.]]></a:t>
            </a:r>
          </a:p>
        </p:txBody>
      </p:sp>
      <p:sp>
        <p:nvSpPr>
          <p:cNvPr id="21" name="" descr=""/>
          <p:cNvSpPr/>
          <p:nvPr/>
        </p:nvSpPr>
        <p:spPr>
          <a:xfrm>
            <a:off x="552450" y="4800600"/>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800600"/>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857750"/>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Ear boring]]></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 hole burned through the ear under the 1572 Act.]]></a:t>
            </a:r>
          </a:p>
        </p:txBody>
      </p:sp>
      <p:sp>
        <p:nvSpPr>
          <p:cNvPr id="24" name="" descr=""/>
          <p:cNvSpPr/>
          <p:nvPr/>
        </p:nvSpPr>
        <p:spPr>
          <a:xfrm>
            <a:off x="552450" y="5572125"/>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572125"/>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629275"/>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Houses of correction]]></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ard work for the able-bodied idl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omas Harman on Vagabon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866900"/>
            <a:ext cx="11087100" cy="1485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These rowsey, ragged rabblement of rakehells... lurk in every corner, deceiving the peopl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0" u="none" cap="none">
                <a:solidFill>
                  <a:srgbClr val="B8862B">
                    <a:alpha val="100000"/>
                  </a:srgbClr>
                </a:solidFill>
                <a:latin typeface="Calibri"/>
              </a:rPr>
              <a:t><![CDATA[—  Adapted from Thomas Harman, A Caveat or Warning for Common Cursitors, Vulgarly Called Vagabonds, 1566]]></a:t>
            </a:r>
          </a:p>
        </p:txBody>
      </p:sp>
      <p:sp>
        <p:nvSpPr>
          <p:cNvPr id="13" name="" descr=""/>
          <p:cNvSpPr/>
          <p:nvPr/>
        </p:nvSpPr>
        <p:spPr>
          <a:xfrm>
            <a:off x="552450" y="358140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WHAT IT SHOWS]]></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300" spc="0" u="none" cap="none">
                <a:solidFill>
                  <a:srgbClr val="FFFFFF">
                    <a:alpha val="100000"/>
                  </a:srgbClr>
                </a:solidFill>
                <a:latin typeface="Calibri"/>
              </a:rPr>
              <a:t><![CDATA[Harman described vagabonds as cunning tricksters, such as "counterfeit cranks" who faked illness - pamphlets like his made people see the poor as criminals rather than victim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Deserving and Undeserving Po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781175"/>
            <a:ext cx="5314950" cy="23526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7A1F2B">
                    <a:alpha val="100000"/>
                  </a:srgbClr>
                </a:solidFill>
                <a:latin typeface="Cambria"/>
              </a:rPr>
              <a:t><![CDATA[DESERVING POOR]]></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he old, sick, disabled and orphaned.]]></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Could not work through no fault of their own.]]></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Given relief by their parish, paid for by the poor rate.]]></a:t>
            </a:r>
          </a:p>
        </p:txBody>
      </p:sp>
      <p:sp>
        <p:nvSpPr>
          <p:cNvPr id="13" name="" descr=""/>
          <p:cNvSpPr/>
          <p:nvPr/>
        </p:nvSpPr>
        <p:spPr>
          <a:xfrm>
            <a:off x="6324600" y="1781175"/>
            <a:ext cx="5314950" cy="23526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UNDESERVING POOR]]></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14859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Able-bodied people who did not work.]]></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Seen as lazy, sinful or criminal.]]></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Punished as vagabonds or made to work in houses of correction.]]></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Vagabond]]></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poor, able-bodied person who wandered from place to place without work.]]></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Vagranc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crime of being a vagabond.]]></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Enclosur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Fencing off common land, often for sheep farming.]]></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Dissolution of the monasterie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enry VIII's closure of the monasteries, 1536-41.]]></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ouse of correct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place where vagrants were made to work.]]></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oor rat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local tax to support the deserving poor.]]></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Counterfeit crank]]></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beggar who pretended to be ill to get mone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conomic and social change pushed more people onto the roads.]]></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Vagabonds were feared as thieves and potential rebels.]]></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Punishments included whipping, branding and ear boring.]]></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1601 Poor Law separated the deserving poor from the undeserving.]]></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vagabondage was seen as a serious crime in the sixteenth century.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the fears behind the laws - crime, rebellion, the cost to parishes - not just the causes of povert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Vagabonda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the punishment of vagabonds under the Vagrancy Act of 1547 was similar to the punishment of vagabonds under the…]]></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vagabondage was seen as a serious crime in the sixteenth century. You may use the following in your answer: the dissolution of…]]></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Fear of disorder was the main reason vagabondage was treated as a crime in the sixteenth century." How far do you agree? Explain you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7A1F2B">
                    <a:alpha val="100000"/>
                  </a:srgbClr>
                </a:solidFill>
                <a:latin typeface="Cambria"/>
              </a:rPr>
              <a:t><![CDATA[Explain one way in which the punishment of vagabonds under the Vagrancy Act of 1547 was similar to the punishment of vagabonds under the Vagabonds Act of 1572.]]></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similarity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Act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7A1F2B">
                    <a:alpha val="100000"/>
                  </a:srgbClr>
                </a:solidFill>
                <a:latin typeface="Cambria"/>
              </a:rPr>
              <a:t><![CDATA[Explain why vagabondage was seen as a serious crime in the sixteenth century. You may use the following in your answer: the dissolution of the monasteries; the Vagabonds Act (1572).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Fear of disorder was the main reason vagabondage was treated as a crime in the sixteenth century." How far do you agree? Explain your answer. You may use the following in your answer: Kett's Rebellion (1549); the Poor Law (1601). You must also use information of your own. (16 marks, plus 4 for…]]></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vagabondage and enclosur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2026-09-23T16:30:05Z</dcterms:created>
  <dcterms:modified xsi:type="dcterms:W3CDTF">2026-09-23T16:30:05Z</dcterms:modified>
  <dc:title>Vagabondage</dc:title>
  <dc:description>Generated from a pasted lesson-pack script.</dc:description>
  <dc:subject>Chapter 2: Crime and punishment in early modern England, c1500-c1700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