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5" r:id="rId12"/>
    <p:sldId id="266" r:id="rId13"/>
    <p:sldId id="268" r:id="rId15"/>
    <p:sldId id="269" r:id="rId16"/>
    <p:sldId id="270" r:id="rId17"/>
    <p:sldId id="271" r:id="rId18"/>
    <p:sldId id="272" r:id="rId19"/>
    <p:sldId id="273" r:id="rId20"/>
    <p:sldId id="275" r:id="rId22"/>
    <p:sldId id="276" r:id="rId23"/>
    <p:sldId id="277" r:id="rId24"/>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2" Type="http://schemas.openxmlformats.org/officeDocument/2006/relationships/slide" Target="slides/slide10.xml"/>
  <Relationship Id="rId13" Type="http://schemas.openxmlformats.org/officeDocument/2006/relationships/slide" Target="slides/slide11.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27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3cbc697bde4489d202dd00481e5b47e125.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9611ca8f07d6f73996a9419f834942f126.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cd72c499c7e9a68e7f9a47ba32966f1127.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cd72c499c7e9a68e7f9a47ba32966f1128.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cc135d7e858661d0dc88ce47bb35a2a129.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abacffc5ffeb8311884cb241f9f4dd1130.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2a7adf6aa5b5536be2d8eafab93cceb131.png"/>
  <Relationship Id="rId3" Type="http://schemas.openxmlformats.org/officeDocument/2006/relationships/image" Target="../media/2bb04b26992b9fa119bae9e45f098785251dce09132.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a08a913efd47dc7307827a6c225170a133.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82a0752c59937e615fbdf060d32de805135.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6d9731c00e0ce12bd37826c62c9e011136.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138.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139.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140.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141.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142.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144.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145.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146.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E0F16">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06922">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06922">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1B075">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Cambria"/>
              </a:rPr>
              <a:t><![CDATA[Witchcraft and the Witch-Hunts of 1645-47]]></a:t>
            </a:r>
          </a:p>
        </p:txBody>
      </p:sp>
      <p:sp>
        <p:nvSpPr>
          <p:cNvPr id="7" name=""/>
          <p:cNvSpPr txBox="1"/>
          <p:nvPr/>
        </p:nvSpPr>
        <p:spPr>
          <a:xfrm>
            <a:off x="1095375" y="4524375"/>
            <a:ext cx="10001250" cy="4572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i="1" strike="noStrike" sz="1800" spc="0" u="none" cap="none">
                <a:solidFill>
                  <a:srgbClr val="D1B075">
                    <a:alpha val="100000"/>
                  </a:srgbClr>
                </a:solidFill>
                <a:latin typeface="Calibri"/>
              </a:rPr>
              <a:t><![CDATA[c1500-c1700]]></a:t>
            </a:r>
          </a:p>
        </p:txBody>
      </p:sp>
      <p:sp>
        <p:nvSpPr>
          <p:cNvPr id="8" name="" descr=""/>
          <p:cNvSpPr/>
          <p:nvPr/>
        </p:nvSpPr>
        <p:spPr>
          <a:xfrm>
            <a:off x="5086350" y="5076825"/>
            <a:ext cx="2009775" cy="28575"/>
          </a:xfrm>
          <a:prstGeom prst="rect">
            <a:avLst/>
          </a:prstGeom>
          <a:solidFill>
            <a:srgbClr val="906922">
              <a:alpha val="100000"/>
            </a:srgbClr>
          </a:solidFill>
          <a:ln w="9525">
            <a:noFill/>
          </a:ln>
        </p:spPr>
        <p:txBody>
          <a:bodyPr vertOverflow="clip" rtlCol="0" anchor="ctr"/>
          <a:lstStyle/>
          <a:p>
            <a:pPr algn="ctr"/>
            <a:r>
              <a:t/>
            </a:r>
          </a:p>
        </p:txBody>
      </p:sp>
      <p:sp>
        <p:nvSpPr>
          <p:cNvPr id="9"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3D6B3">
                    <a:alpha val="100000"/>
                  </a:srgbClr>
                </a:solidFill>
                <a:latin typeface="Calibri"/>
              </a:rPr>
              <a:t><![CDATA[Chapter 2: Crime and punishment in early modern England, c1500-c1700]]></a:t>
            </a:r>
          </a:p>
        </p:txBody>
      </p:sp>
      <p:sp>
        <p:nvSpPr>
          <p:cNvPr id="10"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D1B075">
                    <a:alpha val="100000"/>
                  </a:srgbClr>
                </a:solidFill>
                <a:latin typeface="Calibri"/>
              </a:rPr>
              <a:t><![CDATA[Lesson 4 of 5]]></a:t>
            </a:r>
          </a:p>
        </p:txBody>
      </p:sp>
      <p:sp>
        <p:nvSpPr>
          <p:cNvPr id="1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6A4A6">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5]]></a:t>
            </a:r>
          </a:p>
        </p:txBody>
      </p:sp>
      <p:sp>
        <p:nvSpPr>
          <p:cNvPr id="9" name="" descr=""/>
          <p:cNvSpPr/>
          <p:nvPr/>
        </p:nvSpPr>
        <p:spPr>
          <a:xfrm>
            <a:off x="552450" y="22193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descr=""/>
          <p:cNvSpPr/>
          <p:nvPr/>
        </p:nvSpPr>
        <p:spPr>
          <a:xfrm>
            <a:off x="819150" y="24003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1" name=""/>
          <p:cNvSpPr txBox="1"/>
          <p:nvPr/>
        </p:nvSpPr>
        <p:spPr>
          <a:xfrm>
            <a:off x="819150" y="24003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1]]></a:t>
            </a:r>
          </a:p>
        </p:txBody>
      </p:sp>
      <p:sp>
        <p:nvSpPr>
          <p:cNvPr id="12" name=""/>
          <p:cNvSpPr txBox="1"/>
          <p:nvPr/>
        </p:nvSpPr>
        <p:spPr>
          <a:xfrm>
            <a:off x="1781175" y="22193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Describe the laws that made witchcraft a crime, and how they changed.]]></a:t>
            </a:r>
          </a:p>
        </p:txBody>
      </p:sp>
      <p:sp>
        <p:nvSpPr>
          <p:cNvPr id="13" name="" descr=""/>
          <p:cNvSpPr/>
          <p:nvPr/>
        </p:nvSpPr>
        <p:spPr>
          <a:xfrm>
            <a:off x="552450" y="35909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19150" y="37719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5" name=""/>
          <p:cNvSpPr txBox="1"/>
          <p:nvPr/>
        </p:nvSpPr>
        <p:spPr>
          <a:xfrm>
            <a:off x="819150" y="37719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2]]></a:t>
            </a:r>
          </a:p>
        </p:txBody>
      </p:sp>
      <p:sp>
        <p:nvSpPr>
          <p:cNvPr id="16" name=""/>
          <p:cNvSpPr txBox="1"/>
          <p:nvPr/>
        </p:nvSpPr>
        <p:spPr>
          <a:xfrm>
            <a:off x="1781175" y="35909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Explain why accusations of witchcraft increased, especially in the 1640s.]]></a:t>
            </a:r>
          </a:p>
        </p:txBody>
      </p:sp>
      <p:sp>
        <p:nvSpPr>
          <p:cNvPr id="17" name="" descr=""/>
          <p:cNvSpPr/>
          <p:nvPr/>
        </p:nvSpPr>
        <p:spPr>
          <a:xfrm>
            <a:off x="552450" y="49625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8" name="" descr=""/>
          <p:cNvSpPr/>
          <p:nvPr/>
        </p:nvSpPr>
        <p:spPr>
          <a:xfrm>
            <a:off x="819150" y="51435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9" name=""/>
          <p:cNvSpPr txBox="1"/>
          <p:nvPr/>
        </p:nvSpPr>
        <p:spPr>
          <a:xfrm>
            <a:off x="819150" y="51435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3]]></a:t>
            </a:r>
          </a:p>
        </p:txBody>
      </p:sp>
      <p:sp>
        <p:nvSpPr>
          <p:cNvPr id="20" name=""/>
          <p:cNvSpPr txBox="1"/>
          <p:nvPr/>
        </p:nvSpPr>
        <p:spPr>
          <a:xfrm>
            <a:off x="1781175" y="49625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Explain the role of Matthew Hopkins in the witch-hunts of 1645-47.]]></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Setting the Sce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5]]></a:t>
            </a:r>
          </a:p>
        </p:txBody>
      </p:sp>
      <p:sp>
        <p:nvSpPr>
          <p:cNvPr id="9" name="" descr=""/>
          <p:cNvSpPr/>
          <p:nvPr/>
        </p:nvSpPr>
        <p:spPr>
          <a:xfrm>
            <a:off x="552450" y="1733550"/>
            <a:ext cx="11087100" cy="1600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819150" y="1876425"/>
            <a:ext cx="10544175" cy="1323975"/>
          </a:xfrm>
          <a:prstGeom prst="rect">
            <a:avLst/>
          </a:prstGeom>
          <a:noFill/>
        </p:spPr>
        <p:txBody>
          <a:bodyPr anchor="ctr" anchorCtr="0" rtlCol="0" vert="horz" bIns="0" lIns="0" rIns="0" tIns="0">
            <a:normAutofit/>
          </a:bodyPr>
          <a:lstStyle/>
          <a:p>
            <a:pPr algn="l" rtl="0" fontAlgn="ctr" marL="0" marR="0" indent="0" lvl="0">
              <a:lnSpc>
                <a:spcPct val="115000"/>
              </a:lnSpc>
              <a:spcBef>
                <a:spcPts val="0"/>
              </a:spcBef>
              <a:spcAft>
                <a:spcPts val="0"/>
              </a:spcAft>
            </a:pPr>
            <a:r>
              <a:rPr lang="en-US" strike="noStrike" sz="1500" spc="0" u="none" cap="none">
                <a:solidFill>
                  <a:srgbClr val="2B211B">
                    <a:alpha val="100000"/>
                  </a:srgbClr>
                </a:solidFill>
                <a:latin typeface="Calibri"/>
              </a:rPr>
              <a:t><![CDATA[In the 1500s and 1600s almost everyone believed the Devil was real and that witches could use his power to harm people, animals and crops. When something went wrong - a sick child, a dead cow, a failed harvest - neighbours looked for someone to blame. Witchcraft became a crime that could be punished by death.]]></a:t>
            </a:r>
          </a:p>
        </p:txBody>
      </p:sp>
      <p:sp>
        <p:nvSpPr>
          <p:cNvPr id="11" name="" descr=""/>
          <p:cNvSpPr/>
          <p:nvPr/>
        </p:nvSpPr>
        <p:spPr>
          <a:xfrm>
            <a:off x="1943100" y="4419600"/>
            <a:ext cx="8315325" cy="28575"/>
          </a:xfrm>
          <a:prstGeom prst="rect">
            <a:avLst/>
          </a:prstGeom>
          <a:solidFill>
            <a:srgbClr val="D9C89A">
              <a:alpha val="100000"/>
            </a:srgbClr>
          </a:solidFill>
          <a:ln w="9525">
            <a:noFill/>
          </a:ln>
        </p:spPr>
        <p:txBody>
          <a:bodyPr vertOverflow="clip" rtlCol="0" anchor="ctr"/>
          <a:lstStyle/>
          <a:p>
            <a:pPr algn="ctr"/>
            <a:r>
              <a:t/>
            </a:r>
          </a:p>
        </p:txBody>
      </p:sp>
      <p:sp>
        <p:nvSpPr>
          <p:cNvPr id="12" name="" descr=""/>
          <p:cNvSpPr/>
          <p:nvPr/>
        </p:nvSpPr>
        <p:spPr>
          <a:xfrm>
            <a:off x="1828800"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3" name=""/>
          <p:cNvSpPr txBox="1"/>
          <p:nvPr/>
        </p:nvSpPr>
        <p:spPr>
          <a:xfrm>
            <a:off x="561975"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542]]></a:t>
            </a:r>
          </a:p>
        </p:txBody>
      </p:sp>
      <p:sp>
        <p:nvSpPr>
          <p:cNvPr id="14" name=""/>
          <p:cNvSpPr txBox="1"/>
          <p:nvPr/>
        </p:nvSpPr>
        <p:spPr>
          <a:xfrm>
            <a:off x="619125"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Henry VIII's Witchcraft Act makes witchcraft punishable by death.]]></a:t>
            </a:r>
          </a:p>
        </p:txBody>
      </p:sp>
      <p:sp>
        <p:nvSpPr>
          <p:cNvPr id="15" name="" descr=""/>
          <p:cNvSpPr/>
          <p:nvPr/>
        </p:nvSpPr>
        <p:spPr>
          <a:xfrm>
            <a:off x="460057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6" name=""/>
          <p:cNvSpPr txBox="1"/>
          <p:nvPr/>
        </p:nvSpPr>
        <p:spPr>
          <a:xfrm>
            <a:off x="3333750"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547]]></a:t>
            </a:r>
          </a:p>
        </p:txBody>
      </p:sp>
      <p:sp>
        <p:nvSpPr>
          <p:cNvPr id="17" name=""/>
          <p:cNvSpPr txBox="1"/>
          <p:nvPr/>
        </p:nvSpPr>
        <p:spPr>
          <a:xfrm>
            <a:off x="3390900"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he 1542 Act is repealed under Edward VI.]]></a:t>
            </a:r>
          </a:p>
        </p:txBody>
      </p:sp>
      <p:sp>
        <p:nvSpPr>
          <p:cNvPr id="18" name="" descr=""/>
          <p:cNvSpPr/>
          <p:nvPr/>
        </p:nvSpPr>
        <p:spPr>
          <a:xfrm>
            <a:off x="7372350"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9" name=""/>
          <p:cNvSpPr txBox="1"/>
          <p:nvPr/>
        </p:nvSpPr>
        <p:spPr>
          <a:xfrm>
            <a:off x="6105525"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563]]></a:t>
            </a:r>
          </a:p>
        </p:txBody>
      </p:sp>
      <p:sp>
        <p:nvSpPr>
          <p:cNvPr id="20" name=""/>
          <p:cNvSpPr txBox="1"/>
          <p:nvPr/>
        </p:nvSpPr>
        <p:spPr>
          <a:xfrm>
            <a:off x="6162675"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Elizabeth I's Witchcraft Act: death for killing someone by witchcraft.]]></a:t>
            </a:r>
          </a:p>
        </p:txBody>
      </p:sp>
      <p:sp>
        <p:nvSpPr>
          <p:cNvPr id="21" name="" descr=""/>
          <p:cNvSpPr/>
          <p:nvPr/>
        </p:nvSpPr>
        <p:spPr>
          <a:xfrm>
            <a:off x="1014412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22" name=""/>
          <p:cNvSpPr txBox="1"/>
          <p:nvPr/>
        </p:nvSpPr>
        <p:spPr>
          <a:xfrm>
            <a:off x="8877300"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597]]></a:t>
            </a:r>
          </a:p>
        </p:txBody>
      </p:sp>
      <p:sp>
        <p:nvSpPr>
          <p:cNvPr id="23" name=""/>
          <p:cNvSpPr txBox="1"/>
          <p:nvPr/>
        </p:nvSpPr>
        <p:spPr>
          <a:xfrm>
            <a:off x="8934450"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James VI of Scotland publishes Daemonologie, a book about witches.]]></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Setting the Scene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5]]></a:t>
            </a:r>
          </a:p>
        </p:txBody>
      </p:sp>
      <p:sp>
        <p:nvSpPr>
          <p:cNvPr id="9" name="" descr=""/>
          <p:cNvSpPr/>
          <p:nvPr/>
        </p:nvSpPr>
        <p:spPr>
          <a:xfrm>
            <a:off x="3324225" y="4419600"/>
            <a:ext cx="5543550" cy="28575"/>
          </a:xfrm>
          <a:prstGeom prst="rect">
            <a:avLst/>
          </a:prstGeom>
          <a:solidFill>
            <a:srgbClr val="D9C89A">
              <a:alpha val="100000"/>
            </a:srgbClr>
          </a:solidFill>
          <a:ln w="9525">
            <a:noFill/>
          </a:ln>
        </p:spPr>
        <p:txBody>
          <a:bodyPr vertOverflow="clip" rtlCol="0" anchor="ctr"/>
          <a:lstStyle/>
          <a:p>
            <a:pPr algn="ctr"/>
            <a:r>
              <a:t/>
            </a:r>
          </a:p>
        </p:txBody>
      </p:sp>
      <p:sp>
        <p:nvSpPr>
          <p:cNvPr id="10" name="" descr=""/>
          <p:cNvSpPr/>
          <p:nvPr/>
        </p:nvSpPr>
        <p:spPr>
          <a:xfrm>
            <a:off x="320992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1" name=""/>
          <p:cNvSpPr txBox="1"/>
          <p:nvPr/>
        </p:nvSpPr>
        <p:spPr>
          <a:xfrm>
            <a:off x="552450" y="3771900"/>
            <a:ext cx="554355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604]]></a:t>
            </a:r>
          </a:p>
        </p:txBody>
      </p:sp>
      <p:sp>
        <p:nvSpPr>
          <p:cNvPr id="12" name=""/>
          <p:cNvSpPr txBox="1"/>
          <p:nvPr/>
        </p:nvSpPr>
        <p:spPr>
          <a:xfrm>
            <a:off x="609600" y="4686300"/>
            <a:ext cx="54292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James I's Witchcraft Act: death for a first offence of calling up evil spirits.]]></a:t>
            </a:r>
          </a:p>
        </p:txBody>
      </p:sp>
      <p:sp>
        <p:nvSpPr>
          <p:cNvPr id="13" name="" descr=""/>
          <p:cNvSpPr/>
          <p:nvPr/>
        </p:nvSpPr>
        <p:spPr>
          <a:xfrm>
            <a:off x="875347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4" name=""/>
          <p:cNvSpPr txBox="1"/>
          <p:nvPr/>
        </p:nvSpPr>
        <p:spPr>
          <a:xfrm>
            <a:off x="6096000" y="3771900"/>
            <a:ext cx="554355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645-47]]></a:t>
            </a:r>
          </a:p>
        </p:txBody>
      </p:sp>
      <p:sp>
        <p:nvSpPr>
          <p:cNvPr id="15" name=""/>
          <p:cNvSpPr txBox="1"/>
          <p:nvPr/>
        </p:nvSpPr>
        <p:spPr>
          <a:xfrm>
            <a:off x="6153150" y="4686300"/>
            <a:ext cx="54292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Matthew Hopkins leads a witch-hunt in East Anglia.]]></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The Witchcraft Act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Each Act made witchcraft more clearly a crime.]]></a:t>
            </a:r>
          </a:p>
        </p:txBody>
      </p:sp>
      <p:sp>
        <p:nvSpPr>
          <p:cNvPr id="10" name="" descr=""/>
          <p:cNvSpPr/>
          <p:nvPr/>
        </p:nvSpPr>
        <p:spPr>
          <a:xfrm>
            <a:off x="552450" y="2228850"/>
            <a:ext cx="11087100" cy="438150"/>
          </a:xfrm>
          <a:prstGeom prst="rect">
            <a:avLst/>
          </a:prstGeom>
          <a:solidFill>
            <a:srgbClr val="7A1F2B">
              <a:alpha val="100000"/>
            </a:srgbClr>
          </a:solidFill>
          <a:ln w="9525">
            <a:noFill/>
          </a:ln>
        </p:spPr>
        <p:txBody>
          <a:bodyPr vertOverflow="clip" rtlCol="0" anchor="ctr"/>
          <a:lstStyle/>
          <a:p>
            <a:pPr algn="ctr"/>
            <a:r>
              <a:t/>
            </a:r>
          </a:p>
        </p:txBody>
      </p:sp>
      <p:sp>
        <p:nvSpPr>
          <p:cNvPr id="11" name=""/>
          <p:cNvSpPr txBox="1"/>
          <p:nvPr/>
        </p:nvSpPr>
        <p:spPr>
          <a:xfrm>
            <a:off x="6858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Cambria"/>
              </a:rPr>
              <a:t><![CDATA[Act]]></a:t>
            </a:r>
          </a:p>
        </p:txBody>
      </p:sp>
      <p:sp>
        <p:nvSpPr>
          <p:cNvPr id="12" name=""/>
          <p:cNvSpPr txBox="1"/>
          <p:nvPr/>
        </p:nvSpPr>
        <p:spPr>
          <a:xfrm>
            <a:off x="43815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Cambria"/>
              </a:rPr>
              <a:t><![CDATA[Monarch]]></a:t>
            </a:r>
          </a:p>
        </p:txBody>
      </p:sp>
      <p:sp>
        <p:nvSpPr>
          <p:cNvPr id="13" name=""/>
          <p:cNvSpPr txBox="1"/>
          <p:nvPr/>
        </p:nvSpPr>
        <p:spPr>
          <a:xfrm>
            <a:off x="80772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Cambria"/>
              </a:rPr>
              <a:t><![CDATA[What it said]]></a:t>
            </a:r>
          </a:p>
        </p:txBody>
      </p:sp>
      <p:sp>
        <p:nvSpPr>
          <p:cNvPr id="14" name="" descr=""/>
          <p:cNvSpPr/>
          <p:nvPr/>
        </p:nvSpPr>
        <p:spPr>
          <a:xfrm>
            <a:off x="552450" y="2667000"/>
            <a:ext cx="11087100" cy="666750"/>
          </a:xfrm>
          <a:prstGeom prst="rect">
            <a:avLst/>
          </a:prstGeom>
          <a:solidFill>
            <a:srgbClr val="F7F2E9">
              <a:alpha val="100000"/>
            </a:srgbClr>
          </a:solidFill>
          <a:ln w="9525">
            <a:noFill/>
          </a:ln>
        </p:spPr>
        <p:txBody>
          <a:bodyPr vertOverflow="clip" rtlCol="0" anchor="ctr"/>
          <a:lstStyle/>
          <a:p>
            <a:pPr algn="ctr"/>
            <a:r>
              <a:t/>
            </a:r>
          </a:p>
        </p:txBody>
      </p:sp>
      <p:sp>
        <p:nvSpPr>
          <p:cNvPr id="15" name="" descr=""/>
          <p:cNvSpPr/>
          <p:nvPr/>
        </p:nvSpPr>
        <p:spPr>
          <a:xfrm>
            <a:off x="552450" y="3324225"/>
            <a:ext cx="11087100" cy="9525"/>
          </a:xfrm>
          <a:prstGeom prst="rect">
            <a:avLst/>
          </a:prstGeom>
          <a:solidFill>
            <a:srgbClr val="D9C89A">
              <a:alpha val="100000"/>
            </a:srgbClr>
          </a:solidFill>
          <a:ln w="9525">
            <a:noFill/>
          </a:ln>
        </p:spPr>
        <p:txBody>
          <a:bodyPr vertOverflow="clip" rtlCol="0" anchor="ctr"/>
          <a:lstStyle/>
          <a:p>
            <a:pPr algn="ctr"/>
            <a:r>
              <a:t/>
            </a:r>
          </a:p>
        </p:txBody>
      </p:sp>
      <p:sp>
        <p:nvSpPr>
          <p:cNvPr id="16" name=""/>
          <p:cNvSpPr txBox="1"/>
          <p:nvPr/>
        </p:nvSpPr>
        <p:spPr>
          <a:xfrm>
            <a:off x="6858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7A1F2B">
                    <a:alpha val="100000"/>
                  </a:srgbClr>
                </a:solidFill>
                <a:latin typeface="Cambria"/>
              </a:rPr>
              <a:t><![CDATA[1542]]></a:t>
            </a:r>
          </a:p>
        </p:txBody>
      </p:sp>
      <p:sp>
        <p:nvSpPr>
          <p:cNvPr id="17" name=""/>
          <p:cNvSpPr txBox="1"/>
          <p:nvPr/>
        </p:nvSpPr>
        <p:spPr>
          <a:xfrm>
            <a:off x="43815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11B">
                    <a:alpha val="100000"/>
                  </a:srgbClr>
                </a:solidFill>
                <a:latin typeface="Calibri"/>
              </a:rPr>
              <a:t><![CDATA[Henry VIII]]></a:t>
            </a:r>
          </a:p>
        </p:txBody>
      </p:sp>
      <p:sp>
        <p:nvSpPr>
          <p:cNvPr id="18" name=""/>
          <p:cNvSpPr txBox="1"/>
          <p:nvPr/>
        </p:nvSpPr>
        <p:spPr>
          <a:xfrm>
            <a:off x="80772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11B">
                    <a:alpha val="100000"/>
                  </a:srgbClr>
                </a:solidFill>
                <a:latin typeface="Calibri"/>
              </a:rPr>
              <a:t><![CDATA[Witchcraft punishable by death; repealed in 1547]]></a:t>
            </a:r>
          </a:p>
        </p:txBody>
      </p:sp>
      <p:sp>
        <p:nvSpPr>
          <p:cNvPr id="19" name="" descr=""/>
          <p:cNvSpPr/>
          <p:nvPr/>
        </p:nvSpPr>
        <p:spPr>
          <a:xfrm>
            <a:off x="552450" y="33337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0" name="" descr=""/>
          <p:cNvSpPr/>
          <p:nvPr/>
        </p:nvSpPr>
        <p:spPr>
          <a:xfrm>
            <a:off x="552450" y="3990975"/>
            <a:ext cx="11087100" cy="9525"/>
          </a:xfrm>
          <a:prstGeom prst="rect">
            <a:avLst/>
          </a:prstGeom>
          <a:solidFill>
            <a:srgbClr val="D9C89A">
              <a:alpha val="100000"/>
            </a:srgbClr>
          </a:solidFill>
          <a:ln w="9525">
            <a:noFill/>
          </a:ln>
        </p:spPr>
        <p:txBody>
          <a:bodyPr vertOverflow="clip" rtlCol="0" anchor="ctr"/>
          <a:lstStyle/>
          <a:p>
            <a:pPr algn="ctr"/>
            <a:r>
              <a:t/>
            </a:r>
          </a:p>
        </p:txBody>
      </p:sp>
      <p:sp>
        <p:nvSpPr>
          <p:cNvPr id="21" name=""/>
          <p:cNvSpPr txBox="1"/>
          <p:nvPr/>
        </p:nvSpPr>
        <p:spPr>
          <a:xfrm>
            <a:off x="6858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7A1F2B">
                    <a:alpha val="100000"/>
                  </a:srgbClr>
                </a:solidFill>
                <a:latin typeface="Cambria"/>
              </a:rPr>
              <a:t><![CDATA[1563]]></a:t>
            </a:r>
          </a:p>
        </p:txBody>
      </p:sp>
      <p:sp>
        <p:nvSpPr>
          <p:cNvPr id="22" name=""/>
          <p:cNvSpPr txBox="1"/>
          <p:nvPr/>
        </p:nvSpPr>
        <p:spPr>
          <a:xfrm>
            <a:off x="43815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11B">
                    <a:alpha val="100000"/>
                  </a:srgbClr>
                </a:solidFill>
                <a:latin typeface="Calibri"/>
              </a:rPr>
              <a:t><![CDATA[Elizabeth I]]></a:t>
            </a:r>
          </a:p>
        </p:txBody>
      </p:sp>
      <p:sp>
        <p:nvSpPr>
          <p:cNvPr id="23" name=""/>
          <p:cNvSpPr txBox="1"/>
          <p:nvPr/>
        </p:nvSpPr>
        <p:spPr>
          <a:xfrm>
            <a:off x="80772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900" spc="0" u="none" cap="none">
                <a:solidFill>
                  <a:srgbClr val="2B211B">
                    <a:alpha val="100000"/>
                  </a:srgbClr>
                </a:solidFill>
                <a:latin typeface="Calibri"/>
              </a:rPr>
              <a:t><![CDATA[Death for causing a death by witchcraft; lesser harm punished by the pillory and prison]]></a:t>
            </a:r>
          </a:p>
        </p:txBody>
      </p:sp>
      <p:sp>
        <p:nvSpPr>
          <p:cNvPr id="24" name="" descr=""/>
          <p:cNvSpPr/>
          <p:nvPr/>
        </p:nvSpPr>
        <p:spPr>
          <a:xfrm>
            <a:off x="552450" y="4000500"/>
            <a:ext cx="11087100" cy="666750"/>
          </a:xfrm>
          <a:prstGeom prst="rect">
            <a:avLst/>
          </a:prstGeom>
          <a:solidFill>
            <a:srgbClr val="F7F2E9">
              <a:alpha val="100000"/>
            </a:srgbClr>
          </a:solidFill>
          <a:ln w="9525">
            <a:noFill/>
          </a:ln>
        </p:spPr>
        <p:txBody>
          <a:bodyPr vertOverflow="clip" rtlCol="0" anchor="ctr"/>
          <a:lstStyle/>
          <a:p>
            <a:pPr algn="ctr"/>
            <a:r>
              <a:t/>
            </a:r>
          </a:p>
        </p:txBody>
      </p:sp>
      <p:sp>
        <p:nvSpPr>
          <p:cNvPr id="25" name="" descr=""/>
          <p:cNvSpPr/>
          <p:nvPr/>
        </p:nvSpPr>
        <p:spPr>
          <a:xfrm>
            <a:off x="552450" y="4657725"/>
            <a:ext cx="11087100" cy="9525"/>
          </a:xfrm>
          <a:prstGeom prst="rect">
            <a:avLst/>
          </a:prstGeom>
          <a:solidFill>
            <a:srgbClr val="D9C89A">
              <a:alpha val="100000"/>
            </a:srgbClr>
          </a:solidFill>
          <a:ln w="9525">
            <a:noFill/>
          </a:ln>
        </p:spPr>
        <p:txBody>
          <a:bodyPr vertOverflow="clip" rtlCol="0" anchor="ctr"/>
          <a:lstStyle/>
          <a:p>
            <a:pPr algn="ctr"/>
            <a:r>
              <a:t/>
            </a:r>
          </a:p>
        </p:txBody>
      </p:sp>
      <p:sp>
        <p:nvSpPr>
          <p:cNvPr id="26" name=""/>
          <p:cNvSpPr txBox="1"/>
          <p:nvPr/>
        </p:nvSpPr>
        <p:spPr>
          <a:xfrm>
            <a:off x="6858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7A1F2B">
                    <a:alpha val="100000"/>
                  </a:srgbClr>
                </a:solidFill>
                <a:latin typeface="Cambria"/>
              </a:rPr>
              <a:t><![CDATA[1604]]></a:t>
            </a:r>
          </a:p>
        </p:txBody>
      </p:sp>
      <p:sp>
        <p:nvSpPr>
          <p:cNvPr id="27" name=""/>
          <p:cNvSpPr txBox="1"/>
          <p:nvPr/>
        </p:nvSpPr>
        <p:spPr>
          <a:xfrm>
            <a:off x="43815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11B">
                    <a:alpha val="100000"/>
                  </a:srgbClr>
                </a:solidFill>
                <a:latin typeface="Calibri"/>
              </a:rPr>
              <a:t><![CDATA[James I]]></a:t>
            </a:r>
          </a:p>
        </p:txBody>
      </p:sp>
      <p:sp>
        <p:nvSpPr>
          <p:cNvPr id="28" name=""/>
          <p:cNvSpPr txBox="1"/>
          <p:nvPr/>
        </p:nvSpPr>
        <p:spPr>
          <a:xfrm>
            <a:off x="80772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900" spc="0" u="none" cap="none">
                <a:solidFill>
                  <a:srgbClr val="2B211B">
                    <a:alpha val="100000"/>
                  </a:srgbClr>
                </a:solidFill>
                <a:latin typeface="Calibri"/>
              </a:rPr>
              <a:t><![CDATA[Death for a first offence of invoking evil spirits, even if no one was harmed]]></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Why Were People Accuse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Accusations grew out of belief, fear and hardship.]]></a:t>
            </a:r>
          </a:p>
        </p:txBody>
      </p:sp>
      <p:sp>
        <p:nvSpPr>
          <p:cNvPr id="10" name="" descr=""/>
          <p:cNvSpPr/>
          <p:nvPr/>
        </p:nvSpPr>
        <p:spPr>
          <a:xfrm>
            <a:off x="552450" y="22479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23900" y="24193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723900" y="25908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Religious belief]]></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Belief in the Devil was universal, and Puritans stressed his power.]]></a:t>
            </a:r>
          </a:p>
        </p:txBody>
      </p:sp>
      <p:sp>
        <p:nvSpPr>
          <p:cNvPr id="13" name="" descr=""/>
          <p:cNvSpPr/>
          <p:nvPr/>
        </p:nvSpPr>
        <p:spPr>
          <a:xfrm>
            <a:off x="4314825" y="22479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4486275" y="24193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4486275" y="25908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Hard times]]></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Bad harvests, disease and poverty made people look for someone to blame.]]></a:t>
            </a:r>
          </a:p>
        </p:txBody>
      </p:sp>
      <p:sp>
        <p:nvSpPr>
          <p:cNvPr id="16" name="" descr=""/>
          <p:cNvSpPr/>
          <p:nvPr/>
        </p:nvSpPr>
        <p:spPr>
          <a:xfrm>
            <a:off x="8077200" y="22479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248650" y="24193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8248650" y="25908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Who was accused]]></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Most were poor, elderly women, often living alone or dependent on neighbours.]]></a:t>
            </a:r>
          </a:p>
        </p:txBody>
      </p:sp>
      <p:sp>
        <p:nvSpPr>
          <p:cNvPr id="19" name="" descr=""/>
          <p:cNvSpPr/>
          <p:nvPr/>
        </p:nvSpPr>
        <p:spPr>
          <a:xfrm>
            <a:off x="552450" y="43053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0" name="" descr=""/>
          <p:cNvSpPr/>
          <p:nvPr/>
        </p:nvSpPr>
        <p:spPr>
          <a:xfrm>
            <a:off x="723900" y="44767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21" name=""/>
          <p:cNvSpPr txBox="1"/>
          <p:nvPr/>
        </p:nvSpPr>
        <p:spPr>
          <a:xfrm>
            <a:off x="723900" y="46482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Tension]]></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 woman refused charity who then cursed her neighbour might be blamed for any bad luck that followed.]]></a:t>
            </a:r>
          </a:p>
        </p:txBody>
      </p:sp>
      <p:sp>
        <p:nvSpPr>
          <p:cNvPr id="22" name="" descr=""/>
          <p:cNvSpPr/>
          <p:nvPr/>
        </p:nvSpPr>
        <p:spPr>
          <a:xfrm>
            <a:off x="4314825" y="43053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3" name="" descr=""/>
          <p:cNvSpPr/>
          <p:nvPr/>
        </p:nvSpPr>
        <p:spPr>
          <a:xfrm>
            <a:off x="4486275" y="44767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24" name=""/>
          <p:cNvSpPr txBox="1"/>
          <p:nvPr/>
        </p:nvSpPr>
        <p:spPr>
          <a:xfrm>
            <a:off x="4486275" y="46482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The king's example]]></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James I believed strongly in witches and wrote Daemonologie (1597).]]></a:t>
            </a:r>
          </a:p>
        </p:txBody>
      </p:sp>
      <p:sp>
        <p:nvSpPr>
          <p:cNvPr id="25" name="" descr=""/>
          <p:cNvSpPr/>
          <p:nvPr/>
        </p:nvSpPr>
        <p:spPr>
          <a:xfrm>
            <a:off x="8077200" y="43053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6" name="" descr=""/>
          <p:cNvSpPr/>
          <p:nvPr/>
        </p:nvSpPr>
        <p:spPr>
          <a:xfrm>
            <a:off x="8248650" y="44767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27" name=""/>
          <p:cNvSpPr txBox="1"/>
          <p:nvPr/>
        </p:nvSpPr>
        <p:spPr>
          <a:xfrm>
            <a:off x="8248650" y="46482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Evidence]]></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Proof" included a witch's mark, a familiar such as a pet cat, or a neighbour's word.]]></a:t>
            </a:r>
          </a:p>
        </p:txBody>
      </p:sp>
      <p:sp>
        <p:nvSpPr>
          <p:cNvPr id="2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The Witchfinder General]]></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5]]></a:t>
            </a:r>
          </a:p>
        </p:txBody>
      </p:sp>
      <p:pic>
        <p:nvPicPr>
          <p:cNvPr id="9" name="" descr=""/>
          <p:cNvPicPr>
            <a:picLocks noChangeAspect="1"/>
          </p:cNvPicPr>
          <p:nvPr/>
        </p:nvPicPr>
        <p:blipFill>
          <a:blip r:embed="rId3"/>
          <a:stretch>
            <a:fillRect/>
          </a:stretch>
        </p:blipFill>
        <p:spPr>
          <a:xfrm>
            <a:off x="7467600" y="1905000"/>
            <a:ext cx="3009900" cy="3829050"/>
          </a:xfrm>
          <a:prstGeom prst="rect">
            <a:avLst/>
          </a:prstGeom>
          <a:noFill/>
        </p:spPr>
      </p:pic>
      <p:sp>
        <p:nvSpPr>
          <p:cNvPr id="10" name="" descr=""/>
          <p:cNvSpPr/>
          <p:nvPr/>
        </p:nvSpPr>
        <p:spPr>
          <a:xfrm>
            <a:off x="7467600" y="1905000"/>
            <a:ext cx="3009900" cy="3829050"/>
          </a:xfrm>
          <a:prstGeom prst="rect">
            <a:avLst/>
          </a:prstGeom>
          <a:noFill/>
          <a:ln w="9525">
            <a:solidFill>
              <a:srgbClr val="D9C89A">
                <a:alpha val="100000"/>
              </a:srgbClr>
            </a:solidFill>
          </a:ln>
        </p:spPr>
        <p:txBody>
          <a:bodyPr vertOverflow="clip" rtlCol="0" anchor="ctr"/>
          <a:lstStyle/>
          <a:p>
            <a:pPr algn="ctr"/>
            <a:r>
              <a:t/>
            </a:r>
          </a:p>
        </p:txBody>
      </p:sp>
      <p:sp>
        <p:nvSpPr>
          <p:cNvPr id="11" name=""/>
          <p:cNvSpPr txBox="1"/>
          <p:nvPr/>
        </p:nvSpPr>
        <p:spPr>
          <a:xfrm>
            <a:off x="6305550" y="58102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A5C">
                    <a:alpha val="100000"/>
                  </a:srgbClr>
                </a:solidFill>
                <a:latin typeface="Calibri"/>
              </a:rPr>
              <a:t><![CDATA[Frontispiece of The Discovery of Witches, 1647.]]></a:t>
            </a:r>
          </a:p>
        </p:txBody>
      </p:sp>
      <p:sp>
        <p:nvSpPr>
          <p:cNvPr id="12" name=""/>
          <p:cNvSpPr txBox="1"/>
          <p:nvPr/>
        </p:nvSpPr>
        <p:spPr>
          <a:xfrm>
            <a:off x="6305550" y="6096000"/>
            <a:ext cx="5334000" cy="209550"/>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i="1" strike="noStrike" sz="900" spc="0" u="none" cap="none">
                <a:solidFill>
                  <a:srgbClr val="7A6A5C">
                    <a:alpha val="100000"/>
                  </a:srgbClr>
                </a:solidFill>
                <a:latin typeface="Calibri"/>
              </a:rPr>
              <a:t><![CDATA[Matthew Hopkins, The Discovery of Witches (1647); public domain copies on Wikimedia Commons.]]></a:t>
            </a:r>
          </a:p>
        </p:txBody>
      </p:sp>
      <p:sp>
        <p:nvSpPr>
          <p:cNvPr id="13" name=""/>
          <p:cNvSpPr txBox="1"/>
          <p:nvPr/>
        </p:nvSpPr>
        <p:spPr>
          <a:xfrm>
            <a:off x="552450" y="1905000"/>
            <a:ext cx="5334000" cy="990600"/>
          </a:xfrm>
          <a:prstGeom prst="rect">
            <a:avLst/>
          </a:prstGeom>
          <a:noFill/>
        </p:spPr>
        <p:txBody>
          <a:bodyPr anchor="t" anchorCtr="0" rtlCol="0" vert="horz" bIns="0" lIns="0" rIns="0" tIns="0">
            <a:normAutofit/>
          </a:bodyPr>
          <a:lstStyle/>
          <a:p>
            <a:pPr algn="l" rtl="0" fontAlgn="t" marL="0" marR="0" indent="0" lvl="0">
              <a:lnSpc>
                <a:spcPct val="116000"/>
              </a:lnSpc>
              <a:spcBef>
                <a:spcPts val="0"/>
              </a:spcBef>
              <a:spcAft>
                <a:spcPts val="0"/>
              </a:spcAft>
            </a:pPr>
            <a:r>
              <a:rPr lang="en-US" strike="noStrike" sz="1300" spc="0" u="none" cap="none">
                <a:solidFill>
                  <a:srgbClr val="2B211B">
                    <a:alpha val="100000"/>
                  </a:srgbClr>
                </a:solidFill>
                <a:latin typeface="Calibri"/>
              </a:rPr>
              <a:t><![CDATA[Matthew Hopkins called himself the Witchfinder General. With John Stearne he travelled through Essex, Suffolk and Norfolk in 1645-47, and more than 100 people were executed as a result - more than in any other English witch-hunt.]]></a:t>
            </a:r>
          </a:p>
        </p:txBody>
      </p:sp>
      <p:sp>
        <p:nvSpPr>
          <p:cNvPr id="14" name=""/>
          <p:cNvSpPr txBox="1"/>
          <p:nvPr/>
        </p:nvSpPr>
        <p:spPr>
          <a:xfrm>
            <a:off x="552450" y="3028950"/>
            <a:ext cx="5334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B8862B">
                    <a:alpha val="100000"/>
                  </a:srgbClr>
                </a:solidFill>
                <a:latin typeface="Calibri"/>
              </a:rPr>
              <a:t><![CDATA[HIS METHODS]]></a:t>
            </a:r>
          </a:p>
        </p:txBody>
      </p:sp>
      <p:sp>
        <p:nvSpPr>
          <p:cNvPr id="15" name="" descr=""/>
          <p:cNvSpPr/>
          <p:nvPr/>
        </p:nvSpPr>
        <p:spPr>
          <a:xfrm>
            <a:off x="552450" y="3352800"/>
            <a:ext cx="5334000" cy="6762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6" name="" descr=""/>
          <p:cNvSpPr/>
          <p:nvPr/>
        </p:nvSpPr>
        <p:spPr>
          <a:xfrm>
            <a:off x="552450" y="3352800"/>
            <a:ext cx="47625" cy="676275"/>
          </a:xfrm>
          <a:prstGeom prst="rect">
            <a:avLst/>
          </a:prstGeom>
          <a:solidFill>
            <a:srgbClr val="B8862B">
              <a:alpha val="100000"/>
            </a:srgbClr>
          </a:solidFill>
          <a:ln w="9525">
            <a:noFill/>
          </a:ln>
        </p:spPr>
        <p:txBody>
          <a:bodyPr vertOverflow="clip" rtlCol="0" anchor="ctr"/>
          <a:lstStyle/>
          <a:p>
            <a:pPr algn="ctr"/>
            <a:r>
              <a:t/>
            </a:r>
          </a:p>
        </p:txBody>
      </p:sp>
      <p:sp>
        <p:nvSpPr>
          <p:cNvPr id="17" name=""/>
          <p:cNvSpPr txBox="1"/>
          <p:nvPr/>
        </p:nvSpPr>
        <p:spPr>
          <a:xfrm>
            <a:off x="762000" y="3409950"/>
            <a:ext cx="4972050" cy="5619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7A1F2B">
                    <a:alpha val="100000"/>
                  </a:srgbClr>
                </a:solidFill>
                <a:latin typeface="Cambria"/>
              </a:rPr>
              <a:t><![CDATA[Watching]]></a:t>
            </a:r>
          </a:p>
          <a:p>
            <a:pPr algn="l" rtl="0" fontAlgn="ctr"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Suspects were kept awake for days until they "confessed".]]></a:t>
            </a:r>
          </a:p>
        </p:txBody>
      </p:sp>
      <p:sp>
        <p:nvSpPr>
          <p:cNvPr id="18" name="" descr=""/>
          <p:cNvSpPr/>
          <p:nvPr/>
        </p:nvSpPr>
        <p:spPr>
          <a:xfrm>
            <a:off x="552450" y="4105275"/>
            <a:ext cx="5334000" cy="6762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9" name="" descr=""/>
          <p:cNvSpPr/>
          <p:nvPr/>
        </p:nvSpPr>
        <p:spPr>
          <a:xfrm>
            <a:off x="552450" y="4105275"/>
            <a:ext cx="47625" cy="676275"/>
          </a:xfrm>
          <a:prstGeom prst="rect">
            <a:avLst/>
          </a:prstGeom>
          <a:solidFill>
            <a:srgbClr val="B8862B">
              <a:alpha val="100000"/>
            </a:srgbClr>
          </a:solidFill>
          <a:ln w="9525">
            <a:noFill/>
          </a:ln>
        </p:spPr>
        <p:txBody>
          <a:bodyPr vertOverflow="clip" rtlCol="0" anchor="ctr"/>
          <a:lstStyle/>
          <a:p>
            <a:pPr algn="ctr"/>
            <a:r>
              <a:t/>
            </a:r>
          </a:p>
        </p:txBody>
      </p:sp>
      <p:sp>
        <p:nvSpPr>
          <p:cNvPr id="20" name=""/>
          <p:cNvSpPr txBox="1"/>
          <p:nvPr/>
        </p:nvSpPr>
        <p:spPr>
          <a:xfrm>
            <a:off x="762000" y="4162425"/>
            <a:ext cx="4972050" cy="5619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7A1F2B">
                    <a:alpha val="100000"/>
                  </a:srgbClr>
                </a:solidFill>
                <a:latin typeface="Cambria"/>
              </a:rPr>
              <a:t><![CDATA[Searching]]></a:t>
            </a:r>
          </a:p>
          <a:p>
            <a:pPr algn="l" rtl="0" fontAlgn="ctr"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heir bodies were searched for a devil's mark.]]></a:t>
            </a:r>
          </a:p>
        </p:txBody>
      </p:sp>
      <p:sp>
        <p:nvSpPr>
          <p:cNvPr id="21" name="" descr=""/>
          <p:cNvSpPr/>
          <p:nvPr/>
        </p:nvSpPr>
        <p:spPr>
          <a:xfrm>
            <a:off x="552450" y="4857750"/>
            <a:ext cx="5334000" cy="6762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2" name="" descr=""/>
          <p:cNvSpPr/>
          <p:nvPr/>
        </p:nvSpPr>
        <p:spPr>
          <a:xfrm>
            <a:off x="552450" y="4857750"/>
            <a:ext cx="47625" cy="676275"/>
          </a:xfrm>
          <a:prstGeom prst="rect">
            <a:avLst/>
          </a:prstGeom>
          <a:solidFill>
            <a:srgbClr val="B8862B">
              <a:alpha val="100000"/>
            </a:srgbClr>
          </a:solidFill>
          <a:ln w="9525">
            <a:noFill/>
          </a:ln>
        </p:spPr>
        <p:txBody>
          <a:bodyPr vertOverflow="clip" rtlCol="0" anchor="ctr"/>
          <a:lstStyle/>
          <a:p>
            <a:pPr algn="ctr"/>
            <a:r>
              <a:t/>
            </a:r>
          </a:p>
        </p:txBody>
      </p:sp>
      <p:sp>
        <p:nvSpPr>
          <p:cNvPr id="23" name=""/>
          <p:cNvSpPr txBox="1"/>
          <p:nvPr/>
        </p:nvSpPr>
        <p:spPr>
          <a:xfrm>
            <a:off x="762000" y="4914900"/>
            <a:ext cx="4972050" cy="5619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7A1F2B">
                    <a:alpha val="100000"/>
                  </a:srgbClr>
                </a:solidFill>
                <a:latin typeface="Cambria"/>
              </a:rPr>
              <a:t><![CDATA[Swimming]]></a:t>
            </a:r>
          </a:p>
          <a:p>
            <a:pPr algn="l" rtl="0" fontAlgn="ctr"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Suspects were tied and thrown in water; floating meant guilt.]]></a:t>
            </a:r>
          </a:p>
        </p:txBody>
      </p:sp>
      <p:sp>
        <p:nvSpPr>
          <p:cNvPr id="24" name="" descr=""/>
          <p:cNvSpPr/>
          <p:nvPr/>
        </p:nvSpPr>
        <p:spPr>
          <a:xfrm>
            <a:off x="552450" y="5610225"/>
            <a:ext cx="5334000" cy="6762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5" name="" descr=""/>
          <p:cNvSpPr/>
          <p:nvPr/>
        </p:nvSpPr>
        <p:spPr>
          <a:xfrm>
            <a:off x="552450" y="5610225"/>
            <a:ext cx="47625" cy="676275"/>
          </a:xfrm>
          <a:prstGeom prst="rect">
            <a:avLst/>
          </a:prstGeom>
          <a:solidFill>
            <a:srgbClr val="B8862B">
              <a:alpha val="100000"/>
            </a:srgbClr>
          </a:solidFill>
          <a:ln w="9525">
            <a:noFill/>
          </a:ln>
        </p:spPr>
        <p:txBody>
          <a:bodyPr vertOverflow="clip" rtlCol="0" anchor="ctr"/>
          <a:lstStyle/>
          <a:p>
            <a:pPr algn="ctr"/>
            <a:r>
              <a:t/>
            </a:r>
          </a:p>
        </p:txBody>
      </p:sp>
      <p:sp>
        <p:nvSpPr>
          <p:cNvPr id="26" name=""/>
          <p:cNvSpPr txBox="1"/>
          <p:nvPr/>
        </p:nvSpPr>
        <p:spPr>
          <a:xfrm>
            <a:off x="762000" y="5667375"/>
            <a:ext cx="4972050" cy="5619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7A1F2B">
                    <a:alpha val="100000"/>
                  </a:srgbClr>
                </a:solidFill>
                <a:latin typeface="Cambria"/>
              </a:rPr>
              <a:t><![CDATA[Payment]]></a:t>
            </a:r>
          </a:p>
          <a:p>
            <a:pPr algn="l" rtl="0" fontAlgn="ctr"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owns paid him fees, so he had a reason to find witches.]]></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Why the Witch-Hunts of 1645-47 Happene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Hopkins was important - but he could only work because of the circumstances around him.]]></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The Civil War]]></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The Civil War (1642-51) disrupted normal government, and the usual assize courts were not held regularly, so local courts acted with less control.]]></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Puritanism]]></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East Anglia was strongly Puritan, and Puritans saw the Devil at work everywhere.]]></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Hardship]]></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War, bad harvests and disease left people anxious and looking for someone to blame.]]></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Hopkins himself]]></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His methods produced confessions, and his fame spread through his 1647 pamphlet The Discovery of Witche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5]]></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B8862B">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The End of the Hunt]]></a:t>
            </a:r>
          </a:p>
        </p:txBody>
      </p:sp>
      <p:sp>
        <p:nvSpPr>
          <p:cNvPr id="10" name="" descr=""/>
          <p:cNvSpPr/>
          <p:nvPr/>
        </p:nvSpPr>
        <p:spPr>
          <a:xfrm>
            <a:off x="552450" y="1962150"/>
            <a:ext cx="11087100" cy="233362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400" spc="0" u="none" cap="none">
                <a:solidFill>
                  <a:srgbClr val="2B211B">
                    <a:alpha val="100000"/>
                  </a:srgbClr>
                </a:solidFill>
                <a:latin typeface="Calibri"/>
              </a:rPr>
              <a:t><![CDATA[Hopkins's witch-hunt ended almost as quickly as it had begun. Some ministers, such as John Gaule, openly criticised his methods, and people began to question whether confessions made after days without sleep could be trusted. By 1647 the witch-hunt had collapsed, and Hopkins died that same year. The hunt shows how belief, fear and a breakdown of normal authority could combine with one determined man to cause a wave of accusations.]]></a:t>
            </a:r>
          </a:p>
        </p:txBody>
      </p:sp>
      <p:sp>
        <p:nvSpPr>
          <p:cNvPr id="12" name="" descr=""/>
          <p:cNvSpPr/>
          <p:nvPr/>
        </p:nvSpPr>
        <p:spPr>
          <a:xfrm>
            <a:off x="552450" y="4572000"/>
            <a:ext cx="5362575" cy="1419225"/>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D1B075">
                    <a:alpha val="100000"/>
                  </a:srgbClr>
                </a:solidFill>
                <a:latin typeface="Cambria"/>
              </a:rPr>
              <a:t><![CDATA[100+]]></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People executed as a result of the witch-hunt, 1645-47]]></a:t>
            </a:r>
          </a:p>
        </p:txBody>
      </p:sp>
      <p:sp>
        <p:nvSpPr>
          <p:cNvPr id="15" name="" descr=""/>
          <p:cNvSpPr/>
          <p:nvPr/>
        </p:nvSpPr>
        <p:spPr>
          <a:xfrm>
            <a:off x="6276975" y="4572000"/>
            <a:ext cx="5362575" cy="1419225"/>
          </a:xfrm>
          <a:prstGeom prst="roundRect">
            <a:avLst/>
          </a:prstGeom>
          <a:solidFill>
            <a:srgbClr val="7A1F2B">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D1B075">
                    <a:alpha val="100000"/>
                  </a:srgbClr>
                </a:solidFill>
                <a:latin typeface="Cambria"/>
              </a:rPr>
              <a:t><![CDATA[1647]]></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Hopkins publishes The Discovery of Witches, and die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5]]></a:t>
            </a:r>
          </a:p>
        </p:txBody>
      </p:sp>
      <p:sp>
        <p:nvSpPr>
          <p:cNvPr id="9" name="" descr=""/>
          <p:cNvSpPr/>
          <p:nvPr/>
        </p:nvSpPr>
        <p:spPr>
          <a:xfrm>
            <a:off x="552450" y="1781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52475" y="1838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Witchcraft]]></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Using supernatural power, believed to come from the Devil, to cause harm.]]></a:t>
            </a:r>
          </a:p>
        </p:txBody>
      </p:sp>
      <p:sp>
        <p:nvSpPr>
          <p:cNvPr id="11" name="" descr=""/>
          <p:cNvSpPr/>
          <p:nvPr/>
        </p:nvSpPr>
        <p:spPr>
          <a:xfrm>
            <a:off x="6229350" y="1781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2" name=""/>
          <p:cNvSpPr txBox="1"/>
          <p:nvPr/>
        </p:nvSpPr>
        <p:spPr>
          <a:xfrm>
            <a:off x="6438900" y="1838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Witchcraft Act]]></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Laws of 1542, 1563 and 1604 that made witchcraft a crime.]]></a:t>
            </a:r>
          </a:p>
        </p:txBody>
      </p:sp>
      <p:sp>
        <p:nvSpPr>
          <p:cNvPr id="13" name="" descr=""/>
          <p:cNvSpPr/>
          <p:nvPr/>
        </p:nvSpPr>
        <p:spPr>
          <a:xfrm>
            <a:off x="552450" y="2924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p:cNvSpPr txBox="1"/>
          <p:nvPr/>
        </p:nvSpPr>
        <p:spPr>
          <a:xfrm>
            <a:off x="752475" y="2981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Familiar]]></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An animal believed to be a witch's helper from the Devil.]]></a:t>
            </a:r>
          </a:p>
        </p:txBody>
      </p:sp>
      <p:sp>
        <p:nvSpPr>
          <p:cNvPr id="15" name="" descr=""/>
          <p:cNvSpPr/>
          <p:nvPr/>
        </p:nvSpPr>
        <p:spPr>
          <a:xfrm>
            <a:off x="6229350" y="2924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6" name=""/>
          <p:cNvSpPr txBox="1"/>
          <p:nvPr/>
        </p:nvSpPr>
        <p:spPr>
          <a:xfrm>
            <a:off x="6438900" y="2981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Devil's mark]]></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A mark on the body believed to show a pact with the Devil.]]></a:t>
            </a:r>
          </a:p>
        </p:txBody>
      </p:sp>
      <p:sp>
        <p:nvSpPr>
          <p:cNvPr id="17" name="" descr=""/>
          <p:cNvSpPr/>
          <p:nvPr/>
        </p:nvSpPr>
        <p:spPr>
          <a:xfrm>
            <a:off x="552450" y="4067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8" name=""/>
          <p:cNvSpPr txBox="1"/>
          <p:nvPr/>
        </p:nvSpPr>
        <p:spPr>
          <a:xfrm>
            <a:off x="752475" y="4124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Swimming test]]></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Throwing a suspect into water: floating meant guilt.]]></a:t>
            </a:r>
          </a:p>
        </p:txBody>
      </p:sp>
      <p:sp>
        <p:nvSpPr>
          <p:cNvPr id="19" name="" descr=""/>
          <p:cNvSpPr/>
          <p:nvPr/>
        </p:nvSpPr>
        <p:spPr>
          <a:xfrm>
            <a:off x="6229350" y="4067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0" name=""/>
          <p:cNvSpPr txBox="1"/>
          <p:nvPr/>
        </p:nvSpPr>
        <p:spPr>
          <a:xfrm>
            <a:off x="6438900" y="4124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Puritan]]></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A strict Protestant who wanted a simpler, purer Church.]]></a:t>
            </a:r>
          </a:p>
        </p:txBody>
      </p:sp>
      <p:sp>
        <p:nvSpPr>
          <p:cNvPr id="22" name="" descr=""/>
          <p:cNvSpPr/>
          <p:nvPr/>
        </p:nvSpPr>
        <p:spPr>
          <a:xfrm>
            <a:off x="552450" y="5210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3" name=""/>
          <p:cNvSpPr txBox="1"/>
          <p:nvPr/>
        </p:nvSpPr>
        <p:spPr>
          <a:xfrm>
            <a:off x="752475" y="5267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Witchfinder General]]></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The title Matthew Hopkins gave himself.]]></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3E0F16">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06922">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06922">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1B075">
                    <a:alpha val="100000"/>
                  </a:srgbClr>
                </a:solidFill>
                <a:latin typeface="Calibri"/>
              </a:rPr>
              <a:t><![CDATA[EDEXCEL GCSE HISTORY  ·  PAPER 1  ·  CRIME & PUNISHMENT]]></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mbria"/>
              </a:rPr>
              <a:t><![CDATA[Summary & Exam Focus]]></a:t>
            </a:r>
          </a:p>
        </p:txBody>
      </p:sp>
      <p:sp>
        <p:nvSpPr>
          <p:cNvPr id="6" name="" descr=""/>
          <p:cNvSpPr/>
          <p:nvPr/>
        </p:nvSpPr>
        <p:spPr>
          <a:xfrm>
            <a:off x="552450" y="15525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Witchcraft Acts in 1542, 1563 and 1604 made witchcraft a crime punishable by death.]]></a:t>
            </a:r>
          </a:p>
        </p:txBody>
      </p:sp>
      <p:sp>
        <p:nvSpPr>
          <p:cNvPr id="8" name="" descr=""/>
          <p:cNvSpPr/>
          <p:nvPr/>
        </p:nvSpPr>
        <p:spPr>
          <a:xfrm>
            <a:off x="552450" y="20859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Most accused were poor, elderly women.]]></a:t>
            </a:r>
          </a:p>
        </p:txBody>
      </p:sp>
      <p:sp>
        <p:nvSpPr>
          <p:cNvPr id="10" name="" descr=""/>
          <p:cNvSpPr/>
          <p:nvPr/>
        </p:nvSpPr>
        <p:spPr>
          <a:xfrm>
            <a:off x="552450" y="26193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The Civil War, Puritanism and hardship made the 1645-47 witch-hunt possible.]]></a:t>
            </a:r>
          </a:p>
        </p:txBody>
      </p:sp>
      <p:sp>
        <p:nvSpPr>
          <p:cNvPr id="12" name="" descr=""/>
          <p:cNvSpPr/>
          <p:nvPr/>
        </p:nvSpPr>
        <p:spPr>
          <a:xfrm>
            <a:off x="552450" y="31527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Matthew Hopkins's methods led to more than 100 executions.]]></a:t>
            </a:r>
          </a:p>
        </p:txBody>
      </p:sp>
      <p:sp>
        <p:nvSpPr>
          <p:cNvPr id="14" name="" descr=""/>
          <p:cNvSpPr/>
          <p:nvPr/>
        </p:nvSpPr>
        <p:spPr>
          <a:xfrm>
            <a:off x="552450" y="4314825"/>
            <a:ext cx="11087100" cy="1666875"/>
          </a:xfrm>
          <a:prstGeom prst="roundRect">
            <a:avLst/>
          </a:prstGeom>
          <a:solidFill>
            <a:srgbClr val="552C32">
              <a:alpha val="100000"/>
            </a:srgbClr>
          </a:solidFill>
          <a:ln w="19050">
            <a:solidFill>
              <a:srgbClr val="B8862B">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Cambria"/>
              </a:rPr>
              <a:t><![CDATA[Explain why there was an increase in accusations of witchcraft in the period c1500-c1700. (12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9C89A">
                    <a:alpha val="100000"/>
                  </a:srgbClr>
                </a:solidFill>
                <a:latin typeface="Calibri"/>
              </a:rPr>
              <a:t><![CDATA[Explain several causes - belief, the law, hardship, the Civil War - and do not let Hopkins be your only reason.]]></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6A4A6">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Exam Practice - Witchcraf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Answer all questions. Use specific names, dates and examples in every answer. · 35 minutes]]></a:t>
            </a:r>
          </a:p>
        </p:txBody>
      </p:sp>
      <p:sp>
        <p:nvSpPr>
          <p:cNvPr id="10" name="" descr=""/>
          <p:cNvSpPr/>
          <p:nvPr/>
        </p:nvSpPr>
        <p:spPr>
          <a:xfrm>
            <a:off x="552450" y="22669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Question 1 · 4 marks · Explain one way]]></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Explain one way in which the Witchcraft Act of 1563 was different from the Witchcraft Act of 1604.]]></a:t>
            </a:r>
          </a:p>
        </p:txBody>
      </p:sp>
      <p:sp>
        <p:nvSpPr>
          <p:cNvPr id="13" name="" descr=""/>
          <p:cNvSpPr/>
          <p:nvPr/>
        </p:nvSpPr>
        <p:spPr>
          <a:xfrm>
            <a:off x="552450" y="365760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Question 2 · 12 marks · Explain why]]></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Explain why there was an increase in accusations of witchcraft in the period c1500-c1700. You may use the following in your answer: the…]]></a:t>
            </a:r>
          </a:p>
        </p:txBody>
      </p:sp>
      <p:sp>
        <p:nvSpPr>
          <p:cNvPr id="16" name="" descr=""/>
          <p:cNvSpPr/>
          <p:nvPr/>
        </p:nvSpPr>
        <p:spPr>
          <a:xfrm>
            <a:off x="552450" y="50482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Question 3 · 16 marks · How far do you agree?]]></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The main reason for the witch-hunts of 1645-47 was the work of Matthew Hopkins." How far do you agree? Explain your answer. You may us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1 · 4 marks · Explain one wa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5]]></a:t>
            </a:r>
          </a:p>
        </p:txBody>
      </p:sp>
      <p:sp>
        <p:nvSpPr>
          <p:cNvPr id="9" name="" descr=""/>
          <p:cNvSpPr/>
          <p:nvPr/>
        </p:nvSpPr>
        <p:spPr>
          <a:xfrm>
            <a:off x="552450" y="1866900"/>
            <a:ext cx="11087100" cy="1428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7A1F2B">
                    <a:alpha val="100000"/>
                  </a:srgbClr>
                </a:solidFill>
                <a:latin typeface="Cambria"/>
              </a:rPr>
              <a:t><![CDATA[Explain one way in which the Witchcraft Act of 1563 was different from the Witchcraft Act of 1604.]]></a:t>
            </a:r>
          </a:p>
        </p:txBody>
      </p:sp>
      <p:sp>
        <p:nvSpPr>
          <p:cNvPr id="12" name="" descr=""/>
          <p:cNvSpPr/>
          <p:nvPr/>
        </p:nvSpPr>
        <p:spPr>
          <a:xfrm>
            <a:off x="552450" y="352425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one way. Worth 4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4 marks available. Award a mark for each point made.]]></a:t>
            </a:r>
          </a:p>
        </p:txBody>
      </p:sp>
      <p:sp>
        <p:nvSpPr>
          <p:cNvPr id="10" name="" descr=""/>
          <p:cNvSpPr/>
          <p:nvPr/>
        </p:nvSpPr>
        <p:spPr>
          <a:xfrm>
            <a:off x="552450" y="296227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A valid difference identified]]></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1-2 marks]]></a:t>
            </a:r>
          </a:p>
        </p:txBody>
      </p:sp>
      <p:sp>
        <p:nvSpPr>
          <p:cNvPr id="13" name="" descr=""/>
          <p:cNvSpPr/>
          <p:nvPr/>
        </p:nvSpPr>
        <p:spPr>
          <a:xfrm>
            <a:off x="552450" y="435292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Supported with specific knowledge of both Acts]]></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3-4 marks]]></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2 · 12 marks · Explain wh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5]]></a:t>
            </a:r>
          </a:p>
        </p:txBody>
      </p:sp>
      <p:sp>
        <p:nvSpPr>
          <p:cNvPr id="9" name="" descr=""/>
          <p:cNvSpPr/>
          <p:nvPr/>
        </p:nvSpPr>
        <p:spPr>
          <a:xfrm>
            <a:off x="552450" y="1866900"/>
            <a:ext cx="11087100" cy="1428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700" spc="0" u="none" cap="none">
                <a:solidFill>
                  <a:srgbClr val="7A1F2B">
                    <a:alpha val="100000"/>
                  </a:srgbClr>
                </a:solidFill>
                <a:latin typeface="Cambria"/>
              </a:rPr>
              <a:t><![CDATA[Explain why there was an increase in accusations of witchcraft in the period c1500-c1700. You may use the following in your answer: the Witchcraft Act (1604); Matthew Hopkins. You must also use information of your own.]]></a:t>
            </a:r>
          </a:p>
        </p:txBody>
      </p:sp>
      <p:sp>
        <p:nvSpPr>
          <p:cNvPr id="12" name="" descr=""/>
          <p:cNvSpPr/>
          <p:nvPr/>
        </p:nvSpPr>
        <p:spPr>
          <a:xfrm>
            <a:off x="552450" y="352425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hy. Worth 1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12 marks available. Award a mark for each point made.]]></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1 (1-3)]]></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 simple or general answer]]></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2 (4-6)]]></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Some explanation of one or more reasons, with some knowledge]]></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3 (7-9)]]></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 developed explanation linked to the question, with accurate knowledge]]></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4 (10-12)]]></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n analytical explanation of several reasons, with knowledge that goes beyond the stimulus point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400" spc="0" u="none" cap="none">
                <a:solidFill>
                  <a:srgbClr val="7A1F2B">
                    <a:alpha val="100000"/>
                  </a:srgbClr>
                </a:solidFill>
                <a:latin typeface="Cambria"/>
              </a:rPr>
              <a:t><![CDATA[Question 3 · 16 marks · How far do you agre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5]]></a:t>
            </a:r>
          </a:p>
        </p:txBody>
      </p:sp>
      <p:sp>
        <p:nvSpPr>
          <p:cNvPr id="9" name="" descr=""/>
          <p:cNvSpPr/>
          <p:nvPr/>
        </p:nvSpPr>
        <p:spPr>
          <a:xfrm>
            <a:off x="552450" y="1866900"/>
            <a:ext cx="11087100" cy="1428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300" spc="0" u="none" cap="none">
                <a:solidFill>
                  <a:srgbClr val="7A1F2B">
                    <a:alpha val="100000"/>
                  </a:srgbClr>
                </a:solidFill>
                <a:latin typeface="Cambria"/>
              </a:rPr>
              <a:t><![CDATA["The main reason for the witch-hunts of 1645-47 was the work of Matthew Hopkins." How far do you agree? Explain your answer. You may use the following in your answer: the Civil War; The Discovery of Witches (1647). You must also use information of your own. (16 marks, plus 4 for spelling…]]></a:t>
            </a:r>
          </a:p>
        </p:txBody>
      </p:sp>
      <p:sp>
        <p:nvSpPr>
          <p:cNvPr id="12" name="" descr=""/>
          <p:cNvSpPr/>
          <p:nvPr/>
        </p:nvSpPr>
        <p:spPr>
          <a:xfrm>
            <a:off x="552450" y="352425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How far do you agree?. Worth 16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16 marks available. Award a mark for each point made.]]></a:t>
            </a:r>
          </a:p>
        </p:txBody>
      </p:sp>
      <p:sp>
        <p:nvSpPr>
          <p:cNvPr id="10" name="" descr=""/>
          <p:cNvSpPr/>
          <p:nvPr/>
        </p:nvSpPr>
        <p:spPr>
          <a:xfrm>
            <a:off x="552450" y="22669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1 (1-4)]]></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 simple or generalised answer]]></a:t>
            </a:r>
          </a:p>
        </p:txBody>
      </p:sp>
      <p:sp>
        <p:nvSpPr>
          <p:cNvPr id="13" name="" descr=""/>
          <p:cNvSpPr/>
          <p:nvPr/>
        </p:nvSpPr>
        <p:spPr>
          <a:xfrm>
            <a:off x="552450" y="365760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2 (5-8)]]></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Some analysis, with a judgement that is asserted]]></a:t>
            </a:r>
          </a:p>
        </p:txBody>
      </p:sp>
      <p:sp>
        <p:nvSpPr>
          <p:cNvPr id="16" name="" descr=""/>
          <p:cNvSpPr/>
          <p:nvPr/>
        </p:nvSpPr>
        <p:spPr>
          <a:xfrm>
            <a:off x="552450" y="50482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3 (9-12)]]></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nalysis of both sides with accurate knowledge and a supported judgement]]></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3 · mark scheme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5]]></a:t>
            </a:r>
          </a:p>
        </p:txBody>
      </p:sp>
      <p:sp>
        <p:nvSpPr>
          <p:cNvPr id="9" name="" descr=""/>
          <p:cNvSpPr/>
          <p:nvPr/>
        </p:nvSpPr>
        <p:spPr>
          <a:xfrm>
            <a:off x="552450" y="279082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4 (13-16)]]></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Sustained analysis, knowledge beyond the stimulus, and a clear, justified judgement]]></a:t>
            </a:r>
          </a:p>
        </p:txBody>
      </p:sp>
      <p:sp>
        <p:nvSpPr>
          <p:cNvPr id="12" name="" descr=""/>
          <p:cNvSpPr/>
          <p:nvPr/>
        </p:nvSpPr>
        <p:spPr>
          <a:xfrm>
            <a:off x="552450" y="418147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SPaG (4)]]></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ccurate spelling, punctuation and grammar, with specialist terms such as familiar and Puritan]]></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2026-09-23T16:30:05Z</dcterms:created>
  <dcterms:modified xsi:type="dcterms:W3CDTF">2026-09-23T16:30:05Z</dcterms:modified>
  <dc:title>Witchcraft and the Witch-Hunts of 1645-47</dc:title>
  <dc:description>Generated from a pasted lesson-pack script.</dc:description>
  <dc:subject>Chapter 2: Crime and punishment in early modern England, c1500-c1700</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3" name="OpenRevise drawing">
    <vt:i4>3</vt:i4>
  </property>
</Properties>
</file>