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5" r:id="rId12"/>
    <p:sldId id="266" r:id="rId13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6" r:id="rId23"/>
    <p:sldId id="277" r:id="rId24"/>
    <p:sldId id="278" r:id="rId25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
  <Relationship Id="rId12" Type="http://schemas.openxmlformats.org/officeDocument/2006/relationships/slide" Target="slides/slide10.xml"/>
  <Relationship Id="rId13" Type="http://schemas.openxmlformats.org/officeDocument/2006/relationships/slide" Target="slides/slide11.xml"/>
  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972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4ea07c892a0c1ea43e470f06bc8b7d8161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9611ca8f07d6f73996a9419f834942f16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cd72c499c7e9a68e7f9a47ba32966f1163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cd72c499c7e9a68e7f9a47ba32966f1164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f6d18d31d8540dc9219524a315c0395165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156d3560ead45bc9baa88f36667b6c7166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2a7adf6aa5b5536be2d8eafab93cceb167.png"/>
  <Relationship Id="rId3" Type="http://schemas.openxmlformats.org/officeDocument/2006/relationships/image" Target="../media/5cc629193094c222e64b9ee692d850e67442fc91168.jp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82a0752c59937e615fbdf060d32de805169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a86594dcb8b969b43eaf60bd8cd7066171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e33f83940a9c9d87f9095457ce11d0e172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6d9731c00e0ce12bd37826c62c9e011174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6bac5b5885321d8b4954a891b76373d175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6bac5b5885321d8b4954a891b76373d176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2d9be5fa9e4663af37ff1b27e88dafa177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6bac5b5885321d8b4954a891b76373d178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2d9be5fa9e4663af37ff1b27e88dafa179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6bac5b5885321d8b4954a891b76373d181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2d9be5fa9e4663af37ff1b27e88dafa182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2d9be5fa9e4663af37ff1b27e88dafa183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E0F16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0692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0692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1B075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Cambria"/>
              </a:rPr>
              <a:t><![CDATA[The Gunpowder Plot, 160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1095375" y="4524375"/>
            <a:ext cx="10001250" cy="4572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800" spc="0" u="none" cap="none">
                <a:solidFill>
                  <a:srgbClr val="D1B075">
                    <a:alpha val="100000"/>
                  </a:srgbClr>
                </a:solidFill>
                <a:latin typeface="Calibri"/>
              </a:rPr>
              <a:t><![CDATA[1605-1606]]></a:t>
            </a:r>
          </a:p>
        </p:txBody>
      </p:sp>
      <p:sp>
        <p:nvSpPr>
          <p:cNvPr id="8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0692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E3D6B3">
                    <a:alpha val="100000"/>
                  </a:srgbClr>
                </a:solidFill>
                <a:latin typeface="Calibri"/>
              </a:rPr>
              <a:t><![CDATA[Chapter 2: Crime and punishment in early modern England, 1605-1606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1B075">
                    <a:alpha val="100000"/>
                  </a:srgbClr>
                </a:solidFill>
                <a:latin typeface="Calibri"/>
              </a:rPr>
              <a:t><![CDATA[Lesson 5 of 5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B6A4A6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2: Crime and punishment in early modern England, 1605-160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5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219325"/>
            <a:ext cx="11087100" cy="1095375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400300"/>
            <a:ext cx="733425" cy="7334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B8862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400300"/>
            <a:ext cx="733425" cy="7334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219325"/>
            <a:ext cx="9582150" cy="10953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Explain why a group of Catholics plotted to kill James I in 1605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590925"/>
            <a:ext cx="11087100" cy="1095375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771900"/>
            <a:ext cx="733425" cy="7334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B8862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771900"/>
            <a:ext cx="733425" cy="7334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590925"/>
            <a:ext cx="9582150" cy="10953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Describe how the plot was discovered and how the plotters were punished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62525"/>
            <a:ext cx="11087100" cy="1095375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5143500"/>
            <a:ext cx="733425" cy="7334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B8862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5143500"/>
            <a:ext cx="733425" cy="7334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962525"/>
            <a:ext cx="9582150" cy="10953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Explain why the punishment was so severe, and what the consequences were for Catholics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Setting the Scen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2: Crime and punishment in early modern England, 1605-160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5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33550"/>
            <a:ext cx="11087100" cy="16002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819150" y="1876425"/>
            <a:ext cx="10544175" cy="13239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When James I became king in 1603, English Catholics hoped he would treat them better than Elizabeth had. He did not, and recusancy fines continued. A small group of Catholics led by Robert Catesby decided to kill the king, his government and Parliament in one explosion, and put a Catholic monarch on the throne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1943100" y="4419600"/>
            <a:ext cx="8315325" cy="28575"/>
          </a:xfrm>
          <a:prstGeom prst="rect">
            <a:avLst/>
          </a:prstGeom>
          <a:solidFill>
            <a:srgbClr val="D9C89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 descr=""/>
          <p:cNvSpPr/>
          <p:nvPr/>
        </p:nvSpPr>
        <p:spPr>
          <a:xfrm>
            <a:off x="1828800" y="4314825"/>
            <a:ext cx="238125" cy="238125"/>
          </a:xfrm>
          <a:prstGeom prst="ellipse">
            <a:avLst/>
          </a:prstGeom>
          <a:solidFill>
            <a:srgbClr val="B8862B">
              <a:alpha val="100000"/>
            </a:srgbClr>
          </a:solidFill>
          <a:ln w="28575">
            <a:solidFill>
              <a:srgbClr val="FFFFF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61975" y="3771900"/>
            <a:ext cx="2771775" cy="457200"/>
          </a:xfrm>
          <a:prstGeom prst="rect">
            <a:avLst/>
          </a:prstGeom>
          <a:noFill/>
        </p:spPr>
        <p:txBody>
          <a:bodyPr anchor="b" anchorCtr="0" rtlCol="0" vert="horz" bIns="0" lIns="0" rIns="0" tIns="0">
            <a:normAutofit/>
          </a:bodyPr>
          <a:lstStyle/>
          <a:p>
            <a:pPr algn="ctr" rtl="0" fontAlgn="b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1603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19125" y="4686300"/>
            <a:ext cx="2657475" cy="1419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James I becomes king of England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4600575" y="4314825"/>
            <a:ext cx="238125" cy="238125"/>
          </a:xfrm>
          <a:prstGeom prst="ellipse">
            <a:avLst/>
          </a:prstGeom>
          <a:solidFill>
            <a:srgbClr val="B8862B">
              <a:alpha val="100000"/>
            </a:srgbClr>
          </a:solidFill>
          <a:ln w="28575">
            <a:solidFill>
              <a:srgbClr val="FFFFF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3333750" y="3771900"/>
            <a:ext cx="2771775" cy="457200"/>
          </a:xfrm>
          <a:prstGeom prst="rect">
            <a:avLst/>
          </a:prstGeom>
          <a:noFill/>
        </p:spPr>
        <p:txBody>
          <a:bodyPr anchor="b" anchorCtr="0" rtlCol="0" vert="horz" bIns="0" lIns="0" rIns="0" tIns="0">
            <a:normAutofit/>
          </a:bodyPr>
          <a:lstStyle/>
          <a:p>
            <a:pPr algn="ctr" rtl="0" fontAlgn="b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1604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3390900" y="4686300"/>
            <a:ext cx="2657475" cy="1419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The plotters rent a cellar beneath the House of Lord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7372350" y="4314825"/>
            <a:ext cx="238125" cy="238125"/>
          </a:xfrm>
          <a:prstGeom prst="ellipse">
            <a:avLst/>
          </a:prstGeom>
          <a:solidFill>
            <a:srgbClr val="B8862B">
              <a:alpha val="100000"/>
            </a:srgbClr>
          </a:solidFill>
          <a:ln w="28575">
            <a:solidFill>
              <a:srgbClr val="FFFFF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6105525" y="3771900"/>
            <a:ext cx="2771775" cy="457200"/>
          </a:xfrm>
          <a:prstGeom prst="rect">
            <a:avLst/>
          </a:prstGeom>
          <a:noFill/>
        </p:spPr>
        <p:txBody>
          <a:bodyPr anchor="b" anchorCtr="0" rtlCol="0" vert="horz" bIns="0" lIns="0" rIns="0" tIns="0">
            <a:normAutofit/>
          </a:bodyPr>
          <a:lstStyle/>
          <a:p>
            <a:pPr algn="ctr" rtl="0" fontAlgn="b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26 Oct 1605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6162675" y="4686300"/>
            <a:ext cx="2657475" cy="1419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Lord Monteagle receives an anonymous warning letter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10144125" y="4314825"/>
            <a:ext cx="238125" cy="238125"/>
          </a:xfrm>
          <a:prstGeom prst="ellipse">
            <a:avLst/>
          </a:prstGeom>
          <a:solidFill>
            <a:srgbClr val="B8862B">
              <a:alpha val="100000"/>
            </a:srgbClr>
          </a:solidFill>
          <a:ln w="28575">
            <a:solidFill>
              <a:srgbClr val="FFFFF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8877300" y="3771900"/>
            <a:ext cx="2771775" cy="457200"/>
          </a:xfrm>
          <a:prstGeom prst="rect">
            <a:avLst/>
          </a:prstGeom>
          <a:noFill/>
        </p:spPr>
        <p:txBody>
          <a:bodyPr anchor="b" anchorCtr="0" rtlCol="0" vert="horz" bIns="0" lIns="0" rIns="0" tIns="0">
            <a:normAutofit/>
          </a:bodyPr>
          <a:lstStyle/>
          <a:p>
            <a:pPr algn="ctr" rtl="0" fontAlgn="b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4-5 Nov 1605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8934450" y="4686300"/>
            <a:ext cx="2657475" cy="1419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Guy Fawkes is caught guarding 36 barrels of gunpowder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Setting the Scene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2: Crime and punishment in early modern England, 1605-160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5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3324225" y="4419600"/>
            <a:ext cx="5543550" cy="28575"/>
          </a:xfrm>
          <a:prstGeom prst="rect">
            <a:avLst/>
          </a:prstGeom>
          <a:solidFill>
            <a:srgbClr val="D9C89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3209925" y="4314825"/>
            <a:ext cx="238125" cy="238125"/>
          </a:xfrm>
          <a:prstGeom prst="ellipse">
            <a:avLst/>
          </a:prstGeom>
          <a:solidFill>
            <a:srgbClr val="B8862B">
              <a:alpha val="100000"/>
            </a:srgbClr>
          </a:solidFill>
          <a:ln w="28575">
            <a:solidFill>
              <a:srgbClr val="FFFFF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3771900"/>
            <a:ext cx="5543550" cy="457200"/>
          </a:xfrm>
          <a:prstGeom prst="rect">
            <a:avLst/>
          </a:prstGeom>
          <a:noFill/>
        </p:spPr>
        <p:txBody>
          <a:bodyPr anchor="b" anchorCtr="0" rtlCol="0" vert="horz" bIns="0" lIns="0" rIns="0" tIns="0">
            <a:normAutofit/>
          </a:bodyPr>
          <a:lstStyle/>
          <a:p>
            <a:pPr algn="ctr" rtl="0" fontAlgn="b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8 Nov 1605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09600" y="4686300"/>
            <a:ext cx="5429250" cy="1419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Catesby and Thomas Percy are killed at Holbeach Hous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8753475" y="4314825"/>
            <a:ext cx="238125" cy="238125"/>
          </a:xfrm>
          <a:prstGeom prst="ellipse">
            <a:avLst/>
          </a:prstGeom>
          <a:solidFill>
            <a:srgbClr val="B8862B">
              <a:alpha val="100000"/>
            </a:srgbClr>
          </a:solidFill>
          <a:ln w="28575">
            <a:solidFill>
              <a:srgbClr val="FFFFF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096000" y="3771900"/>
            <a:ext cx="5543550" cy="457200"/>
          </a:xfrm>
          <a:prstGeom prst="rect">
            <a:avLst/>
          </a:prstGeom>
          <a:noFill/>
        </p:spPr>
        <p:txBody>
          <a:bodyPr anchor="b" anchorCtr="0" rtlCol="0" vert="horz" bIns="0" lIns="0" rIns="0" tIns="0">
            <a:normAutofit/>
          </a:bodyPr>
          <a:lstStyle/>
          <a:p>
            <a:pPr algn="ctr" rtl="0" fontAlgn="b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Jan 1606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153150" y="4686300"/>
            <a:ext cx="5429250" cy="1419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The surviving plotters are tried and executed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How the Plot Unravelle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2: Crime and punishment in early modern England, 1605-160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5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The plot failed before it could be carried out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86000"/>
            <a:ext cx="2019300" cy="18288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1343025" y="2476500"/>
            <a:ext cx="438150" cy="438150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Cambr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3067050"/>
            <a:ext cx="1752600" cy="8953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The plan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Blow up the House of Lords at the State Opening of Parliament on 5 November 1605, killing the king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2600325" y="2609850"/>
            <a:ext cx="190500" cy="171450"/>
          </a:xfrm>
          <a:prstGeom prst="rightArrow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2819400" y="2286000"/>
            <a:ext cx="2019300" cy="18288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3609975" y="2476500"/>
            <a:ext cx="438150" cy="438150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28194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Cambr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2952750" y="3067050"/>
            <a:ext cx="1752600" cy="8953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The warning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Lord Monteagle, a Catholic, received an anonymous letter telling him to stay away from Parliament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4867275" y="2609850"/>
            <a:ext cx="190500" cy="171450"/>
          </a:xfrm>
          <a:prstGeom prst="rightArrow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086350" y="2286000"/>
            <a:ext cx="2019300" cy="18288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5876925" y="2476500"/>
            <a:ext cx="438150" cy="438150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0863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Cambr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5219700" y="3067050"/>
            <a:ext cx="1752600" cy="8953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The search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The cellars were searched late on 4 November, and Guy Fawkes was found with 36 barrels of gunpowder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7134225" y="2609850"/>
            <a:ext cx="190500" cy="171450"/>
          </a:xfrm>
          <a:prstGeom prst="rightArrow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7353300" y="2286000"/>
            <a:ext cx="2019300" cy="18288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8143875" y="2476500"/>
            <a:ext cx="438150" cy="438150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3533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Cambria"/>
              </a:rPr>
              <a:t><![CDATA[4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7486650" y="3067050"/>
            <a:ext cx="1752600" cy="8953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Interrogation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James I allowed Fawkes to be tortured in the Tower of London; he gave up the names of the other plotters.]]></a:t>
            </a:r>
          </a:p>
        </p:txBody>
      </p:sp>
      <p:sp>
        <p:nvSpPr>
          <p:cNvPr id="29" name="" descr=""/>
          <p:cNvSpPr/>
          <p:nvPr/>
        </p:nvSpPr>
        <p:spPr>
          <a:xfrm>
            <a:off x="9401175" y="2609850"/>
            <a:ext cx="190500" cy="171450"/>
          </a:xfrm>
          <a:prstGeom prst="rightArrow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9620250" y="2286000"/>
            <a:ext cx="2019300" cy="18288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10410825" y="2476500"/>
            <a:ext cx="438150" cy="438150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96202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Cambria"/>
              </a:rPr>
              <a:t><![CDATA[5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9753600" y="3067050"/>
            <a:ext cx="1752600" cy="8953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Capture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The plotters fled to the Midlands; Catesby and Percy were killed at Holbeach House on 8 November.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The Monteagle Lette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2: Crime and punishment in early modern England, 1605-160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5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6764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E4D6AE">
                    <a:alpha val="100000"/>
                  </a:srgbClr>
                </a:solidFill>
                <a:latin typeface="Cambr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8572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7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I would advise you, as you tender your life, to devise some excuse to shift your attendance at this parliament... they shall receive a terrible blow this parliament and yet they shall not see who hurts them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428750" y="3086100"/>
            <a:ext cx="9848850" cy="3429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—  The anonymous letter sent to Lord Monteagle, 26 October 1605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771900"/>
            <a:ext cx="11087100" cy="1066800"/>
          </a:xfrm>
          <a:prstGeom prst="roundRect">
            <a:avLst/>
          </a:prstGeom>
          <a:solidFill>
            <a:srgbClr val="7A1F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2430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1B075">
                    <a:alpha val="100000"/>
                  </a:srgbClr>
                </a:solidFill>
                <a:latin typeface="Calibri"/>
              </a:rPr>
              <a:t><![CDATA[WHAT IT SHOW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19100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 letter warned a Catholic lord to stay away - and when it was shown to the government, it led directly to the search that caught Guy Fawkes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The Conspirato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2: Crime and punishment in early modern England, 1605-160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5 of 5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2447925"/>
            <a:ext cx="5334000" cy="274320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2447925"/>
            <a:ext cx="5334000" cy="2743200"/>
          </a:xfrm>
          <a:prstGeom prst="rect">
            <a:avLst/>
          </a:prstGeom>
          <a:noFill/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305550" y="5267325"/>
            <a:ext cx="53340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Eight of the thirteen conspirators, engraved in 1605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305550" y="5553075"/>
            <a:ext cx="5334000" cy="209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rispijn van de Passe the Elder, 1605; public domain copies on Wikimedia Commons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1905000"/>
            <a:ext cx="5334000" cy="8858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rmAutofit/>
          </a:bodyPr>
          <a:lstStyle/>
          <a:p>
            <a:pPr algn="l" rtl="0" fontAlgn="t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The plot involved thirteen conspirators. Robert Catesby was the leader; Guy Fawkes, an experienced soldier, was chosen to guard and light the gunpowder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52450" y="2924175"/>
            <a:ext cx="5334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KEY PLOTTERS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257550"/>
            <a:ext cx="5334000" cy="9144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257550"/>
            <a:ext cx="47625" cy="914400"/>
          </a:xfrm>
          <a:prstGeom prst="rect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762000" y="3314700"/>
            <a:ext cx="4972050" cy="8001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strike="noStrike" sz="15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Robert Catesby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Leader of the plot; killed at Holbeach Hous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305300"/>
            <a:ext cx="5334000" cy="9144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4305300"/>
            <a:ext cx="47625" cy="914400"/>
          </a:xfrm>
          <a:prstGeom prst="rect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362450"/>
            <a:ext cx="4972050" cy="8001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strike="noStrike" sz="15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Guy Fawkes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Caught with the gunpowder; tortured and executed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353050"/>
            <a:ext cx="5334000" cy="9144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5353050"/>
            <a:ext cx="47625" cy="914400"/>
          </a:xfrm>
          <a:prstGeom prst="rect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5410200"/>
            <a:ext cx="4972050" cy="8001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strike="noStrike" sz="15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Thomas Percy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Rented the cellar; killed at Holbeach House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Trial and Punishmen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2: Crime and punishment in early modern England, 1605-160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5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The punishment was designed to be seen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809625" y="2647950"/>
            <a:ext cx="152400" cy="152400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24100"/>
            <a:ext cx="10182225" cy="8001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3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The trial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5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The surviving plotters were tried in Westminster Hall on 27 January 1606 and all were found guilty of high treason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09625" y="3676650"/>
            <a:ext cx="152400" cy="152400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52800"/>
            <a:ext cx="10182225" cy="8001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3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The sentenc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5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They were sentenced to be hanged, drawn and quartered - the traditional punishment for treason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809625" y="4705350"/>
            <a:ext cx="152400" cy="152400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381500"/>
            <a:ext cx="10182225" cy="8001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3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The execution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5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Four were executed in St Paul's Churchyard on 30 January and four, including Fawkes, at Westminster on 31 January 1606.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809625" y="5734050"/>
            <a:ext cx="152400" cy="152400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1143000" y="5410200"/>
            <a:ext cx="10182225" cy="8001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3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Displa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5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Their heads were put on display in London as a warning to others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Why Was the Punishment So Severe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2: Crime and punishment in early modern England, 1605-160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5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Several reasons combined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5438775" cy="19812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23900" y="2419350"/>
            <a:ext cx="323850" cy="28575"/>
          </a:xfrm>
          <a:prstGeom prst="rect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23900" y="2590800"/>
            <a:ext cx="5095875" cy="14859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Treas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Plotting to kill the monarch was the most serious crime of all, and hanging, drawing and quartering was its set punishment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6200775" y="2247900"/>
            <a:ext cx="5438775" cy="19812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6372225" y="2419350"/>
            <a:ext cx="323850" cy="28575"/>
          </a:xfrm>
          <a:prstGeom prst="rect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6372225" y="2590800"/>
            <a:ext cx="5095875" cy="14859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The scal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The plot aimed to kill the king, his family, the government and Parliament in one blow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5438775" cy="19812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23900" y="4476750"/>
            <a:ext cx="323850" cy="28575"/>
          </a:xfrm>
          <a:prstGeom prst="rect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23900" y="4648200"/>
            <a:ext cx="5095875" cy="14859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Deterrenc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A public, brutal execution warned other Catholics not to try anything similar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00775" y="4305300"/>
            <a:ext cx="5438775" cy="19812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6372225" y="4476750"/>
            <a:ext cx="323850" cy="28575"/>
          </a:xfrm>
          <a:prstGeom prst="rect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6372225" y="4648200"/>
            <a:ext cx="5095875" cy="14859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Royal authorit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James wanted to show his power as a new king from Scotland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Consequences for Catholic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2: Crime and punishment in early modern England, 1605-160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5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The actions of a few were used to justify harsher treatment of all Catholic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809625" y="2647950"/>
            <a:ext cx="152400" cy="152400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24100"/>
            <a:ext cx="10182225" cy="8001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3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Popish Recusants Ac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5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The Popish Recusants Act of 1606 made Catholics swear an oath of allegiance to the king and increased pressure on recusant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09625" y="3676650"/>
            <a:ext cx="152400" cy="152400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52800"/>
            <a:ext cx="10182225" cy="8001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3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Restriction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5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Catholics were barred from professions such as the law, and from holding office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809625" y="4705350"/>
            <a:ext cx="152400" cy="152400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381500"/>
            <a:ext cx="10182225" cy="8001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3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Suspic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5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Catholics were seen as potential traitors for the rest of the century.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809625" y="5734050"/>
            <a:ext cx="152400" cy="152400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1143000" y="5410200"/>
            <a:ext cx="10182225" cy="8001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3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Celebra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5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The Observance of 5th November Act (1606) ordered an annual day of thanksgiving for the king's survival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2: Crime and punishment in early modern England, 1605-160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5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Gunpowder Plo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The 1605 Catholic plan to blow up James I and Parliament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High treas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Plotting to harm or overthrow the monarch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Hanged, drawn and quartered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The punishment for treason: hanged, cut open and cut into four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Monteagle lette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The anonymous warning that led to the plot's discovery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Popish Recusants Ac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The 1606 law that increased restrictions on Catholic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Oath of allegianc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A promise of loyalty to the king that Catholics had to swear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E0F16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0692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0692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1B075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Cambr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1B07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7F2E9">
                    <a:alpha val="100000"/>
                  </a:srgbClr>
                </a:solidFill>
                <a:latin typeface="Calibri"/>
              </a:rPr>
              <a:t><![CDATA[Catholic plotters led by Catesby tried to blow up James I on 5 November 1605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1B07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7F2E9">
                    <a:alpha val="100000"/>
                  </a:srgbClr>
                </a:solidFill>
                <a:latin typeface="Calibri"/>
              </a:rPr>
              <a:t><![CDATA[The Monteagle letter led to the discovery of Guy Fawkes and the gunpowder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1B07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7F2E9">
                    <a:alpha val="100000"/>
                  </a:srgbClr>
                </a:solidFill>
                <a:latin typeface="Calibri"/>
              </a:rPr>
              <a:t><![CDATA[The plotters were hanged, drawn and quartered for high treason in January 1606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1B07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7F2E9">
                    <a:alpha val="100000"/>
                  </a:srgbClr>
                </a:solidFill>
                <a:latin typeface="Calibri"/>
              </a:rPr>
              <a:t><![CDATA[The plot led to harsher laws against Catholics, including the Popish Recusants Act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552C32">
              <a:alpha val="100000"/>
            </a:srgbClr>
          </a:solidFill>
          <a:ln w="19050">
            <a:solidFill>
              <a:srgbClr val="B8862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1B075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Cambria"/>
              </a:rPr>
              <a:t><![CDATA[Explain why the Gunpowder plotters were punished so severely. (1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9C89A">
                    <a:alpha val="100000"/>
                  </a:srgbClr>
                </a:solidFill>
                <a:latin typeface="Calibri"/>
              </a:rPr>
              <a:t><![CDATA[Go beyond "it was treason" - explain why this treason was seen as so dangerous and what the government wanted the punishment to achieve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B6A4A6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Exam Practice - The Gunpowder Plo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2: Crime and punishment in early modern England, 1605-160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5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Answer all questions. Use specific names, dates and examples in every answer. · 35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Question 1 · 4 marks · Explain one wa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Explain one way in which the punishment of the Gunpowder plotters in 1606 was similar to the punishment of Catholic priests under Elizabeth…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Question 2 · 12 marks · Explain wh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Explain why the Gunpowder plotters were punished so severely. You may use the following in your answer: the crime of treason; the Monteagle…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Question 3 · 16 marks · How far do you agree?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"The main consequence of the Gunpowder Plot was harsher treatment of Catholics." How far do you agree? Explain your answer. You may use the…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Question 1 · 4 marks · Explain one wa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2: Crime and punishment in early modern England, 1605-160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5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E4D6AE">
                    <a:alpha val="100000"/>
                  </a:srgbClr>
                </a:solidFill>
                <a:latin typeface="Cambr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Explain one way in which the punishment of the Gunpowder plotters in 1606 was similar to the punishment of Catholic priests under Elizabeth I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7A1F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1B075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 one way. Worth 4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2: Crime and punishment in early modern England, 1605-160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5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4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A valid similarity identifi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1-2 marks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Supported with specific knowledge of both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3-4 mark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Question 2 · 12 marks · Explain wh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2: Crime and punishment in early modern England, 1605-160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5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E4D6AE">
                    <a:alpha val="100000"/>
                  </a:srgbClr>
                </a:solidFill>
                <a:latin typeface="Cambr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8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Explain why the Gunpowder plotters were punished so severely. You may use the following in your answer: the crime of treason; the Monteagle letter. You must also use information of your ow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7A1F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1B075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 why. Worth 1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2: Crime and punishment in early modern England, 1605-160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5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1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809625" y="2647950"/>
            <a:ext cx="152400" cy="152400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24100"/>
            <a:ext cx="10182225" cy="8001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3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Level 1 (1-3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5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A simple or general answer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09625" y="3676650"/>
            <a:ext cx="152400" cy="152400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52800"/>
            <a:ext cx="10182225" cy="8001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3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Level 2 (4-6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5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Some explanation of one or more reasons, with some knowledge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809625" y="4705350"/>
            <a:ext cx="152400" cy="152400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381500"/>
            <a:ext cx="10182225" cy="8001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3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Level 3 (7-9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5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A developed explanation linked to the question, with accurate knowledge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809625" y="5734050"/>
            <a:ext cx="152400" cy="152400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1143000" y="5410200"/>
            <a:ext cx="10182225" cy="8001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3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Level 4 (10-12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5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An analytical explanation of several reasons, with knowledge that goes beyond the stimulus points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Question 3 · 16 marks · How far do you agree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2: Crime and punishment in early modern England, 1605-160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5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E4D6AE">
                    <a:alpha val="100000"/>
                  </a:srgbClr>
                </a:solidFill>
                <a:latin typeface="Cambr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"The main consequence of the Gunpowder Plot was harsher treatment of Catholics." How far do you agree? Explain your answer. You may use the following in your answer: the Popish Recusants Act (1606); the Observance of 5th November Act (1606). You must also use information of your own. (16 marks…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7A1F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1B075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How far do you agree?. Worth 16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2: Crime and punishment in early modern England, 1605-160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5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16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Level 1 (1-4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A simple or generalised answer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Level 2 (5-8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Some analysis, with a judgement that is asserted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Level 3 (9-12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Analysis of both sides with accurate knowledge and a supported judgement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Question 3 · mark scheme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2: Crime and punishment in early modern England, 1605-160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5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90825"/>
            <a:ext cx="11087100" cy="12192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3305175"/>
            <a:ext cx="200025" cy="200025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8860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Level 4 (13-16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Sustained analysis, knowledge beyond the stimulus, and a clear, justified judgement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181475"/>
            <a:ext cx="11087100" cy="12192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695825"/>
            <a:ext cx="200025" cy="200025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42767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SPaG (4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Accurate spelling, punctuation and grammar, with specialist terms such as treason and recusant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2026-09-23T16:30:06Z</dcterms:created>
  <dcterms:modified xsi:type="dcterms:W3CDTF">2026-09-23T16:30:06Z</dcterms:modified>
  <dc:title>The Gunpowder Plot, 1605</dc:title>
  <dc:description>Generated from a pasted lesson-pack script.</dc:description>
  <dc:subject>Chapter 2: Crime and punishment in early modern England, 1605-1606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3" name="OpenRevise drawing">
    <vt:i4>3</vt:i4>
  </property>
</Properties>
</file>