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5" r:id="rId12"/>
    <p:sldId id="267" r:id="rId14"/>
    <p:sldId id="268" r:id="rId15"/>
    <p:sldId id="270" r:id="rId17"/>
    <p:sldId id="271" r:id="rId18"/>
    <p:sldId id="272" r:id="rId19"/>
    <p:sldId id="273" r:id="rId20"/>
    <p:sldId id="274" r:id="rId21"/>
    <p:sldId id="275" r:id="rId22"/>
    <p:sldId id="276" r:id="rId23"/>
    <p:sldId id="278" r:id="rId25"/>
    <p:sldId id="279" r:id="rId26"/>
    <p:sldId id="280" r:id="rId2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2" Type="http://schemas.openxmlformats.org/officeDocument/2006/relationships/slide" Target="slides/slide10.xml"/>
  
  <Relationship Id="rId14" Type="http://schemas.openxmlformats.org/officeDocument/2006/relationships/slide" Target="slides/slide12.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0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11a514eb42326d1cf036236aedfceb61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1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1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2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f59f8d5e1429cf94914bb8bbebb5a32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fb887b8981ff630d1a23f5a839e6c482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bacffc5ffeb8311884cb241f9f4dd12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2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08a913efd47dc7307827a6c225170a2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30.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Crime and Punishment in the Industrial Period]]></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700-c19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3: Crime and punishment in Britain, c1700-c1900, c1700-c19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1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before the lesson, then check your ideas at the end.]]></a:t>
            </a:r>
          </a:p>
        </p:txBody>
      </p:sp>
      <p:sp>
        <p:nvSpPr>
          <p:cNvPr id="10" name="" descr=""/>
          <p:cNvSpPr/>
          <p:nvPr/>
        </p:nvSpPr>
        <p:spPr>
          <a:xfrm>
            <a:off x="552450" y="29146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62000" y="31242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62000" y="31813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3" name=""/>
          <p:cNvSpPr txBox="1"/>
          <p:nvPr/>
        </p:nvSpPr>
        <p:spPr>
          <a:xfrm>
            <a:off x="1390650" y="30289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y might crime rise when people move to towns?]]></a:t>
            </a:r>
          </a:p>
        </p:txBody>
      </p:sp>
      <p:sp>
        <p:nvSpPr>
          <p:cNvPr id="14" name="" descr=""/>
          <p:cNvSpPr/>
          <p:nvPr/>
        </p:nvSpPr>
        <p:spPr>
          <a:xfrm>
            <a:off x="552450" y="38671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5" name="" descr=""/>
          <p:cNvSpPr/>
          <p:nvPr/>
        </p:nvSpPr>
        <p:spPr>
          <a:xfrm>
            <a:off x="762000" y="40767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7" name=""/>
          <p:cNvSpPr txBox="1"/>
          <p:nvPr/>
        </p:nvSpPr>
        <p:spPr>
          <a:xfrm>
            <a:off x="1390650" y="39814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ould making more crimes punishable by death stop crime?]]></a:t>
            </a:r>
          </a:p>
        </p:txBody>
      </p:sp>
      <p:sp>
        <p:nvSpPr>
          <p:cNvPr id="18" name="" descr=""/>
          <p:cNvSpPr/>
          <p:nvPr/>
        </p:nvSpPr>
        <p:spPr>
          <a:xfrm>
            <a:off x="552450" y="48196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762000" y="50292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50863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1" name=""/>
          <p:cNvSpPr txBox="1"/>
          <p:nvPr/>
        </p:nvSpPr>
        <p:spPr>
          <a:xfrm>
            <a:off x="1390650" y="49339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at could be done with criminals instead of hanging them?]]></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2457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62000" y="2762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762000" y="2819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2" name=""/>
          <p:cNvSpPr txBox="1"/>
          <p:nvPr/>
        </p:nvSpPr>
        <p:spPr>
          <a:xfrm>
            <a:off x="1390650" y="2571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y might crime rise when people move to towns?]]></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Towns were crowded and anonymous - it was easier to steal and harder to be recognised.]]></a:t>
            </a:r>
          </a:p>
        </p:txBody>
      </p:sp>
      <p:sp>
        <p:nvSpPr>
          <p:cNvPr id="13" name="" descr=""/>
          <p:cNvSpPr/>
          <p:nvPr/>
        </p:nvSpPr>
        <p:spPr>
          <a:xfrm>
            <a:off x="552450" y="3600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62000" y="3905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762000" y="3962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6" name=""/>
          <p:cNvSpPr txBox="1"/>
          <p:nvPr/>
        </p:nvSpPr>
        <p:spPr>
          <a:xfrm>
            <a:off x="1390650" y="3714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ould making more crimes punishable by death stop crime?]]></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Not necessarily - juries often refused to convict, and many people were pardoned.]]></a:t>
            </a:r>
          </a:p>
        </p:txBody>
      </p:sp>
      <p:sp>
        <p:nvSpPr>
          <p:cNvPr id="17" name="" descr=""/>
          <p:cNvSpPr/>
          <p:nvPr/>
        </p:nvSpPr>
        <p:spPr>
          <a:xfrm>
            <a:off x="552450" y="4743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762000" y="5048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9" name=""/>
          <p:cNvSpPr txBox="1"/>
          <p:nvPr/>
        </p:nvSpPr>
        <p:spPr>
          <a:xfrm>
            <a:off x="762000" y="5105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0" name=""/>
          <p:cNvSpPr txBox="1"/>
          <p:nvPr/>
        </p:nvSpPr>
        <p:spPr>
          <a:xfrm>
            <a:off x="1390650" y="4857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at could be done with criminals instead of hanging them?]]></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Transport them abroad, or send them to pris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how industrialisation and the growth of towns changed crime.]]></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the Bloody Code and explain why it was introduced.]]></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Bloody Code ended, and describe the use of transportati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400" spc="0" u="none" cap="none">
                <a:solidFill>
                  <a:srgbClr val="2B211B">
                    <a:alpha val="100000"/>
                  </a:srgbClr>
                </a:solidFill>
                <a:latin typeface="Calibri"/>
              </a:rPr>
              <a:t><![CDATA[Between 1700 and 1900 Britain became the world's first industrial nation. Millions of people moved from villages to fast-growing towns to work in factories and mills. Towns were crowded, poor and anonymous, and the rich had more property than ever to protect. Parliament, made up of landowners, passed harsh laws to protect that property.]]></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23]]></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Black Act makes over 50 offences, including poaching in disguise, punishable by death.]]></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76]]></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ransportation to America ends when the colonies rebel.]]></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87]]></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First Fleet sets sail to transport convicts to Australia.]]></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20s]]></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Robert Peel, as Home Secretary, begins removing crimes from the Bloody Cod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61]]></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Only four crimes remain punishable by death.]]></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68]]></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ublic executions end; the last convict ship sails to Australia.]]></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Crime Changed in Industrial Brit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industrial revolution created new opportunities for crime.]]></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Growing town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owns such as Manchester grew very fast, packing people into crowded slums.]]></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Anonymit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In a town nobody knew you, so it was easier to steal and escape.]]></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Povert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Low wages, unemployment and high food prices pushed people to steal to survive.]]></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More to steal]]></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hops, warehouses and factories held more goods than ever before.]]></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Drink]]></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Cheap gin and beer were blamed for violence and disorder.]]></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Fear]]></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Newspapers reported crime widely, making people feel it was rising fast.]]></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Bloody Cod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name historians give to the huge number of crimes punishable by death.]]></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number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number of capital crimes rose from around 50 at the start of the 1700s to over 200 by 1815.]]></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Minor crim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were property crimes, such as stealing goods worth more than five shillings, or cutting down trees in an avenu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arliament was made up of wealthy landowners who wanted to protect their property, and they believed the threat of hanging would deter crim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Deterren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Executions were public, so that the crowd would see what happened to criminal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Did the Bloody Code Wor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In practice, far fewer people were hanged than the law allowed.]]></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Juri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Juries often refused to convict for minor thefts, or valued stolen goods below the amount that carried the death penalty.]]></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ardon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convicted criminals were pardoned, and their sentences were changed to transportation.]]></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rowd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ublic executions became rowdy events, and some people sympathised with the condemned.]]></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rime continu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Crime did not fall, which suggested the harsh laws were not deterring anyon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ransport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 way of removing criminals without executing them.]]></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Destination]]></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en]]></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at happened]]></a:t>
            </a:r>
          </a:p>
        </p:txBody>
      </p:sp>
      <p:sp>
        <p:nvSpPr>
          <p:cNvPr id="14"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American colonies]]></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Until 1776]]></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Convicts worked on plantations; ended when the colonies won independence]]></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Australia]]></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1787-1868]]></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Around 160,000 convicts were sent on a journey that took eight months]]></a:t>
            </a:r>
          </a:p>
        </p:txBody>
      </p:sp>
      <p:sp>
        <p:nvSpPr>
          <p:cNvPr id="24"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Work]]></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On arrival]]></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Convicts worked for settlers or on public projects; good behaviour could earn a ticket of leave]]></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The end]]></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1868]]></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Transportation ended as it was seen as too expensive and not a deterrent]]></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the Bloody Code End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By the 1860s the death penalty was used almost only for murder.]]></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eel's reform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n the 1820s Home Secretary Robert Peel removed the death penalty from over 100 crime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New idea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Reformers argued that punishments should fit the crime and try to reform criminal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Alternativ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ransportation and new prisons offered other ways to punish.]]></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1861]]></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Only four crimes remained capital: murder, treason, piracy with violence and arson in royal dockyards. Public executions ended in 1868.]]></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Industrialisation]]></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The growth of factories and industry, and the move of people into towns.]]></a:t>
            </a:r>
          </a:p>
        </p:txBody>
      </p:sp>
      <p:sp>
        <p:nvSpPr>
          <p:cNvPr id="11" name="" descr=""/>
          <p:cNvSpPr/>
          <p:nvPr/>
        </p:nvSpPr>
        <p:spPr>
          <a:xfrm>
            <a:off x="6229350" y="17811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Bloody Code]]></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The name for the large number of crimes punishable by death in the 1700s and early 1800s.]]></a:t>
            </a:r>
          </a:p>
        </p:txBody>
      </p:sp>
      <p:sp>
        <p:nvSpPr>
          <p:cNvPr id="13" name="" descr=""/>
          <p:cNvSpPr/>
          <p:nvPr/>
        </p:nvSpPr>
        <p:spPr>
          <a:xfrm>
            <a:off x="552450" y="336232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Capital crime]]></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A crime punishable by death.]]></a:t>
            </a:r>
          </a:p>
        </p:txBody>
      </p:sp>
      <p:sp>
        <p:nvSpPr>
          <p:cNvPr id="15" name="" descr=""/>
          <p:cNvSpPr/>
          <p:nvPr/>
        </p:nvSpPr>
        <p:spPr>
          <a:xfrm>
            <a:off x="6229350" y="336232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Transportation]]></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Sending convicts to work in a colony, such as Australia.]]></a:t>
            </a:r>
          </a:p>
        </p:txBody>
      </p:sp>
      <p:sp>
        <p:nvSpPr>
          <p:cNvPr id="17" name="" descr=""/>
          <p:cNvSpPr/>
          <p:nvPr/>
        </p:nvSpPr>
        <p:spPr>
          <a:xfrm>
            <a:off x="552450" y="49434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Pardon]]></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Being let off a sentence, often changed to a lesser punishment.]]></a:t>
            </a:r>
          </a:p>
        </p:txBody>
      </p:sp>
      <p:sp>
        <p:nvSpPr>
          <p:cNvPr id="19" name="" descr=""/>
          <p:cNvSpPr/>
          <p:nvPr/>
        </p:nvSpPr>
        <p:spPr>
          <a:xfrm>
            <a:off x="6229350" y="4943475"/>
            <a:ext cx="5410200" cy="13430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7A1F2B">
                    <a:alpha val="100000"/>
                  </a:srgbClr>
                </a:solidFill>
                <a:latin typeface="Cambria"/>
              </a:rPr>
              <a:t><![CDATA[Deterrence]]></a:t>
            </a:r>
          </a:p>
          <a:p>
            <a:pPr algn="l" rtl="0" fontAlgn="base" marL="0" marR="0" indent="0" lvl="0">
              <a:lnSpc>
                <a:spcPct val="112000"/>
              </a:lnSpc>
              <a:spcBef>
                <a:spcPts val="0"/>
              </a:spcBef>
              <a:spcAft>
                <a:spcPts val="0"/>
              </a:spcAft>
            </a:pPr>
            <a:r>
              <a:rPr lang="en-US" strike="noStrike" sz="1200" spc="0" u="none" cap="none">
                <a:solidFill>
                  <a:srgbClr val="2B211B">
                    <a:alpha val="100000"/>
                  </a:srgbClr>
                </a:solidFill>
                <a:latin typeface="Calibri"/>
              </a:rPr>
              <a:t><![CDATA[Punishing people to put others off committing crim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Industrialisation and growing towns created new opportunities for crime.]]></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Bloody Code made over 200 crimes punishable by death by 1815.]]></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Juries and pardons meant far fewer people were hanged than the law allowed.]]></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Peel's reforms ended the Bloody Code; public executions ended in 1868.]]></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 Bloody Code came to an end in the nineteenth century.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several reasons - it did not work, new ideas, alternatives such as prison - and support each with a specific exampl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The Industrial Peri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punishment in the period c1700-c1800 was different from punishment in the period c1800-c1900.]]></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Bloody Code came to an end in the nineteenth century. You may use the following in your answer: juries; Robert Peel. You…]]></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growth of towns was the main reason for changes in crime in the period c1700-c1900." How far do you agree? Explain your answer. You…]]></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punishment in the period c1700-c1800 was different from punishment in the period c1800-c1900.]]></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period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7A1F2B">
                    <a:alpha val="100000"/>
                  </a:srgbClr>
                </a:solidFill>
                <a:latin typeface="Cambria"/>
              </a:rPr>
              <a:t><![CDATA[Explain why the Bloody Code came to an end in the nineteenth century. You may use the following in your answer: juries; Robert Peel.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growth of towns was the main reason for changes in crime in the period c1700-c1900." How far do you agree? Explain your answer. You may use the following in your answer: industrialisation; smuggling. You must also use information of your own. (16 marks, plus 4 for spelling, punctuatio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industrialisation and Bloody Cod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2026-09-23T16:43:34Z</dcterms:created>
  <dcterms:modified xsi:type="dcterms:W3CDTF">2026-09-23T16:43:34Z</dcterms:modified>
  <dc:title>Crime and Punishment in the Industrial Period</dc:title>
  <dc:description>Generated from a pasted lesson-pack script.</dc:description>
  <dc:subject>Chapter 3: Crime and punishment in Britain, c1700-c1900, c1700-c1900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