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8.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s/slide1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3" r:id="rId10"/>
    <p:sldId id="265" r:id="rId12"/>
    <p:sldId id="266" r:id="rId13"/>
    <p:sldId id="268" r:id="rId15"/>
    <p:sldId id="270" r:id="rId17"/>
  </p:sldIdLst>
  <p:sldSz cx="12192000" cy="6858000"/>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10" Type="http://schemas.openxmlformats.org/officeDocument/2006/relationships/slide" Target="slides/slide8.xml"/>
  
  <Relationship Id="rId12" Type="http://schemas.openxmlformats.org/officeDocument/2006/relationships/slide" Target="slides/slide10.xml"/>
  <Relationship Id="rId13" Type="http://schemas.openxmlformats.org/officeDocument/2006/relationships/slide" Target="slides/slide11.xml"/>
  
  <Relationship Id="rId15" Type="http://schemas.openxmlformats.org/officeDocument/2006/relationships/slide" Target="slides/slide13.xml"/>
  
  <Relationship Id="rId17" Type="http://schemas.openxmlformats.org/officeDocument/2006/relationships/slide" Target="slides/slide15.xml"/>
  <Relationship Id="rId18" Type="http://schemas.openxmlformats.org/officeDocument/2006/relationships/presProps" Target="presProps.xml"/>
  <Relationship Id="rId19" Type="http://schemas.openxmlformats.org/officeDocument/2006/relationships/viewProps" Target="viewProps.xml"/>
  <Relationship Id="rId2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98087"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955f8faea94d614e2df785278cdb7ad440.pn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19611ca8f07d6f73996a9419f834942f41.pn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cd72c499c7e9a68e7f9a47ba32966f142.pn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cd72c499c7e9a68e7f9a47ba32966f143.pn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cc135d7e858661d0dc88ce47bb35a2a44.pn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3d383c00e5d81a5b69d59edb4984326c45.pn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a86594dcb8b969b43eaf60bd8cd706647.pn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179794fcd6028bfd2dd63cada303489249.pn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82a0752c59937e615fbdf060d32de80550.pn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6d9731c00e0ce12bd37826c62c9e01152.png"/>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3E0F16">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906922">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906922">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D1B075">
                    <a:alpha val="100000"/>
                  </a:srgbClr>
                </a:solidFill>
                <a:latin typeface="Calibri"/>
              </a:rPr>
              <a:t><![CDATA[EDEXCEL GCSE HISTORY  ·  PAPER 1  ·  CRIME & PUNISHMENT]]></a:t>
            </a:r>
          </a:p>
        </p:txBody>
      </p:sp>
      <p:pic>
        <p:nvPicPr>
          <p:cNvPr id="5" name="" descr=""/>
          <p:cNvPicPr>
            <a:picLocks noChangeAspect="1"/>
          </p:cNvPicPr>
          <p:nvPr/>
        </p:nvPicPr>
        <p:blipFill>
          <a:blip r:embed="rId2"/>
          <a:stretch>
            <a:fillRect/>
          </a:stretch>
        </p:blipFill>
        <p:spPr>
          <a:xfrm>
            <a:off x="5410200" y="1419225"/>
            <a:ext cx="1371600" cy="1371600"/>
          </a:xfrm>
          <a:prstGeom prst="rect">
            <a:avLst/>
          </a:prstGeom>
          <a:noFill/>
        </p:spPr>
      </p:pic>
      <p:sp>
        <p:nvSpPr>
          <p:cNvPr id="6" name=""/>
          <p:cNvSpPr txBox="1"/>
          <p:nvPr/>
        </p:nvSpPr>
        <p:spPr>
          <a:xfrm>
            <a:off x="1095375" y="2971800"/>
            <a:ext cx="10001250" cy="155257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4000" spc="0" u="none" cap="none">
                <a:solidFill>
                  <a:srgbClr val="FFFFFF">
                    <a:alpha val="100000"/>
                  </a:srgbClr>
                </a:solidFill>
                <a:latin typeface="Cambria"/>
              </a:rPr>
              <a:t><![CDATA[New Crimes and the Tolpuddle Martyrs]]></a:t>
            </a:r>
          </a:p>
        </p:txBody>
      </p:sp>
      <p:sp>
        <p:nvSpPr>
          <p:cNvPr id="7" name=""/>
          <p:cNvSpPr txBox="1"/>
          <p:nvPr/>
        </p:nvSpPr>
        <p:spPr>
          <a:xfrm>
            <a:off x="1095375" y="4524375"/>
            <a:ext cx="10001250" cy="45720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i="1" strike="noStrike" sz="1800" spc="0" u="none" cap="none">
                <a:solidFill>
                  <a:srgbClr val="D1B075">
                    <a:alpha val="100000"/>
                  </a:srgbClr>
                </a:solidFill>
                <a:latin typeface="Calibri"/>
              </a:rPr>
              <a:t><![CDATA[c1700-c1900]]></a:t>
            </a:r>
          </a:p>
        </p:txBody>
      </p:sp>
      <p:sp>
        <p:nvSpPr>
          <p:cNvPr id="8" name="" descr=""/>
          <p:cNvSpPr/>
          <p:nvPr/>
        </p:nvSpPr>
        <p:spPr>
          <a:xfrm>
            <a:off x="5086350" y="5076825"/>
            <a:ext cx="2009775" cy="28575"/>
          </a:xfrm>
          <a:prstGeom prst="rect">
            <a:avLst/>
          </a:prstGeom>
          <a:solidFill>
            <a:srgbClr val="906922">
              <a:alpha val="100000"/>
            </a:srgbClr>
          </a:solidFill>
          <a:ln w="9525">
            <a:noFill/>
          </a:ln>
        </p:spPr>
        <p:txBody>
          <a:bodyPr vertOverflow="clip" rtlCol="0" anchor="ctr"/>
          <a:lstStyle/>
          <a:p>
            <a:pPr algn="ctr"/>
            <a:r>
              <a:t/>
            </a:r>
          </a:p>
        </p:txBody>
      </p:sp>
      <p:sp>
        <p:nvSpPr>
          <p:cNvPr id="9" name=""/>
          <p:cNvSpPr txBox="1"/>
          <p:nvPr/>
        </p:nvSpPr>
        <p:spPr>
          <a:xfrm>
            <a:off x="1095375" y="5257800"/>
            <a:ext cx="10001250" cy="3619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300" spc="0" u="none" cap="none">
                <a:solidFill>
                  <a:srgbClr val="E3D6B3">
                    <a:alpha val="100000"/>
                  </a:srgbClr>
                </a:solidFill>
                <a:latin typeface="Calibri"/>
              </a:rPr>
              <a:t><![CDATA[Chapter 3: Crime and punishment in Britain, c1700-c1900, c1700-c1900]]></a:t>
            </a:r>
          </a:p>
        </p:txBody>
      </p:sp>
      <p:sp>
        <p:nvSpPr>
          <p:cNvPr id="10" name=""/>
          <p:cNvSpPr txBox="1"/>
          <p:nvPr/>
        </p:nvSpPr>
        <p:spPr>
          <a:xfrm>
            <a:off x="1095375" y="5619750"/>
            <a:ext cx="10001250" cy="3619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100" u="none" cap="none">
                <a:solidFill>
                  <a:srgbClr val="D1B075">
                    <a:alpha val="100000"/>
                  </a:srgbClr>
                </a:solidFill>
                <a:latin typeface="Calibri"/>
              </a:rPr>
              <a:t><![CDATA[Lesson 2 of 4]]></a:t>
            </a:r>
          </a:p>
        </p:txBody>
      </p:sp>
      <p:sp>
        <p:nvSpPr>
          <p:cNvPr id="11"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6A4A6">
                    <a:alpha val="100000"/>
                  </a:srgbClr>
                </a:solidFill>
                <a:latin typeface="Calibri"/>
              </a:rPr>
              <a:t><![CDATA[openrevise.co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4D6A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4D6A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B8862B">
                    <a:alpha val="100000"/>
                  </a:srgbClr>
                </a:solidFill>
                <a:latin typeface="Calibri"/>
              </a:rPr>
              <a:t><![CDATA[EDEXCEL GCSE HISTORY  ·  PAPER 1  ·  CRIME & PUNISHMENT]]></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7A1F2B">
                    <a:alpha val="100000"/>
                  </a:srgbClr>
                </a:solidFill>
                <a:latin typeface="Cambria"/>
              </a:rPr>
              <a:t><![CDATA[Learning Objective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Chapter 3: Crime and punishment in Britain, c1700-c1900, c1700-c1900]]></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Lesson 2 of 4]]></a:t>
            </a:r>
          </a:p>
        </p:txBody>
      </p:sp>
      <p:sp>
        <p:nvSpPr>
          <p:cNvPr id="9" name="" descr=""/>
          <p:cNvSpPr/>
          <p:nvPr/>
        </p:nvSpPr>
        <p:spPr>
          <a:xfrm>
            <a:off x="552450" y="2219325"/>
            <a:ext cx="11087100" cy="1095375"/>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0" name="" descr=""/>
          <p:cNvSpPr/>
          <p:nvPr/>
        </p:nvSpPr>
        <p:spPr>
          <a:xfrm>
            <a:off x="819150" y="2400300"/>
            <a:ext cx="733425" cy="733425"/>
          </a:xfrm>
          <a:prstGeom prst="ellipse">
            <a:avLst/>
          </a:prstGeom>
          <a:solidFill>
            <a:srgbClr val="FFFFFF">
              <a:alpha val="100000"/>
            </a:srgbClr>
          </a:solidFill>
          <a:ln w="19050">
            <a:solidFill>
              <a:srgbClr val="B8862B">
                <a:alpha val="100000"/>
              </a:srgbClr>
            </a:solidFill>
          </a:ln>
        </p:spPr>
        <p:txBody>
          <a:bodyPr vertOverflow="clip" rtlCol="0" anchor="ctr"/>
          <a:lstStyle/>
          <a:p>
            <a:pPr algn="ctr"/>
            <a:r>
              <a:t/>
            </a:r>
          </a:p>
        </p:txBody>
      </p:sp>
      <p:sp>
        <p:nvSpPr>
          <p:cNvPr id="11" name=""/>
          <p:cNvSpPr txBox="1"/>
          <p:nvPr/>
        </p:nvSpPr>
        <p:spPr>
          <a:xfrm>
            <a:off x="819150" y="2400300"/>
            <a:ext cx="733425" cy="73342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7A1F2B">
                    <a:alpha val="100000"/>
                  </a:srgbClr>
                </a:solidFill>
                <a:latin typeface="Cambria"/>
              </a:rPr>
              <a:t><![CDATA[1]]></a:t>
            </a:r>
          </a:p>
        </p:txBody>
      </p:sp>
      <p:sp>
        <p:nvSpPr>
          <p:cNvPr id="12" name=""/>
          <p:cNvSpPr txBox="1"/>
          <p:nvPr/>
        </p:nvSpPr>
        <p:spPr>
          <a:xfrm>
            <a:off x="1781175" y="2219325"/>
            <a:ext cx="9582150" cy="109537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11B">
                    <a:alpha val="100000"/>
                  </a:srgbClr>
                </a:solidFill>
                <a:latin typeface="Calibri"/>
              </a:rPr>
              <a:t><![CDATA[Explain why smuggling, highway robbery and poaching increased, and why they declined.]]></a:t>
            </a:r>
          </a:p>
        </p:txBody>
      </p:sp>
      <p:sp>
        <p:nvSpPr>
          <p:cNvPr id="13" name="" descr=""/>
          <p:cNvSpPr/>
          <p:nvPr/>
        </p:nvSpPr>
        <p:spPr>
          <a:xfrm>
            <a:off x="552450" y="3590925"/>
            <a:ext cx="11087100" cy="1095375"/>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4" name="" descr=""/>
          <p:cNvSpPr/>
          <p:nvPr/>
        </p:nvSpPr>
        <p:spPr>
          <a:xfrm>
            <a:off x="819150" y="3771900"/>
            <a:ext cx="733425" cy="733425"/>
          </a:xfrm>
          <a:prstGeom prst="ellipse">
            <a:avLst/>
          </a:prstGeom>
          <a:solidFill>
            <a:srgbClr val="FFFFFF">
              <a:alpha val="100000"/>
            </a:srgbClr>
          </a:solidFill>
          <a:ln w="19050">
            <a:solidFill>
              <a:srgbClr val="B8862B">
                <a:alpha val="100000"/>
              </a:srgbClr>
            </a:solidFill>
          </a:ln>
        </p:spPr>
        <p:txBody>
          <a:bodyPr vertOverflow="clip" rtlCol="0" anchor="ctr"/>
          <a:lstStyle/>
          <a:p>
            <a:pPr algn="ctr"/>
            <a:r>
              <a:t/>
            </a:r>
          </a:p>
        </p:txBody>
      </p:sp>
      <p:sp>
        <p:nvSpPr>
          <p:cNvPr id="15" name=""/>
          <p:cNvSpPr txBox="1"/>
          <p:nvPr/>
        </p:nvSpPr>
        <p:spPr>
          <a:xfrm>
            <a:off x="819150" y="3771900"/>
            <a:ext cx="733425" cy="73342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7A1F2B">
                    <a:alpha val="100000"/>
                  </a:srgbClr>
                </a:solidFill>
                <a:latin typeface="Cambria"/>
              </a:rPr>
              <a:t><![CDATA[2]]></a:t>
            </a:r>
          </a:p>
        </p:txBody>
      </p:sp>
      <p:sp>
        <p:nvSpPr>
          <p:cNvPr id="16" name=""/>
          <p:cNvSpPr txBox="1"/>
          <p:nvPr/>
        </p:nvSpPr>
        <p:spPr>
          <a:xfrm>
            <a:off x="1781175" y="3590925"/>
            <a:ext cx="9582150" cy="109537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11B">
                    <a:alpha val="100000"/>
                  </a:srgbClr>
                </a:solidFill>
                <a:latin typeface="Calibri"/>
              </a:rPr>
              <a:t><![CDATA[Explain why some of these were seen as "social crimes".]]></a:t>
            </a:r>
          </a:p>
        </p:txBody>
      </p:sp>
      <p:sp>
        <p:nvSpPr>
          <p:cNvPr id="17" name="" descr=""/>
          <p:cNvSpPr/>
          <p:nvPr/>
        </p:nvSpPr>
        <p:spPr>
          <a:xfrm>
            <a:off x="552450" y="4962525"/>
            <a:ext cx="11087100" cy="1095375"/>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8" name="" descr=""/>
          <p:cNvSpPr/>
          <p:nvPr/>
        </p:nvSpPr>
        <p:spPr>
          <a:xfrm>
            <a:off x="819150" y="5143500"/>
            <a:ext cx="733425" cy="733425"/>
          </a:xfrm>
          <a:prstGeom prst="ellipse">
            <a:avLst/>
          </a:prstGeom>
          <a:solidFill>
            <a:srgbClr val="FFFFFF">
              <a:alpha val="100000"/>
            </a:srgbClr>
          </a:solidFill>
          <a:ln w="19050">
            <a:solidFill>
              <a:srgbClr val="B8862B">
                <a:alpha val="100000"/>
              </a:srgbClr>
            </a:solidFill>
          </a:ln>
        </p:spPr>
        <p:txBody>
          <a:bodyPr vertOverflow="clip" rtlCol="0" anchor="ctr"/>
          <a:lstStyle/>
          <a:p>
            <a:pPr algn="ctr"/>
            <a:r>
              <a:t/>
            </a:r>
          </a:p>
        </p:txBody>
      </p:sp>
      <p:sp>
        <p:nvSpPr>
          <p:cNvPr id="19" name=""/>
          <p:cNvSpPr txBox="1"/>
          <p:nvPr/>
        </p:nvSpPr>
        <p:spPr>
          <a:xfrm>
            <a:off x="819150" y="5143500"/>
            <a:ext cx="733425" cy="73342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7A1F2B">
                    <a:alpha val="100000"/>
                  </a:srgbClr>
                </a:solidFill>
                <a:latin typeface="Cambria"/>
              </a:rPr>
              <a:t><![CDATA[3]]></a:t>
            </a:r>
          </a:p>
        </p:txBody>
      </p:sp>
      <p:sp>
        <p:nvSpPr>
          <p:cNvPr id="20" name=""/>
          <p:cNvSpPr txBox="1"/>
          <p:nvPr/>
        </p:nvSpPr>
        <p:spPr>
          <a:xfrm>
            <a:off x="1781175" y="4962525"/>
            <a:ext cx="9582150" cy="109537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11B">
                    <a:alpha val="100000"/>
                  </a:srgbClr>
                </a:solidFill>
                <a:latin typeface="Calibri"/>
              </a:rPr>
              <a:t><![CDATA[Explain why the Tolpuddle Martyrs were punished so harshly, and why they were pardoned.]]></a:t>
            </a:r>
          </a:p>
        </p:txBody>
      </p:sp>
      <p:sp>
        <p:nvSpPr>
          <p:cNvPr id="21"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A5C">
                    <a:alpha val="100000"/>
                  </a:srgbClr>
                </a:solidFill>
                <a:latin typeface="Calibri"/>
              </a:rPr>
              <a:t><![CDATA[openrevise.co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4D6A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4D6A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B8862B">
                    <a:alpha val="100000"/>
                  </a:srgbClr>
                </a:solidFill>
                <a:latin typeface="Calibri"/>
              </a:rPr>
              <a:t><![CDATA[EDEXCEL GCSE HISTORY  ·  PAPER 1  ·  CRIME & PUNISHMENT]]></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7A1F2B">
                    <a:alpha val="100000"/>
                  </a:srgbClr>
                </a:solidFill>
                <a:latin typeface="Cambria"/>
              </a:rPr>
              <a:t><![CDATA[Setting the Scen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Chapter 3: Crime and punishment in Britain, c1700-c1900, c1700-c1900]]></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Lesson 2 of 4]]></a:t>
            </a:r>
          </a:p>
        </p:txBody>
      </p:sp>
      <p:sp>
        <p:nvSpPr>
          <p:cNvPr id="9" name="" descr=""/>
          <p:cNvSpPr/>
          <p:nvPr/>
        </p:nvSpPr>
        <p:spPr>
          <a:xfrm>
            <a:off x="552450" y="1733550"/>
            <a:ext cx="11087100" cy="16002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0" name=""/>
          <p:cNvSpPr txBox="1"/>
          <p:nvPr/>
        </p:nvSpPr>
        <p:spPr>
          <a:xfrm>
            <a:off x="819150" y="1876425"/>
            <a:ext cx="10544175" cy="1323975"/>
          </a:xfrm>
          <a:prstGeom prst="rect">
            <a:avLst/>
          </a:prstGeom>
          <a:noFill/>
        </p:spPr>
        <p:txBody>
          <a:bodyPr anchor="ctr" anchorCtr="0" rtlCol="0" vert="horz" bIns="0" lIns="0" rIns="0" tIns="0">
            <a:normAutofit/>
          </a:bodyPr>
          <a:lstStyle/>
          <a:p>
            <a:pPr algn="l" rtl="0" fontAlgn="ctr" marL="0" marR="0" indent="0" lvl="0">
              <a:lnSpc>
                <a:spcPct val="115000"/>
              </a:lnSpc>
              <a:spcBef>
                <a:spcPts val="0"/>
              </a:spcBef>
              <a:spcAft>
                <a:spcPts val="0"/>
              </a:spcAft>
            </a:pPr>
            <a:r>
              <a:rPr lang="en-US" strike="noStrike" sz="1500" spc="0" u="none" cap="none">
                <a:solidFill>
                  <a:srgbClr val="2B211B">
                    <a:alpha val="100000"/>
                  </a:srgbClr>
                </a:solidFill>
                <a:latin typeface="Calibri"/>
              </a:rPr>
              <a:t><![CDATA[Some crimes of the 1700s and 1800s were not new actions, but they became far more common or were treated far more seriously. Many were seen by ordinary people as social crimes - illegal, but not really wrong. Others were created because the authorities feared that working people were becoming too organised.]]></a:t>
            </a:r>
          </a:p>
        </p:txBody>
      </p:sp>
      <p:sp>
        <p:nvSpPr>
          <p:cNvPr id="11" name="" descr=""/>
          <p:cNvSpPr/>
          <p:nvPr/>
        </p:nvSpPr>
        <p:spPr>
          <a:xfrm>
            <a:off x="1943100" y="4419600"/>
            <a:ext cx="8315325" cy="28575"/>
          </a:xfrm>
          <a:prstGeom prst="rect">
            <a:avLst/>
          </a:prstGeom>
          <a:solidFill>
            <a:srgbClr val="D9C89A">
              <a:alpha val="100000"/>
            </a:srgbClr>
          </a:solidFill>
          <a:ln w="9525">
            <a:noFill/>
          </a:ln>
        </p:spPr>
        <p:txBody>
          <a:bodyPr vertOverflow="clip" rtlCol="0" anchor="ctr"/>
          <a:lstStyle/>
          <a:p>
            <a:pPr algn="ctr"/>
            <a:r>
              <a:t/>
            </a:r>
          </a:p>
        </p:txBody>
      </p:sp>
      <p:sp>
        <p:nvSpPr>
          <p:cNvPr id="12" name="" descr=""/>
          <p:cNvSpPr/>
          <p:nvPr/>
        </p:nvSpPr>
        <p:spPr>
          <a:xfrm>
            <a:off x="1828800" y="4314825"/>
            <a:ext cx="238125" cy="238125"/>
          </a:xfrm>
          <a:prstGeom prst="ellipse">
            <a:avLst/>
          </a:prstGeom>
          <a:solidFill>
            <a:srgbClr val="B8862B">
              <a:alpha val="100000"/>
            </a:srgbClr>
          </a:solidFill>
          <a:ln w="28575">
            <a:solidFill>
              <a:srgbClr val="FFFFFF">
                <a:alpha val="100000"/>
              </a:srgbClr>
            </a:solidFill>
          </a:ln>
        </p:spPr>
        <p:txBody>
          <a:bodyPr vertOverflow="clip" rtlCol="0" anchor="ctr"/>
          <a:lstStyle/>
          <a:p>
            <a:pPr algn="ctr"/>
            <a:r>
              <a:t/>
            </a:r>
          </a:p>
        </p:txBody>
      </p:sp>
      <p:sp>
        <p:nvSpPr>
          <p:cNvPr id="13" name=""/>
          <p:cNvSpPr txBox="1"/>
          <p:nvPr/>
        </p:nvSpPr>
        <p:spPr>
          <a:xfrm>
            <a:off x="561975" y="3771900"/>
            <a:ext cx="2771775" cy="457200"/>
          </a:xfrm>
          <a:prstGeom prst="rect">
            <a:avLst/>
          </a:prstGeom>
          <a:noFill/>
        </p:spPr>
        <p:txBody>
          <a:bodyPr anchor="b" anchorCtr="0" rtlCol="0" vert="horz" bIns="0" lIns="0" rIns="0" tIns="0">
            <a:normAutofit/>
          </a:bodyPr>
          <a:lstStyle/>
          <a:p>
            <a:pPr algn="ctr" rtl="0" fontAlgn="b" marL="0" marR="0" indent="0" lvl="0">
              <a:lnSpc>
                <a:spcPct val="100000"/>
              </a:lnSpc>
              <a:spcBef>
                <a:spcPts val="0"/>
              </a:spcBef>
              <a:spcAft>
                <a:spcPts val="0"/>
              </a:spcAft>
            </a:pPr>
            <a:r>
              <a:rPr lang="en-US" b="1" strike="noStrike" sz="1400" spc="0" u="none" cap="none">
                <a:solidFill>
                  <a:srgbClr val="7A1F2B">
                    <a:alpha val="100000"/>
                  </a:srgbClr>
                </a:solidFill>
                <a:latin typeface="Cambria"/>
              </a:rPr>
              <a:t><![CDATA[1723]]></a:t>
            </a:r>
          </a:p>
        </p:txBody>
      </p:sp>
      <p:sp>
        <p:nvSpPr>
          <p:cNvPr id="14" name=""/>
          <p:cNvSpPr txBox="1"/>
          <p:nvPr/>
        </p:nvSpPr>
        <p:spPr>
          <a:xfrm>
            <a:off x="619125" y="4686300"/>
            <a:ext cx="2657475" cy="1419225"/>
          </a:xfrm>
          <a:prstGeom prst="rect">
            <a:avLst/>
          </a:prstGeom>
          <a:noFill/>
        </p:spPr>
        <p:txBody>
          <a:bodyPr anchorCtr="0" rtlCol="0" vert="horz" bIns="0" lIns="0" rIns="0" tIns="0">
            <a:normAutofit/>
          </a:bodyPr>
          <a:lstStyle/>
          <a:p>
            <a:pPr algn="ctr" rtl="0" fontAlgn="base" marL="0" marR="0" indent="0" lvl="0">
              <a:lnSpc>
                <a:spcPct val="110000"/>
              </a:lnSpc>
              <a:spcBef>
                <a:spcPts val="0"/>
              </a:spcBef>
              <a:spcAft>
                <a:spcPts val="0"/>
              </a:spcAft>
            </a:pPr>
            <a:r>
              <a:rPr lang="en-US" strike="noStrike" sz="1200" spc="0" u="none" cap="none">
                <a:solidFill>
                  <a:srgbClr val="2B211B">
                    <a:alpha val="100000"/>
                  </a:srgbClr>
                </a:solidFill>
                <a:latin typeface="Calibri"/>
              </a:rPr>
              <a:t><![CDATA[The Black Act makes poaching in disguise punishable by death.]]></a:t>
            </a:r>
          </a:p>
        </p:txBody>
      </p:sp>
      <p:sp>
        <p:nvSpPr>
          <p:cNvPr id="15" name="" descr=""/>
          <p:cNvSpPr/>
          <p:nvPr/>
        </p:nvSpPr>
        <p:spPr>
          <a:xfrm>
            <a:off x="4600575" y="4314825"/>
            <a:ext cx="238125" cy="238125"/>
          </a:xfrm>
          <a:prstGeom prst="ellipse">
            <a:avLst/>
          </a:prstGeom>
          <a:solidFill>
            <a:srgbClr val="B8862B">
              <a:alpha val="100000"/>
            </a:srgbClr>
          </a:solidFill>
          <a:ln w="28575">
            <a:solidFill>
              <a:srgbClr val="FFFFFF">
                <a:alpha val="100000"/>
              </a:srgbClr>
            </a:solidFill>
          </a:ln>
        </p:spPr>
        <p:txBody>
          <a:bodyPr vertOverflow="clip" rtlCol="0" anchor="ctr"/>
          <a:lstStyle/>
          <a:p>
            <a:pPr algn="ctr"/>
            <a:r>
              <a:t/>
            </a:r>
          </a:p>
        </p:txBody>
      </p:sp>
      <p:sp>
        <p:nvSpPr>
          <p:cNvPr id="16" name=""/>
          <p:cNvSpPr txBox="1"/>
          <p:nvPr/>
        </p:nvSpPr>
        <p:spPr>
          <a:xfrm>
            <a:off x="3333750" y="3771900"/>
            <a:ext cx="2771775" cy="457200"/>
          </a:xfrm>
          <a:prstGeom prst="rect">
            <a:avLst/>
          </a:prstGeom>
          <a:noFill/>
        </p:spPr>
        <p:txBody>
          <a:bodyPr anchor="b" anchorCtr="0" rtlCol="0" vert="horz" bIns="0" lIns="0" rIns="0" tIns="0">
            <a:normAutofit/>
          </a:bodyPr>
          <a:lstStyle/>
          <a:p>
            <a:pPr algn="ctr" rtl="0" fontAlgn="b" marL="0" marR="0" indent="0" lvl="0">
              <a:lnSpc>
                <a:spcPct val="100000"/>
              </a:lnSpc>
              <a:spcBef>
                <a:spcPts val="0"/>
              </a:spcBef>
              <a:spcAft>
                <a:spcPts val="0"/>
              </a:spcAft>
            </a:pPr>
            <a:r>
              <a:rPr lang="en-US" b="1" strike="noStrike" sz="1400" spc="0" u="none" cap="none">
                <a:solidFill>
                  <a:srgbClr val="7A1F2B">
                    <a:alpha val="100000"/>
                  </a:srgbClr>
                </a:solidFill>
                <a:latin typeface="Cambria"/>
              </a:rPr>
              <a:t><![CDATA[1739]]></a:t>
            </a:r>
          </a:p>
        </p:txBody>
      </p:sp>
      <p:sp>
        <p:nvSpPr>
          <p:cNvPr id="17" name=""/>
          <p:cNvSpPr txBox="1"/>
          <p:nvPr/>
        </p:nvSpPr>
        <p:spPr>
          <a:xfrm>
            <a:off x="3390900" y="4686300"/>
            <a:ext cx="2657475" cy="1419225"/>
          </a:xfrm>
          <a:prstGeom prst="rect">
            <a:avLst/>
          </a:prstGeom>
          <a:noFill/>
        </p:spPr>
        <p:txBody>
          <a:bodyPr anchorCtr="0" rtlCol="0" vert="horz" bIns="0" lIns="0" rIns="0" tIns="0">
            <a:normAutofit/>
          </a:bodyPr>
          <a:lstStyle/>
          <a:p>
            <a:pPr algn="ctr" rtl="0" fontAlgn="base" marL="0" marR="0" indent="0" lvl="0">
              <a:lnSpc>
                <a:spcPct val="110000"/>
              </a:lnSpc>
              <a:spcBef>
                <a:spcPts val="0"/>
              </a:spcBef>
              <a:spcAft>
                <a:spcPts val="0"/>
              </a:spcAft>
            </a:pPr>
            <a:r>
              <a:rPr lang="en-US" strike="noStrike" sz="1200" spc="0" u="none" cap="none">
                <a:solidFill>
                  <a:srgbClr val="2B211B">
                    <a:alpha val="100000"/>
                  </a:srgbClr>
                </a:solidFill>
                <a:latin typeface="Calibri"/>
              </a:rPr>
              <a:t><![CDATA[Highwayman Dick Turpin is hanged at York.]]></a:t>
            </a:r>
          </a:p>
        </p:txBody>
      </p:sp>
      <p:sp>
        <p:nvSpPr>
          <p:cNvPr id="18" name="" descr=""/>
          <p:cNvSpPr/>
          <p:nvPr/>
        </p:nvSpPr>
        <p:spPr>
          <a:xfrm>
            <a:off x="7372350" y="4314825"/>
            <a:ext cx="238125" cy="238125"/>
          </a:xfrm>
          <a:prstGeom prst="ellipse">
            <a:avLst/>
          </a:prstGeom>
          <a:solidFill>
            <a:srgbClr val="B8862B">
              <a:alpha val="100000"/>
            </a:srgbClr>
          </a:solidFill>
          <a:ln w="28575">
            <a:solidFill>
              <a:srgbClr val="FFFFFF">
                <a:alpha val="100000"/>
              </a:srgbClr>
            </a:solidFill>
          </a:ln>
        </p:spPr>
        <p:txBody>
          <a:bodyPr vertOverflow="clip" rtlCol="0" anchor="ctr"/>
          <a:lstStyle/>
          <a:p>
            <a:pPr algn="ctr"/>
            <a:r>
              <a:t/>
            </a:r>
          </a:p>
        </p:txBody>
      </p:sp>
      <p:sp>
        <p:nvSpPr>
          <p:cNvPr id="19" name=""/>
          <p:cNvSpPr txBox="1"/>
          <p:nvPr/>
        </p:nvSpPr>
        <p:spPr>
          <a:xfrm>
            <a:off x="6105525" y="3771900"/>
            <a:ext cx="2771775" cy="457200"/>
          </a:xfrm>
          <a:prstGeom prst="rect">
            <a:avLst/>
          </a:prstGeom>
          <a:noFill/>
        </p:spPr>
        <p:txBody>
          <a:bodyPr anchor="b" anchorCtr="0" rtlCol="0" vert="horz" bIns="0" lIns="0" rIns="0" tIns="0">
            <a:normAutofit/>
          </a:bodyPr>
          <a:lstStyle/>
          <a:p>
            <a:pPr algn="ctr" rtl="0" fontAlgn="b" marL="0" marR="0" indent="0" lvl="0">
              <a:lnSpc>
                <a:spcPct val="100000"/>
              </a:lnSpc>
              <a:spcBef>
                <a:spcPts val="0"/>
              </a:spcBef>
              <a:spcAft>
                <a:spcPts val="0"/>
              </a:spcAft>
            </a:pPr>
            <a:r>
              <a:rPr lang="en-US" b="1" strike="noStrike" sz="1400" spc="0" u="none" cap="none">
                <a:solidFill>
                  <a:srgbClr val="7A1F2B">
                    <a:alpha val="100000"/>
                  </a:srgbClr>
                </a:solidFill>
                <a:latin typeface="Cambria"/>
              </a:rPr>
              <a:t><![CDATA[1740s]]></a:t>
            </a:r>
          </a:p>
        </p:txBody>
      </p:sp>
      <p:sp>
        <p:nvSpPr>
          <p:cNvPr id="20" name=""/>
          <p:cNvSpPr txBox="1"/>
          <p:nvPr/>
        </p:nvSpPr>
        <p:spPr>
          <a:xfrm>
            <a:off x="6162675" y="4686300"/>
            <a:ext cx="2657475" cy="1419225"/>
          </a:xfrm>
          <a:prstGeom prst="rect">
            <a:avLst/>
          </a:prstGeom>
          <a:noFill/>
        </p:spPr>
        <p:txBody>
          <a:bodyPr anchorCtr="0" rtlCol="0" vert="horz" bIns="0" lIns="0" rIns="0" tIns="0">
            <a:normAutofit/>
          </a:bodyPr>
          <a:lstStyle/>
          <a:p>
            <a:pPr algn="ctr" rtl="0" fontAlgn="base" marL="0" marR="0" indent="0" lvl="0">
              <a:lnSpc>
                <a:spcPct val="110000"/>
              </a:lnSpc>
              <a:spcBef>
                <a:spcPts val="0"/>
              </a:spcBef>
              <a:spcAft>
                <a:spcPts val="0"/>
              </a:spcAft>
            </a:pPr>
            <a:r>
              <a:rPr lang="en-US" strike="noStrike" sz="1200" spc="0" u="none" cap="none">
                <a:solidFill>
                  <a:srgbClr val="2B211B">
                    <a:alpha val="100000"/>
                  </a:srgbClr>
                </a:solidFill>
                <a:latin typeface="Calibri"/>
              </a:rPr>
              <a:t><![CDATA[The Hawkhurst Gang of smugglers terrorises the south coast.]]></a:t>
            </a:r>
          </a:p>
        </p:txBody>
      </p:sp>
      <p:sp>
        <p:nvSpPr>
          <p:cNvPr id="21" name="" descr=""/>
          <p:cNvSpPr/>
          <p:nvPr/>
        </p:nvSpPr>
        <p:spPr>
          <a:xfrm>
            <a:off x="10144125" y="4314825"/>
            <a:ext cx="238125" cy="238125"/>
          </a:xfrm>
          <a:prstGeom prst="ellipse">
            <a:avLst/>
          </a:prstGeom>
          <a:solidFill>
            <a:srgbClr val="B8862B">
              <a:alpha val="100000"/>
            </a:srgbClr>
          </a:solidFill>
          <a:ln w="28575">
            <a:solidFill>
              <a:srgbClr val="FFFFFF">
                <a:alpha val="100000"/>
              </a:srgbClr>
            </a:solidFill>
          </a:ln>
        </p:spPr>
        <p:txBody>
          <a:bodyPr vertOverflow="clip" rtlCol="0" anchor="ctr"/>
          <a:lstStyle/>
          <a:p>
            <a:pPr algn="ctr"/>
            <a:r>
              <a:t/>
            </a:r>
          </a:p>
        </p:txBody>
      </p:sp>
      <p:sp>
        <p:nvSpPr>
          <p:cNvPr id="22" name=""/>
          <p:cNvSpPr txBox="1"/>
          <p:nvPr/>
        </p:nvSpPr>
        <p:spPr>
          <a:xfrm>
            <a:off x="8877300" y="3771900"/>
            <a:ext cx="2771775" cy="457200"/>
          </a:xfrm>
          <a:prstGeom prst="rect">
            <a:avLst/>
          </a:prstGeom>
          <a:noFill/>
        </p:spPr>
        <p:txBody>
          <a:bodyPr anchor="b" anchorCtr="0" rtlCol="0" vert="horz" bIns="0" lIns="0" rIns="0" tIns="0">
            <a:normAutofit/>
          </a:bodyPr>
          <a:lstStyle/>
          <a:p>
            <a:pPr algn="ctr" rtl="0" fontAlgn="b" marL="0" marR="0" indent="0" lvl="0">
              <a:lnSpc>
                <a:spcPct val="100000"/>
              </a:lnSpc>
              <a:spcBef>
                <a:spcPts val="0"/>
              </a:spcBef>
              <a:spcAft>
                <a:spcPts val="0"/>
              </a:spcAft>
            </a:pPr>
            <a:r>
              <a:rPr lang="en-US" b="1" strike="noStrike" sz="1400" spc="0" u="none" cap="none">
                <a:solidFill>
                  <a:srgbClr val="7A1F2B">
                    <a:alpha val="100000"/>
                  </a:srgbClr>
                </a:solidFill>
                <a:latin typeface="Cambria"/>
              </a:rPr>
              <a:t><![CDATA[1784]]></a:t>
            </a:r>
          </a:p>
        </p:txBody>
      </p:sp>
      <p:sp>
        <p:nvSpPr>
          <p:cNvPr id="23" name=""/>
          <p:cNvSpPr txBox="1"/>
          <p:nvPr/>
        </p:nvSpPr>
        <p:spPr>
          <a:xfrm>
            <a:off x="8934450" y="4686300"/>
            <a:ext cx="2657475" cy="1419225"/>
          </a:xfrm>
          <a:prstGeom prst="rect">
            <a:avLst/>
          </a:prstGeom>
          <a:noFill/>
        </p:spPr>
        <p:txBody>
          <a:bodyPr anchorCtr="0" rtlCol="0" vert="horz" bIns="0" lIns="0" rIns="0" tIns="0">
            <a:normAutofit/>
          </a:bodyPr>
          <a:lstStyle/>
          <a:p>
            <a:pPr algn="ctr" rtl="0" fontAlgn="base" marL="0" marR="0" indent="0" lvl="0">
              <a:lnSpc>
                <a:spcPct val="110000"/>
              </a:lnSpc>
              <a:spcBef>
                <a:spcPts val="0"/>
              </a:spcBef>
              <a:spcAft>
                <a:spcPts val="0"/>
              </a:spcAft>
            </a:pPr>
            <a:r>
              <a:rPr lang="en-US" strike="noStrike" sz="1200" spc="0" u="none" cap="none">
                <a:solidFill>
                  <a:srgbClr val="2B211B">
                    <a:alpha val="100000"/>
                  </a:srgbClr>
                </a:solidFill>
                <a:latin typeface="Calibri"/>
              </a:rPr>
              <a:t><![CDATA[The government cuts the tax on tea, making smuggling less profitable.]]></a:t>
            </a:r>
          </a:p>
        </p:txBody>
      </p:sp>
      <p:sp>
        <p:nvSpPr>
          <p:cNvPr id="24"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A5C">
                    <a:alpha val="100000"/>
                  </a:srgbClr>
                </a:solidFill>
                <a:latin typeface="Calibri"/>
              </a:rPr>
              <a:t><![CDATA[openrevise.co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4D6A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4D6A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B8862B">
                    <a:alpha val="100000"/>
                  </a:srgbClr>
                </a:solidFill>
                <a:latin typeface="Calibri"/>
              </a:rPr>
              <a:t><![CDATA[EDEXCEL GCSE HISTORY  ·  PAPER 1  ·  CRIME & PUNISHMENT]]></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7A1F2B">
                    <a:alpha val="100000"/>
                  </a:srgbClr>
                </a:solidFill>
                <a:latin typeface="Cambria"/>
              </a:rPr>
              <a:t><![CDATA[Setting the Scene (cont.)]]></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Chapter 3: Crime and punishment in Britain, c1700-c1900, c1700-c1900]]></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Lesson 2 of 4]]></a:t>
            </a:r>
          </a:p>
        </p:txBody>
      </p:sp>
      <p:sp>
        <p:nvSpPr>
          <p:cNvPr id="9" name="" descr=""/>
          <p:cNvSpPr/>
          <p:nvPr/>
        </p:nvSpPr>
        <p:spPr>
          <a:xfrm>
            <a:off x="3324225" y="4419600"/>
            <a:ext cx="5543550" cy="28575"/>
          </a:xfrm>
          <a:prstGeom prst="rect">
            <a:avLst/>
          </a:prstGeom>
          <a:solidFill>
            <a:srgbClr val="D9C89A">
              <a:alpha val="100000"/>
            </a:srgbClr>
          </a:solidFill>
          <a:ln w="9525">
            <a:noFill/>
          </a:ln>
        </p:spPr>
        <p:txBody>
          <a:bodyPr vertOverflow="clip" rtlCol="0" anchor="ctr"/>
          <a:lstStyle/>
          <a:p>
            <a:pPr algn="ctr"/>
            <a:r>
              <a:t/>
            </a:r>
          </a:p>
        </p:txBody>
      </p:sp>
      <p:sp>
        <p:nvSpPr>
          <p:cNvPr id="10" name="" descr=""/>
          <p:cNvSpPr/>
          <p:nvPr/>
        </p:nvSpPr>
        <p:spPr>
          <a:xfrm>
            <a:off x="3209925" y="4314825"/>
            <a:ext cx="238125" cy="238125"/>
          </a:xfrm>
          <a:prstGeom prst="ellipse">
            <a:avLst/>
          </a:prstGeom>
          <a:solidFill>
            <a:srgbClr val="B8862B">
              <a:alpha val="100000"/>
            </a:srgbClr>
          </a:solidFill>
          <a:ln w="28575">
            <a:solidFill>
              <a:srgbClr val="FFFFFF">
                <a:alpha val="100000"/>
              </a:srgbClr>
            </a:solidFill>
          </a:ln>
        </p:spPr>
        <p:txBody>
          <a:bodyPr vertOverflow="clip" rtlCol="0" anchor="ctr"/>
          <a:lstStyle/>
          <a:p>
            <a:pPr algn="ctr"/>
            <a:r>
              <a:t/>
            </a:r>
          </a:p>
        </p:txBody>
      </p:sp>
      <p:sp>
        <p:nvSpPr>
          <p:cNvPr id="11" name=""/>
          <p:cNvSpPr txBox="1"/>
          <p:nvPr/>
        </p:nvSpPr>
        <p:spPr>
          <a:xfrm>
            <a:off x="552450" y="3771900"/>
            <a:ext cx="5543550" cy="457200"/>
          </a:xfrm>
          <a:prstGeom prst="rect">
            <a:avLst/>
          </a:prstGeom>
          <a:noFill/>
        </p:spPr>
        <p:txBody>
          <a:bodyPr anchor="b" anchorCtr="0" rtlCol="0" vert="horz" bIns="0" lIns="0" rIns="0" tIns="0">
            <a:normAutofit/>
          </a:bodyPr>
          <a:lstStyle/>
          <a:p>
            <a:pPr algn="ctr" rtl="0" fontAlgn="b" marL="0" marR="0" indent="0" lvl="0">
              <a:lnSpc>
                <a:spcPct val="100000"/>
              </a:lnSpc>
              <a:spcBef>
                <a:spcPts val="0"/>
              </a:spcBef>
              <a:spcAft>
                <a:spcPts val="0"/>
              </a:spcAft>
            </a:pPr>
            <a:r>
              <a:rPr lang="en-US" b="1" strike="noStrike" sz="1400" spc="0" u="none" cap="none">
                <a:solidFill>
                  <a:srgbClr val="7A1F2B">
                    <a:alpha val="100000"/>
                  </a:srgbClr>
                </a:solidFill>
                <a:latin typeface="Cambria"/>
              </a:rPr>
              <a:t><![CDATA[1834]]></a:t>
            </a:r>
          </a:p>
        </p:txBody>
      </p:sp>
      <p:sp>
        <p:nvSpPr>
          <p:cNvPr id="12" name=""/>
          <p:cNvSpPr txBox="1"/>
          <p:nvPr/>
        </p:nvSpPr>
        <p:spPr>
          <a:xfrm>
            <a:off x="609600" y="4686300"/>
            <a:ext cx="5429250" cy="1419225"/>
          </a:xfrm>
          <a:prstGeom prst="rect">
            <a:avLst/>
          </a:prstGeom>
          <a:noFill/>
        </p:spPr>
        <p:txBody>
          <a:bodyPr anchorCtr="0" rtlCol="0" vert="horz" bIns="0" lIns="0" rIns="0" tIns="0">
            <a:normAutofit/>
          </a:bodyPr>
          <a:lstStyle/>
          <a:p>
            <a:pPr algn="ctr" rtl="0" fontAlgn="base" marL="0" marR="0" indent="0" lvl="0">
              <a:lnSpc>
                <a:spcPct val="110000"/>
              </a:lnSpc>
              <a:spcBef>
                <a:spcPts val="0"/>
              </a:spcBef>
              <a:spcAft>
                <a:spcPts val="0"/>
              </a:spcAft>
            </a:pPr>
            <a:r>
              <a:rPr lang="en-US" strike="noStrike" sz="1200" spc="0" u="none" cap="none">
                <a:solidFill>
                  <a:srgbClr val="2B211B">
                    <a:alpha val="100000"/>
                  </a:srgbClr>
                </a:solidFill>
                <a:latin typeface="Calibri"/>
              </a:rPr>
              <a:t><![CDATA[Six Dorset farm labourers - the Tolpuddle Martyrs - are transported.]]></a:t>
            </a:r>
          </a:p>
        </p:txBody>
      </p:sp>
      <p:sp>
        <p:nvSpPr>
          <p:cNvPr id="13" name="" descr=""/>
          <p:cNvSpPr/>
          <p:nvPr/>
        </p:nvSpPr>
        <p:spPr>
          <a:xfrm>
            <a:off x="8753475" y="4314825"/>
            <a:ext cx="238125" cy="238125"/>
          </a:xfrm>
          <a:prstGeom prst="ellipse">
            <a:avLst/>
          </a:prstGeom>
          <a:solidFill>
            <a:srgbClr val="B8862B">
              <a:alpha val="100000"/>
            </a:srgbClr>
          </a:solidFill>
          <a:ln w="28575">
            <a:solidFill>
              <a:srgbClr val="FFFFFF">
                <a:alpha val="100000"/>
              </a:srgbClr>
            </a:solidFill>
          </a:ln>
        </p:spPr>
        <p:txBody>
          <a:bodyPr vertOverflow="clip" rtlCol="0" anchor="ctr"/>
          <a:lstStyle/>
          <a:p>
            <a:pPr algn="ctr"/>
            <a:r>
              <a:t/>
            </a:r>
          </a:p>
        </p:txBody>
      </p:sp>
      <p:sp>
        <p:nvSpPr>
          <p:cNvPr id="14" name=""/>
          <p:cNvSpPr txBox="1"/>
          <p:nvPr/>
        </p:nvSpPr>
        <p:spPr>
          <a:xfrm>
            <a:off x="6096000" y="3771900"/>
            <a:ext cx="5543550" cy="457200"/>
          </a:xfrm>
          <a:prstGeom prst="rect">
            <a:avLst/>
          </a:prstGeom>
          <a:noFill/>
        </p:spPr>
        <p:txBody>
          <a:bodyPr anchor="b" anchorCtr="0" rtlCol="0" vert="horz" bIns="0" lIns="0" rIns="0" tIns="0">
            <a:normAutofit/>
          </a:bodyPr>
          <a:lstStyle/>
          <a:p>
            <a:pPr algn="ctr" rtl="0" fontAlgn="b" marL="0" marR="0" indent="0" lvl="0">
              <a:lnSpc>
                <a:spcPct val="100000"/>
              </a:lnSpc>
              <a:spcBef>
                <a:spcPts val="0"/>
              </a:spcBef>
              <a:spcAft>
                <a:spcPts val="0"/>
              </a:spcAft>
            </a:pPr>
            <a:r>
              <a:rPr lang="en-US" b="1" strike="noStrike" sz="1400" spc="0" u="none" cap="none">
                <a:solidFill>
                  <a:srgbClr val="7A1F2B">
                    <a:alpha val="100000"/>
                  </a:srgbClr>
                </a:solidFill>
                <a:latin typeface="Cambria"/>
              </a:rPr>
              <a:t><![CDATA[1836]]></a:t>
            </a:r>
          </a:p>
        </p:txBody>
      </p:sp>
      <p:sp>
        <p:nvSpPr>
          <p:cNvPr id="15" name=""/>
          <p:cNvSpPr txBox="1"/>
          <p:nvPr/>
        </p:nvSpPr>
        <p:spPr>
          <a:xfrm>
            <a:off x="6153150" y="4686300"/>
            <a:ext cx="5429250" cy="1419225"/>
          </a:xfrm>
          <a:prstGeom prst="rect">
            <a:avLst/>
          </a:prstGeom>
          <a:noFill/>
        </p:spPr>
        <p:txBody>
          <a:bodyPr anchorCtr="0" rtlCol="0" vert="horz" bIns="0" lIns="0" rIns="0" tIns="0">
            <a:normAutofit/>
          </a:bodyPr>
          <a:lstStyle/>
          <a:p>
            <a:pPr algn="ctr" rtl="0" fontAlgn="base" marL="0" marR="0" indent="0" lvl="0">
              <a:lnSpc>
                <a:spcPct val="110000"/>
              </a:lnSpc>
              <a:spcBef>
                <a:spcPts val="0"/>
              </a:spcBef>
              <a:spcAft>
                <a:spcPts val="0"/>
              </a:spcAft>
            </a:pPr>
            <a:r>
              <a:rPr lang="en-US" strike="noStrike" sz="1200" spc="0" u="none" cap="none">
                <a:solidFill>
                  <a:srgbClr val="2B211B">
                    <a:alpha val="100000"/>
                  </a:srgbClr>
                </a:solidFill>
                <a:latin typeface="Calibri"/>
              </a:rPr>
              <a:t><![CDATA[The Tolpuddle Martyrs are pardoned.]]></a:t>
            </a:r>
          </a:p>
        </p:txBody>
      </p:sp>
      <p:sp>
        <p:nvSpPr>
          <p:cNvPr id="1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A5C">
                    <a:alpha val="100000"/>
                  </a:srgbClr>
                </a:solidFill>
                <a:latin typeface="Calibri"/>
              </a:rPr>
              <a:t><![CDATA[openrevise.co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4D6A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4D6A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B8862B">
                    <a:alpha val="100000"/>
                  </a:srgbClr>
                </a:solidFill>
                <a:latin typeface="Calibri"/>
              </a:rPr>
              <a:t><![CDATA[EDEXCEL GCSE HISTORY  ·  PAPER 1  ·  CRIME & PUNISHMENT]]></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7A1F2B">
                    <a:alpha val="100000"/>
                  </a:srgbClr>
                </a:solidFill>
                <a:latin typeface="Cambria"/>
              </a:rPr>
              <a:t><![CDATA[Three Crimes of the Period]]></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Chapter 3: Crime and punishment in Britain, c1700-c1900, c1700-c1900]]></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Lesson 2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A5C">
                    <a:alpha val="100000"/>
                  </a:srgbClr>
                </a:solidFill>
                <a:latin typeface="Calibri"/>
              </a:rPr>
              <a:t><![CDATA[Each rose for its own reasons - and fell for its own reasons.]]></a:t>
            </a:r>
          </a:p>
        </p:txBody>
      </p:sp>
      <p:sp>
        <p:nvSpPr>
          <p:cNvPr id="10" name="" descr=""/>
          <p:cNvSpPr/>
          <p:nvPr/>
        </p:nvSpPr>
        <p:spPr>
          <a:xfrm>
            <a:off x="552450" y="2228850"/>
            <a:ext cx="11087100" cy="438150"/>
          </a:xfrm>
          <a:prstGeom prst="rect">
            <a:avLst/>
          </a:prstGeom>
          <a:solidFill>
            <a:srgbClr val="7A1F2B">
              <a:alpha val="100000"/>
            </a:srgbClr>
          </a:solidFill>
          <a:ln w="9525">
            <a:noFill/>
          </a:ln>
        </p:spPr>
        <p:txBody>
          <a:bodyPr vertOverflow="clip" rtlCol="0" anchor="ctr"/>
          <a:lstStyle/>
          <a:p>
            <a:pPr algn="ctr"/>
            <a:r>
              <a:t/>
            </a:r>
          </a:p>
        </p:txBody>
      </p:sp>
      <p:sp>
        <p:nvSpPr>
          <p:cNvPr id="11" name=""/>
          <p:cNvSpPr txBox="1"/>
          <p:nvPr/>
        </p:nvSpPr>
        <p:spPr>
          <a:xfrm>
            <a:off x="685800" y="2228850"/>
            <a:ext cx="34290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Cambria"/>
              </a:rPr>
              <a:t><![CDATA[Crime]]></a:t>
            </a:r>
          </a:p>
        </p:txBody>
      </p:sp>
      <p:sp>
        <p:nvSpPr>
          <p:cNvPr id="12" name=""/>
          <p:cNvSpPr txBox="1"/>
          <p:nvPr/>
        </p:nvSpPr>
        <p:spPr>
          <a:xfrm>
            <a:off x="4381500" y="2228850"/>
            <a:ext cx="34290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Cambria"/>
              </a:rPr>
              <a:t><![CDATA[Why it rose]]></a:t>
            </a:r>
          </a:p>
        </p:txBody>
      </p:sp>
      <p:sp>
        <p:nvSpPr>
          <p:cNvPr id="13" name=""/>
          <p:cNvSpPr txBox="1"/>
          <p:nvPr/>
        </p:nvSpPr>
        <p:spPr>
          <a:xfrm>
            <a:off x="8077200" y="2228850"/>
            <a:ext cx="34290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Cambria"/>
              </a:rPr>
              <a:t><![CDATA[Why it declined]]></a:t>
            </a:r>
          </a:p>
        </p:txBody>
      </p:sp>
      <p:sp>
        <p:nvSpPr>
          <p:cNvPr id="14" name="" descr=""/>
          <p:cNvSpPr/>
          <p:nvPr/>
        </p:nvSpPr>
        <p:spPr>
          <a:xfrm>
            <a:off x="552450" y="2667000"/>
            <a:ext cx="11087100" cy="666750"/>
          </a:xfrm>
          <a:prstGeom prst="rect">
            <a:avLst/>
          </a:prstGeom>
          <a:solidFill>
            <a:srgbClr val="F7F2E9">
              <a:alpha val="100000"/>
            </a:srgbClr>
          </a:solidFill>
          <a:ln w="9525">
            <a:noFill/>
          </a:ln>
        </p:spPr>
        <p:txBody>
          <a:bodyPr vertOverflow="clip" rtlCol="0" anchor="ctr"/>
          <a:lstStyle/>
          <a:p>
            <a:pPr algn="ctr"/>
            <a:r>
              <a:t/>
            </a:r>
          </a:p>
        </p:txBody>
      </p:sp>
      <p:sp>
        <p:nvSpPr>
          <p:cNvPr id="15" name="" descr=""/>
          <p:cNvSpPr/>
          <p:nvPr/>
        </p:nvSpPr>
        <p:spPr>
          <a:xfrm>
            <a:off x="552450" y="3324225"/>
            <a:ext cx="11087100" cy="9525"/>
          </a:xfrm>
          <a:prstGeom prst="rect">
            <a:avLst/>
          </a:prstGeom>
          <a:solidFill>
            <a:srgbClr val="D9C89A">
              <a:alpha val="100000"/>
            </a:srgbClr>
          </a:solidFill>
          <a:ln w="9525">
            <a:noFill/>
          </a:ln>
        </p:spPr>
        <p:txBody>
          <a:bodyPr vertOverflow="clip" rtlCol="0" anchor="ctr"/>
          <a:lstStyle/>
          <a:p>
            <a:pPr algn="ctr"/>
            <a:r>
              <a:t/>
            </a:r>
          </a:p>
        </p:txBody>
      </p:sp>
      <p:sp>
        <p:nvSpPr>
          <p:cNvPr id="16" name=""/>
          <p:cNvSpPr txBox="1"/>
          <p:nvPr/>
        </p:nvSpPr>
        <p:spPr>
          <a:xfrm>
            <a:off x="685800" y="266700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200" spc="0" u="none" cap="none">
                <a:solidFill>
                  <a:srgbClr val="7A1F2B">
                    <a:alpha val="100000"/>
                  </a:srgbClr>
                </a:solidFill>
                <a:latin typeface="Cambria"/>
              </a:rPr>
              <a:t><![CDATA[Smuggling]]></a:t>
            </a:r>
          </a:p>
        </p:txBody>
      </p:sp>
      <p:sp>
        <p:nvSpPr>
          <p:cNvPr id="17" name=""/>
          <p:cNvSpPr txBox="1"/>
          <p:nvPr/>
        </p:nvSpPr>
        <p:spPr>
          <a:xfrm>
            <a:off x="4381500" y="266700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900" spc="0" u="none" cap="none">
                <a:solidFill>
                  <a:srgbClr val="2B211B">
                    <a:alpha val="100000"/>
                  </a:srgbClr>
                </a:solidFill>
                <a:latin typeface="Calibri"/>
              </a:rPr>
              <a:t><![CDATA[High import taxes on tea, brandy and tobacco made smuggled goods very profitable]]></a:t>
            </a:r>
          </a:p>
        </p:txBody>
      </p:sp>
      <p:sp>
        <p:nvSpPr>
          <p:cNvPr id="18" name=""/>
          <p:cNvSpPr txBox="1"/>
          <p:nvPr/>
        </p:nvSpPr>
        <p:spPr>
          <a:xfrm>
            <a:off x="8077200" y="266700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900" spc="0" u="none" cap="none">
                <a:solidFill>
                  <a:srgbClr val="2B211B">
                    <a:alpha val="100000"/>
                  </a:srgbClr>
                </a:solidFill>
                <a:latin typeface="Calibri"/>
              </a:rPr>
              <a:t><![CDATA[The government cut import taxes from the 1780s, so smuggling paid less]]></a:t>
            </a:r>
          </a:p>
        </p:txBody>
      </p:sp>
      <p:sp>
        <p:nvSpPr>
          <p:cNvPr id="19" name="" descr=""/>
          <p:cNvSpPr/>
          <p:nvPr/>
        </p:nvSpPr>
        <p:spPr>
          <a:xfrm>
            <a:off x="552450" y="3333750"/>
            <a:ext cx="11087100" cy="666750"/>
          </a:xfrm>
          <a:prstGeom prst="rect">
            <a:avLst/>
          </a:prstGeom>
          <a:solidFill>
            <a:srgbClr val="FFFFFF">
              <a:alpha val="100000"/>
            </a:srgbClr>
          </a:solidFill>
          <a:ln w="9525">
            <a:noFill/>
          </a:ln>
        </p:spPr>
        <p:txBody>
          <a:bodyPr vertOverflow="clip" rtlCol="0" anchor="ctr"/>
          <a:lstStyle/>
          <a:p>
            <a:pPr algn="ctr"/>
            <a:r>
              <a:t/>
            </a:r>
          </a:p>
        </p:txBody>
      </p:sp>
      <p:sp>
        <p:nvSpPr>
          <p:cNvPr id="20" name="" descr=""/>
          <p:cNvSpPr/>
          <p:nvPr/>
        </p:nvSpPr>
        <p:spPr>
          <a:xfrm>
            <a:off x="552450" y="3990975"/>
            <a:ext cx="11087100" cy="9525"/>
          </a:xfrm>
          <a:prstGeom prst="rect">
            <a:avLst/>
          </a:prstGeom>
          <a:solidFill>
            <a:srgbClr val="D9C89A">
              <a:alpha val="100000"/>
            </a:srgbClr>
          </a:solidFill>
          <a:ln w="9525">
            <a:noFill/>
          </a:ln>
        </p:spPr>
        <p:txBody>
          <a:bodyPr vertOverflow="clip" rtlCol="0" anchor="ctr"/>
          <a:lstStyle/>
          <a:p>
            <a:pPr algn="ctr"/>
            <a:r>
              <a:t/>
            </a:r>
          </a:p>
        </p:txBody>
      </p:sp>
      <p:sp>
        <p:nvSpPr>
          <p:cNvPr id="21" name=""/>
          <p:cNvSpPr txBox="1"/>
          <p:nvPr/>
        </p:nvSpPr>
        <p:spPr>
          <a:xfrm>
            <a:off x="685800" y="333375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200" spc="0" u="none" cap="none">
                <a:solidFill>
                  <a:srgbClr val="7A1F2B">
                    <a:alpha val="100000"/>
                  </a:srgbClr>
                </a:solidFill>
                <a:latin typeface="Cambria"/>
              </a:rPr>
              <a:t><![CDATA[Highway robbery]]></a:t>
            </a:r>
          </a:p>
        </p:txBody>
      </p:sp>
      <p:sp>
        <p:nvSpPr>
          <p:cNvPr id="22" name=""/>
          <p:cNvSpPr txBox="1"/>
          <p:nvPr/>
        </p:nvSpPr>
        <p:spPr>
          <a:xfrm>
            <a:off x="4381500" y="333375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2B211B">
                    <a:alpha val="100000"/>
                  </a:srgbClr>
                </a:solidFill>
                <a:latin typeface="Calibri"/>
              </a:rPr>
              <a:t><![CDATA[Travellers carried cash on quiet, unlit roads out of towns]]></a:t>
            </a:r>
          </a:p>
        </p:txBody>
      </p:sp>
      <p:sp>
        <p:nvSpPr>
          <p:cNvPr id="23" name=""/>
          <p:cNvSpPr txBox="1"/>
          <p:nvPr/>
        </p:nvSpPr>
        <p:spPr>
          <a:xfrm>
            <a:off x="8077200" y="333375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900" spc="0" u="none" cap="none">
                <a:solidFill>
                  <a:srgbClr val="2B211B">
                    <a:alpha val="100000"/>
                  </a:srgbClr>
                </a:solidFill>
                <a:latin typeface="Calibri"/>
              </a:rPr>
              <a:t><![CDATA[Better roads, more traffic, mounted patrols and the use of banknotes and banks]]></a:t>
            </a:r>
          </a:p>
        </p:txBody>
      </p:sp>
      <p:sp>
        <p:nvSpPr>
          <p:cNvPr id="24" name="" descr=""/>
          <p:cNvSpPr/>
          <p:nvPr/>
        </p:nvSpPr>
        <p:spPr>
          <a:xfrm>
            <a:off x="552450" y="4000500"/>
            <a:ext cx="11087100" cy="666750"/>
          </a:xfrm>
          <a:prstGeom prst="rect">
            <a:avLst/>
          </a:prstGeom>
          <a:solidFill>
            <a:srgbClr val="F7F2E9">
              <a:alpha val="100000"/>
            </a:srgbClr>
          </a:solidFill>
          <a:ln w="9525">
            <a:noFill/>
          </a:ln>
        </p:spPr>
        <p:txBody>
          <a:bodyPr vertOverflow="clip" rtlCol="0" anchor="ctr"/>
          <a:lstStyle/>
          <a:p>
            <a:pPr algn="ctr"/>
            <a:r>
              <a:t/>
            </a:r>
          </a:p>
        </p:txBody>
      </p:sp>
      <p:sp>
        <p:nvSpPr>
          <p:cNvPr id="25" name="" descr=""/>
          <p:cNvSpPr/>
          <p:nvPr/>
        </p:nvSpPr>
        <p:spPr>
          <a:xfrm>
            <a:off x="552450" y="4657725"/>
            <a:ext cx="11087100" cy="9525"/>
          </a:xfrm>
          <a:prstGeom prst="rect">
            <a:avLst/>
          </a:prstGeom>
          <a:solidFill>
            <a:srgbClr val="D9C89A">
              <a:alpha val="100000"/>
            </a:srgbClr>
          </a:solidFill>
          <a:ln w="9525">
            <a:noFill/>
          </a:ln>
        </p:spPr>
        <p:txBody>
          <a:bodyPr vertOverflow="clip" rtlCol="0" anchor="ctr"/>
          <a:lstStyle/>
          <a:p>
            <a:pPr algn="ctr"/>
            <a:r>
              <a:t/>
            </a:r>
          </a:p>
        </p:txBody>
      </p:sp>
      <p:sp>
        <p:nvSpPr>
          <p:cNvPr id="26" name=""/>
          <p:cNvSpPr txBox="1"/>
          <p:nvPr/>
        </p:nvSpPr>
        <p:spPr>
          <a:xfrm>
            <a:off x="685800" y="400050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200" spc="0" u="none" cap="none">
                <a:solidFill>
                  <a:srgbClr val="7A1F2B">
                    <a:alpha val="100000"/>
                  </a:srgbClr>
                </a:solidFill>
                <a:latin typeface="Cambria"/>
              </a:rPr>
              <a:t><![CDATA[Poaching]]></a:t>
            </a:r>
          </a:p>
        </p:txBody>
      </p:sp>
      <p:sp>
        <p:nvSpPr>
          <p:cNvPr id="27" name=""/>
          <p:cNvSpPr txBox="1"/>
          <p:nvPr/>
        </p:nvSpPr>
        <p:spPr>
          <a:xfrm>
            <a:off x="4381500" y="400050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000" spc="0" u="none" cap="none">
                <a:solidFill>
                  <a:srgbClr val="2B211B">
                    <a:alpha val="100000"/>
                  </a:srgbClr>
                </a:solidFill>
                <a:latin typeface="Calibri"/>
              </a:rPr>
              <a:t><![CDATA[Rural poverty, and harsh Game Laws that let only landowners hunt]]></a:t>
            </a:r>
          </a:p>
        </p:txBody>
      </p:sp>
      <p:sp>
        <p:nvSpPr>
          <p:cNvPr id="28" name=""/>
          <p:cNvSpPr txBox="1"/>
          <p:nvPr/>
        </p:nvSpPr>
        <p:spPr>
          <a:xfrm>
            <a:off x="8077200" y="400050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900" spc="0" u="none" cap="none">
                <a:solidFill>
                  <a:srgbClr val="2B211B">
                    <a:alpha val="100000"/>
                  </a:srgbClr>
                </a:solidFill>
                <a:latin typeface="Calibri"/>
              </a:rPr>
              <a:t><![CDATA[Remained common; the Black Act and later laws kept punishments severe]]></a:t>
            </a:r>
          </a:p>
        </p:txBody>
      </p:sp>
      <p:sp>
        <p:nvSpPr>
          <p:cNvPr id="2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A5C">
                    <a:alpha val="100000"/>
                  </a:srgbClr>
                </a:solidFill>
                <a:latin typeface="Calibri"/>
              </a:rPr>
              <a:t><![CDATA[openrevise.co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4D6A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4D6A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B8862B">
                    <a:alpha val="100000"/>
                  </a:srgbClr>
                </a:solidFill>
                <a:latin typeface="Calibri"/>
              </a:rPr>
              <a:t><![CDATA[EDEXCEL GCSE HISTORY  ·  PAPER 1  ·  CRIME & PUNISHMENT]]></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7A1F2B">
                    <a:alpha val="100000"/>
                  </a:srgbClr>
                </a:solidFill>
                <a:latin typeface="Cambria"/>
              </a:rPr>
              <a:t><![CDATA[Social Crime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Chapter 3: Crime and punishment in Britain, c1700-c1900, c1700-c1900]]></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Lesson 2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A5C">
                    <a:alpha val="100000"/>
                  </a:srgbClr>
                </a:solidFill>
                <a:latin typeface="Calibri"/>
              </a:rPr>
              <a:t><![CDATA[Crimes that many ordinary people did not see as really wrong.]]></a:t>
            </a:r>
          </a:p>
        </p:txBody>
      </p:sp>
      <p:sp>
        <p:nvSpPr>
          <p:cNvPr id="10" name="" descr=""/>
          <p:cNvSpPr/>
          <p:nvPr/>
        </p:nvSpPr>
        <p:spPr>
          <a:xfrm>
            <a:off x="552450" y="2247900"/>
            <a:ext cx="11087100" cy="9525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1" name="" descr=""/>
          <p:cNvSpPr/>
          <p:nvPr/>
        </p:nvSpPr>
        <p:spPr>
          <a:xfrm>
            <a:off x="809625" y="2647950"/>
            <a:ext cx="152400" cy="152400"/>
          </a:xfrm>
          <a:prstGeom prst="ellipse">
            <a:avLst/>
          </a:prstGeom>
          <a:solidFill>
            <a:srgbClr val="B8862B">
              <a:alpha val="100000"/>
            </a:srgbClr>
          </a:solidFill>
          <a:ln w="9525">
            <a:noFill/>
          </a:ln>
        </p:spPr>
        <p:txBody>
          <a:bodyPr vertOverflow="clip" rtlCol="0" anchor="ctr"/>
          <a:lstStyle/>
          <a:p>
            <a:pPr algn="ctr"/>
            <a:r>
              <a:t/>
            </a:r>
          </a:p>
        </p:txBody>
      </p:sp>
      <p:sp>
        <p:nvSpPr>
          <p:cNvPr id="12" name=""/>
          <p:cNvSpPr txBox="1"/>
          <p:nvPr/>
        </p:nvSpPr>
        <p:spPr>
          <a:xfrm>
            <a:off x="1143000" y="23241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7A1F2B">
                    <a:alpha val="100000"/>
                  </a:srgbClr>
                </a:solidFill>
                <a:latin typeface="Cambria"/>
              </a:rPr>
              <a:t><![CDATA[Smuggling]]></a:t>
            </a:r>
          </a:p>
          <a:p>
            <a:pPr algn="l" rtl="0" fontAlgn="ctr" marL="0" marR="0" indent="0" lvl="0">
              <a:lnSpc>
                <a:spcPct val="112000"/>
              </a:lnSpc>
              <a:spcBef>
                <a:spcPts val="0"/>
              </a:spcBef>
              <a:spcAft>
                <a:spcPts val="0"/>
              </a:spcAft>
            </a:pPr>
            <a:r>
              <a:rPr lang="en-US" strike="noStrike" sz="1050" spc="0" u="none" cap="none">
                <a:solidFill>
                  <a:srgbClr val="2B211B">
                    <a:alpha val="100000"/>
                  </a:srgbClr>
                </a:solidFill>
                <a:latin typeface="Calibri"/>
              </a:rPr>
              <a:t><![CDATA[Many people bought cheap smuggled tea and brandy, and whole communities helped hide goods from the customs men.]]></a:t>
            </a:r>
          </a:p>
        </p:txBody>
      </p:sp>
      <p:sp>
        <p:nvSpPr>
          <p:cNvPr id="13" name="" descr=""/>
          <p:cNvSpPr/>
          <p:nvPr/>
        </p:nvSpPr>
        <p:spPr>
          <a:xfrm>
            <a:off x="552450" y="3276600"/>
            <a:ext cx="11087100" cy="9525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4" name="" descr=""/>
          <p:cNvSpPr/>
          <p:nvPr/>
        </p:nvSpPr>
        <p:spPr>
          <a:xfrm>
            <a:off x="809625" y="3676650"/>
            <a:ext cx="152400" cy="152400"/>
          </a:xfrm>
          <a:prstGeom prst="ellipse">
            <a:avLst/>
          </a:prstGeom>
          <a:solidFill>
            <a:srgbClr val="B8862B">
              <a:alpha val="100000"/>
            </a:srgbClr>
          </a:solidFill>
          <a:ln w="9525">
            <a:noFill/>
          </a:ln>
        </p:spPr>
        <p:txBody>
          <a:bodyPr vertOverflow="clip" rtlCol="0" anchor="ctr"/>
          <a:lstStyle/>
          <a:p>
            <a:pPr algn="ctr"/>
            <a:r>
              <a:t/>
            </a:r>
          </a:p>
        </p:txBody>
      </p:sp>
      <p:sp>
        <p:nvSpPr>
          <p:cNvPr id="15" name=""/>
          <p:cNvSpPr txBox="1"/>
          <p:nvPr/>
        </p:nvSpPr>
        <p:spPr>
          <a:xfrm>
            <a:off x="1143000" y="33528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7A1F2B">
                    <a:alpha val="100000"/>
                  </a:srgbClr>
                </a:solidFill>
                <a:latin typeface="Cambria"/>
              </a:rPr>
              <a:t><![CDATA[Poaching]]></a:t>
            </a:r>
          </a:p>
          <a:p>
            <a:pPr algn="l" rtl="0" fontAlgn="ctr" marL="0" marR="0" indent="0" lvl="0">
              <a:lnSpc>
                <a:spcPct val="112000"/>
              </a:lnSpc>
              <a:spcBef>
                <a:spcPts val="0"/>
              </a:spcBef>
              <a:spcAft>
                <a:spcPts val="0"/>
              </a:spcAft>
            </a:pPr>
            <a:r>
              <a:rPr lang="en-US" strike="noStrike" sz="1050" spc="0" u="none" cap="none">
                <a:solidFill>
                  <a:srgbClr val="2B211B">
                    <a:alpha val="100000"/>
                  </a:srgbClr>
                </a:solidFill>
                <a:latin typeface="Calibri"/>
              </a:rPr>
              <a:t><![CDATA[Villagers believed wild animals belonged to everyone, and poached to feed their families.]]></a:t>
            </a:r>
          </a:p>
        </p:txBody>
      </p:sp>
      <p:sp>
        <p:nvSpPr>
          <p:cNvPr id="16" name="" descr=""/>
          <p:cNvSpPr/>
          <p:nvPr/>
        </p:nvSpPr>
        <p:spPr>
          <a:xfrm>
            <a:off x="552450" y="4305300"/>
            <a:ext cx="11087100" cy="9525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7" name="" descr=""/>
          <p:cNvSpPr/>
          <p:nvPr/>
        </p:nvSpPr>
        <p:spPr>
          <a:xfrm>
            <a:off x="809625" y="4705350"/>
            <a:ext cx="152400" cy="152400"/>
          </a:xfrm>
          <a:prstGeom prst="ellipse">
            <a:avLst/>
          </a:prstGeom>
          <a:solidFill>
            <a:srgbClr val="B8862B">
              <a:alpha val="100000"/>
            </a:srgbClr>
          </a:solidFill>
          <a:ln w="9525">
            <a:noFill/>
          </a:ln>
        </p:spPr>
        <p:txBody>
          <a:bodyPr vertOverflow="clip" rtlCol="0" anchor="ctr"/>
          <a:lstStyle/>
          <a:p>
            <a:pPr algn="ctr"/>
            <a:r>
              <a:t/>
            </a:r>
          </a:p>
        </p:txBody>
      </p:sp>
      <p:sp>
        <p:nvSpPr>
          <p:cNvPr id="18" name=""/>
          <p:cNvSpPr txBox="1"/>
          <p:nvPr/>
        </p:nvSpPr>
        <p:spPr>
          <a:xfrm>
            <a:off x="1143000" y="43815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7A1F2B">
                    <a:alpha val="100000"/>
                  </a:srgbClr>
                </a:solidFill>
                <a:latin typeface="Cambria"/>
              </a:rPr>
              <a:t><![CDATA[Why it mattered]]></a:t>
            </a:r>
          </a:p>
          <a:p>
            <a:pPr algn="l" rtl="0" fontAlgn="ctr" marL="0" marR="0" indent="0" lvl="0">
              <a:lnSpc>
                <a:spcPct val="112000"/>
              </a:lnSpc>
              <a:spcBef>
                <a:spcPts val="0"/>
              </a:spcBef>
              <a:spcAft>
                <a:spcPts val="0"/>
              </a:spcAft>
            </a:pPr>
            <a:r>
              <a:rPr lang="en-US" strike="noStrike" sz="1050" spc="0" u="none" cap="none">
                <a:solidFill>
                  <a:srgbClr val="2B211B">
                    <a:alpha val="100000"/>
                  </a:srgbClr>
                </a:solidFill>
                <a:latin typeface="Calibri"/>
              </a:rPr>
              <a:t><![CDATA[Because communities protected smugglers and poachers, they were hard to catch and harder to convict.]]></a:t>
            </a:r>
          </a:p>
        </p:txBody>
      </p:sp>
      <p:sp>
        <p:nvSpPr>
          <p:cNvPr id="20" name="" descr=""/>
          <p:cNvSpPr/>
          <p:nvPr/>
        </p:nvSpPr>
        <p:spPr>
          <a:xfrm>
            <a:off x="552450" y="5334000"/>
            <a:ext cx="11087100" cy="9525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21" name="" descr=""/>
          <p:cNvSpPr/>
          <p:nvPr/>
        </p:nvSpPr>
        <p:spPr>
          <a:xfrm>
            <a:off x="809625" y="5734050"/>
            <a:ext cx="152400" cy="152400"/>
          </a:xfrm>
          <a:prstGeom prst="ellipse">
            <a:avLst/>
          </a:prstGeom>
          <a:solidFill>
            <a:srgbClr val="B8862B">
              <a:alpha val="100000"/>
            </a:srgbClr>
          </a:solidFill>
          <a:ln w="9525">
            <a:noFill/>
          </a:ln>
        </p:spPr>
        <p:txBody>
          <a:bodyPr vertOverflow="clip" rtlCol="0" anchor="ctr"/>
          <a:lstStyle/>
          <a:p>
            <a:pPr algn="ctr"/>
            <a:r>
              <a:t/>
            </a:r>
          </a:p>
        </p:txBody>
      </p:sp>
      <p:sp>
        <p:nvSpPr>
          <p:cNvPr id="22" name=""/>
          <p:cNvSpPr txBox="1"/>
          <p:nvPr/>
        </p:nvSpPr>
        <p:spPr>
          <a:xfrm>
            <a:off x="1143000" y="54102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7A1F2B">
                    <a:alpha val="100000"/>
                  </a:srgbClr>
                </a:solidFill>
                <a:latin typeface="Cambria"/>
              </a:rPr>
              <a:t><![CDATA[The authorities' view]]></a:t>
            </a:r>
          </a:p>
          <a:p>
            <a:pPr algn="l" rtl="0" fontAlgn="ctr" marL="0" marR="0" indent="0" lvl="0">
              <a:lnSpc>
                <a:spcPct val="112000"/>
              </a:lnSpc>
              <a:spcBef>
                <a:spcPts val="0"/>
              </a:spcBef>
              <a:spcAft>
                <a:spcPts val="0"/>
              </a:spcAft>
            </a:pPr>
            <a:r>
              <a:rPr lang="en-US" strike="noStrike" sz="1050" spc="0" u="none" cap="none">
                <a:solidFill>
                  <a:srgbClr val="2B211B">
                    <a:alpha val="100000"/>
                  </a:srgbClr>
                </a:solidFill>
                <a:latin typeface="Calibri"/>
              </a:rPr>
              <a:t><![CDATA[Landowners and the government saw these as serious threats to property and tax income.]]></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A5C">
                    <a:alpha val="100000"/>
                  </a:srgbClr>
                </a:solidFill>
                <a:latin typeface="Calibri"/>
              </a:rPr>
              <a:t><![CDATA[openrevise.co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4D6A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4D6A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B8862B">
                    <a:alpha val="100000"/>
                  </a:srgbClr>
                </a:solidFill>
                <a:latin typeface="Calibri"/>
              </a:rPr>
              <a:t><![CDATA[EDEXCEL GCSE HISTORY  ·  PAPER 1  ·  CRIME & PUNISHMENT]]></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7A1F2B">
                    <a:alpha val="100000"/>
                  </a:srgbClr>
                </a:solidFill>
                <a:latin typeface="Cambria"/>
              </a:rPr>
              <a:t><![CDATA[The Black Act, 1723]]></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Chapter 3: Crime and punishment in Britain, c1700-c1900, c1700-c1900]]></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Lesson 2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A5C">
                    <a:alpha val="100000"/>
                  </a:srgbClr>
                </a:solidFill>
                <a:latin typeface="Calibri"/>
              </a:rPr>
              <a:t><![CDATA[One law added dozens of new capital crimes.]]></a:t>
            </a:r>
          </a:p>
        </p:txBody>
      </p:sp>
      <p:sp>
        <p:nvSpPr>
          <p:cNvPr id="10" name="" descr=""/>
          <p:cNvSpPr/>
          <p:nvPr/>
        </p:nvSpPr>
        <p:spPr>
          <a:xfrm>
            <a:off x="552450" y="2247900"/>
            <a:ext cx="11087100" cy="9525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1" name="" descr=""/>
          <p:cNvSpPr/>
          <p:nvPr/>
        </p:nvSpPr>
        <p:spPr>
          <a:xfrm>
            <a:off x="809625" y="2647950"/>
            <a:ext cx="152400" cy="152400"/>
          </a:xfrm>
          <a:prstGeom prst="ellipse">
            <a:avLst/>
          </a:prstGeom>
          <a:solidFill>
            <a:srgbClr val="B8862B">
              <a:alpha val="100000"/>
            </a:srgbClr>
          </a:solidFill>
          <a:ln w="9525">
            <a:noFill/>
          </a:ln>
        </p:spPr>
        <p:txBody>
          <a:bodyPr vertOverflow="clip" rtlCol="0" anchor="ctr"/>
          <a:lstStyle/>
          <a:p>
            <a:pPr algn="ctr"/>
            <a:r>
              <a:t/>
            </a:r>
          </a:p>
        </p:txBody>
      </p:sp>
      <p:sp>
        <p:nvSpPr>
          <p:cNvPr id="12" name=""/>
          <p:cNvSpPr txBox="1"/>
          <p:nvPr/>
        </p:nvSpPr>
        <p:spPr>
          <a:xfrm>
            <a:off x="1143000" y="23241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7A1F2B">
                    <a:alpha val="100000"/>
                  </a:srgbClr>
                </a:solidFill>
                <a:latin typeface="Cambria"/>
              </a:rPr>
              <a:t><![CDATA[What it did]]></a:t>
            </a:r>
          </a:p>
          <a:p>
            <a:pPr algn="l" rtl="0" fontAlgn="ctr" marL="0" marR="0" indent="0" lvl="0">
              <a:lnSpc>
                <a:spcPct val="112000"/>
              </a:lnSpc>
              <a:spcBef>
                <a:spcPts val="0"/>
              </a:spcBef>
              <a:spcAft>
                <a:spcPts val="0"/>
              </a:spcAft>
            </a:pPr>
            <a:r>
              <a:rPr lang="en-US" strike="noStrike" sz="1050" spc="0" u="none" cap="none">
                <a:solidFill>
                  <a:srgbClr val="2B211B">
                    <a:alpha val="100000"/>
                  </a:srgbClr>
                </a:solidFill>
                <a:latin typeface="Calibri"/>
              </a:rPr>
              <a:t><![CDATA[Made over 50 offences punishable by death, including poaching deer while in disguise.]]></a:t>
            </a:r>
          </a:p>
        </p:txBody>
      </p:sp>
      <p:sp>
        <p:nvSpPr>
          <p:cNvPr id="13" name="" descr=""/>
          <p:cNvSpPr/>
          <p:nvPr/>
        </p:nvSpPr>
        <p:spPr>
          <a:xfrm>
            <a:off x="552450" y="3276600"/>
            <a:ext cx="11087100" cy="9525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4" name="" descr=""/>
          <p:cNvSpPr/>
          <p:nvPr/>
        </p:nvSpPr>
        <p:spPr>
          <a:xfrm>
            <a:off x="809625" y="3676650"/>
            <a:ext cx="152400" cy="152400"/>
          </a:xfrm>
          <a:prstGeom prst="ellipse">
            <a:avLst/>
          </a:prstGeom>
          <a:solidFill>
            <a:srgbClr val="B8862B">
              <a:alpha val="100000"/>
            </a:srgbClr>
          </a:solidFill>
          <a:ln w="9525">
            <a:noFill/>
          </a:ln>
        </p:spPr>
        <p:txBody>
          <a:bodyPr vertOverflow="clip" rtlCol="0" anchor="ctr"/>
          <a:lstStyle/>
          <a:p>
            <a:pPr algn="ctr"/>
            <a:r>
              <a:t/>
            </a:r>
          </a:p>
        </p:txBody>
      </p:sp>
      <p:sp>
        <p:nvSpPr>
          <p:cNvPr id="15" name=""/>
          <p:cNvSpPr txBox="1"/>
          <p:nvPr/>
        </p:nvSpPr>
        <p:spPr>
          <a:xfrm>
            <a:off x="1143000" y="33528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7A1F2B">
                    <a:alpha val="100000"/>
                  </a:srgbClr>
                </a:solidFill>
                <a:latin typeface="Cambria"/>
              </a:rPr>
              <a:t><![CDATA[The "Blacks"]]></a:t>
            </a:r>
          </a:p>
          <a:p>
            <a:pPr algn="l" rtl="0" fontAlgn="ctr" marL="0" marR="0" indent="0" lvl="0">
              <a:lnSpc>
                <a:spcPct val="112000"/>
              </a:lnSpc>
              <a:spcBef>
                <a:spcPts val="0"/>
              </a:spcBef>
              <a:spcAft>
                <a:spcPts val="0"/>
              </a:spcAft>
            </a:pPr>
            <a:r>
              <a:rPr lang="en-US" strike="noStrike" sz="1050" spc="0" u="none" cap="none">
                <a:solidFill>
                  <a:srgbClr val="2B211B">
                    <a:alpha val="100000"/>
                  </a:srgbClr>
                </a:solidFill>
                <a:latin typeface="Calibri"/>
              </a:rPr>
              <a:t><![CDATA[It was aimed at gangs who blackened their faces to poach in royal forests.]]></a:t>
            </a:r>
          </a:p>
        </p:txBody>
      </p:sp>
      <p:sp>
        <p:nvSpPr>
          <p:cNvPr id="16" name="" descr=""/>
          <p:cNvSpPr/>
          <p:nvPr/>
        </p:nvSpPr>
        <p:spPr>
          <a:xfrm>
            <a:off x="552450" y="4305300"/>
            <a:ext cx="11087100" cy="9525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7" name="" descr=""/>
          <p:cNvSpPr/>
          <p:nvPr/>
        </p:nvSpPr>
        <p:spPr>
          <a:xfrm>
            <a:off x="809625" y="4705350"/>
            <a:ext cx="152400" cy="152400"/>
          </a:xfrm>
          <a:prstGeom prst="ellipse">
            <a:avLst/>
          </a:prstGeom>
          <a:solidFill>
            <a:srgbClr val="B8862B">
              <a:alpha val="100000"/>
            </a:srgbClr>
          </a:solidFill>
          <a:ln w="9525">
            <a:noFill/>
          </a:ln>
        </p:spPr>
        <p:txBody>
          <a:bodyPr vertOverflow="clip" rtlCol="0" anchor="ctr"/>
          <a:lstStyle/>
          <a:p>
            <a:pPr algn="ctr"/>
            <a:r>
              <a:t/>
            </a:r>
          </a:p>
        </p:txBody>
      </p:sp>
      <p:sp>
        <p:nvSpPr>
          <p:cNvPr id="18" name=""/>
          <p:cNvSpPr txBox="1"/>
          <p:nvPr/>
        </p:nvSpPr>
        <p:spPr>
          <a:xfrm>
            <a:off x="1143000" y="43815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7A1F2B">
                    <a:alpha val="100000"/>
                  </a:srgbClr>
                </a:solidFill>
                <a:latin typeface="Cambria"/>
              </a:rPr>
              <a:t><![CDATA[Why]]></a:t>
            </a:r>
          </a:p>
          <a:p>
            <a:pPr algn="l" rtl="0" fontAlgn="ctr" marL="0" marR="0" indent="0" lvl="0">
              <a:lnSpc>
                <a:spcPct val="112000"/>
              </a:lnSpc>
              <a:spcBef>
                <a:spcPts val="0"/>
              </a:spcBef>
              <a:spcAft>
                <a:spcPts val="0"/>
              </a:spcAft>
            </a:pPr>
            <a:r>
              <a:rPr lang="en-US" strike="noStrike" sz="1050" spc="0" u="none" cap="none">
                <a:solidFill>
                  <a:srgbClr val="2B211B">
                    <a:alpha val="100000"/>
                  </a:srgbClr>
                </a:solidFill>
                <a:latin typeface="Calibri"/>
              </a:rPr>
              <a:t><![CDATA[Landowners in Parliament wanted to protect their land, game and property.]]></a:t>
            </a:r>
          </a:p>
        </p:txBody>
      </p:sp>
      <p:sp>
        <p:nvSpPr>
          <p:cNvPr id="20" name="" descr=""/>
          <p:cNvSpPr/>
          <p:nvPr/>
        </p:nvSpPr>
        <p:spPr>
          <a:xfrm>
            <a:off x="552450" y="5334000"/>
            <a:ext cx="11087100" cy="9525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21" name="" descr=""/>
          <p:cNvSpPr/>
          <p:nvPr/>
        </p:nvSpPr>
        <p:spPr>
          <a:xfrm>
            <a:off x="809625" y="5734050"/>
            <a:ext cx="152400" cy="152400"/>
          </a:xfrm>
          <a:prstGeom prst="ellipse">
            <a:avLst/>
          </a:prstGeom>
          <a:solidFill>
            <a:srgbClr val="B8862B">
              <a:alpha val="100000"/>
            </a:srgbClr>
          </a:solidFill>
          <a:ln w="9525">
            <a:noFill/>
          </a:ln>
        </p:spPr>
        <p:txBody>
          <a:bodyPr vertOverflow="clip" rtlCol="0" anchor="ctr"/>
          <a:lstStyle/>
          <a:p>
            <a:pPr algn="ctr"/>
            <a:r>
              <a:t/>
            </a:r>
          </a:p>
        </p:txBody>
      </p:sp>
      <p:sp>
        <p:nvSpPr>
          <p:cNvPr id="22" name=""/>
          <p:cNvSpPr txBox="1"/>
          <p:nvPr/>
        </p:nvSpPr>
        <p:spPr>
          <a:xfrm>
            <a:off x="1143000" y="54102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7A1F2B">
                    <a:alpha val="100000"/>
                  </a:srgbClr>
                </a:solidFill>
                <a:latin typeface="Cambria"/>
              </a:rPr>
              <a:t><![CDATA[Significance]]></a:t>
            </a:r>
          </a:p>
          <a:p>
            <a:pPr algn="l" rtl="0" fontAlgn="ctr" marL="0" marR="0" indent="0" lvl="0">
              <a:lnSpc>
                <a:spcPct val="112000"/>
              </a:lnSpc>
              <a:spcBef>
                <a:spcPts val="0"/>
              </a:spcBef>
              <a:spcAft>
                <a:spcPts val="0"/>
              </a:spcAft>
            </a:pPr>
            <a:r>
              <a:rPr lang="en-US" strike="noStrike" sz="1050" spc="0" u="none" cap="none">
                <a:solidFill>
                  <a:srgbClr val="2B211B">
                    <a:alpha val="100000"/>
                  </a:srgbClr>
                </a:solidFill>
                <a:latin typeface="Calibri"/>
              </a:rPr>
              <a:t><![CDATA[It was a key part of the Bloody Code, and shows the law being used to protect the wealthy.]]></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A5C">
                    <a:alpha val="100000"/>
                  </a:srgbClr>
                </a:solidFill>
                <a:latin typeface="Calibri"/>
              </a:rPr>
              <a:t><![CDATA[openrevise.co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4D6A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4D6A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B8862B">
                    <a:alpha val="100000"/>
                  </a:srgbClr>
                </a:solidFill>
                <a:latin typeface="Calibri"/>
              </a:rPr>
              <a:t><![CDATA[EDEXCEL GCSE HISTORY  ·  PAPER 1  ·  CRIME & PUNISHMENT]]></a:t>
            </a:r>
          </a:p>
        </p:txBody>
      </p:sp>
      <p:sp>
        <p:nvSpPr>
          <p:cNvPr id="5"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Chapter 3: Crime and punishment in Britain, c1700-c1900, c1700-c1900]]></a:t>
            </a:r>
          </a:p>
        </p:txBody>
      </p:sp>
      <p:sp>
        <p:nvSpPr>
          <p:cNvPr id="6"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Lesson 2 of 4]]></a:t>
            </a:r>
          </a:p>
        </p:txBody>
      </p:sp>
      <p:sp>
        <p:nvSpPr>
          <p:cNvPr id="7" name=""/>
          <p:cNvSpPr txBox="1"/>
          <p:nvPr/>
        </p:nvSpPr>
        <p:spPr>
          <a:xfrm>
            <a:off x="552450" y="8667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200" spc="150" u="none" cap="none">
                <a:solidFill>
                  <a:srgbClr val="B8862B">
                    <a:alpha val="100000"/>
                  </a:srgbClr>
                </a:solidFill>
                <a:latin typeface="Calibri"/>
              </a:rPr>
              <a:t><![CDATA[CASE STUDY]]></a:t>
            </a:r>
          </a:p>
        </p:txBody>
      </p:sp>
      <p:pic>
        <p:nvPicPr>
          <p:cNvPr id="8" name="" descr=""/>
          <p:cNvPicPr>
            <a:picLocks noChangeAspect="1"/>
          </p:cNvPicPr>
          <p:nvPr/>
        </p:nvPicPr>
        <p:blipFill>
          <a:blip r:embed="rId2"/>
          <a:stretch>
            <a:fillRect/>
          </a:stretch>
        </p:blipFill>
        <p:spPr>
          <a:xfrm>
            <a:off x="552450" y="1143000"/>
            <a:ext cx="571500" cy="571500"/>
          </a:xfrm>
          <a:prstGeom prst="rect">
            <a:avLst/>
          </a:prstGeom>
          <a:noFill/>
        </p:spPr>
      </p:pic>
      <p:sp>
        <p:nvSpPr>
          <p:cNvPr id="9" name=""/>
          <p:cNvSpPr txBox="1"/>
          <p:nvPr/>
        </p:nvSpPr>
        <p:spPr>
          <a:xfrm>
            <a:off x="1295400" y="10953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7A1F2B">
                    <a:alpha val="100000"/>
                  </a:srgbClr>
                </a:solidFill>
                <a:latin typeface="Cambria"/>
              </a:rPr>
              <a:t><![CDATA[The Tolpuddle Martyrs, 1834]]></a:t>
            </a:r>
          </a:p>
        </p:txBody>
      </p:sp>
      <p:sp>
        <p:nvSpPr>
          <p:cNvPr id="10" name="" descr=""/>
          <p:cNvSpPr/>
          <p:nvPr/>
        </p:nvSpPr>
        <p:spPr>
          <a:xfrm>
            <a:off x="552450" y="1962150"/>
            <a:ext cx="11087100" cy="2333625"/>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1" name=""/>
          <p:cNvSpPr txBox="1"/>
          <p:nvPr/>
        </p:nvSpPr>
        <p:spPr>
          <a:xfrm>
            <a:off x="866775" y="2057400"/>
            <a:ext cx="10458450" cy="2143125"/>
          </a:xfrm>
          <a:prstGeom prst="rect">
            <a:avLst/>
          </a:prstGeom>
          <a:noFill/>
        </p:spPr>
        <p:txBody>
          <a:bodyPr anchor="ctr" anchorCtr="0" rtlCol="0" vert="horz" bIns="0" lIns="0" rIns="0" tIns="0">
            <a:normAutofit/>
          </a:bodyPr>
          <a:lstStyle/>
          <a:p>
            <a:pPr algn="l" rtl="0" fontAlgn="ctr" marL="0" marR="0" indent="0" lvl="0">
              <a:lnSpc>
                <a:spcPct val="118000"/>
              </a:lnSpc>
              <a:spcBef>
                <a:spcPts val="0"/>
              </a:spcBef>
              <a:spcAft>
                <a:spcPts val="0"/>
              </a:spcAft>
            </a:pPr>
            <a:r>
              <a:rPr lang="en-US" strike="noStrike" sz="1200" spc="0" u="none" cap="none">
                <a:solidFill>
                  <a:srgbClr val="2B211B">
                    <a:alpha val="100000"/>
                  </a:srgbClr>
                </a:solidFill>
                <a:latin typeface="Calibri"/>
              </a:rPr>
              <a:t><![CDATA[In 1834 six farm labourers from Tolpuddle in Dorset, led by George Loveless, formed a union to protest against cuts to their wages. Trade unions were legal, but the men had sworn a secret oath, and they were convicted under the Unlawful Oaths Act of 1797. They were sentenced to seven years transportation to Australia. The harsh sentence caused huge protests: a petition with around 800,000 signatures and a mass march in London. In 1836 the men were pardoned, and they later returned home.]]></a:t>
            </a:r>
          </a:p>
        </p:txBody>
      </p:sp>
      <p:sp>
        <p:nvSpPr>
          <p:cNvPr id="12" name="" descr=""/>
          <p:cNvSpPr/>
          <p:nvPr/>
        </p:nvSpPr>
        <p:spPr>
          <a:xfrm>
            <a:off x="552450" y="4572000"/>
            <a:ext cx="5362575" cy="1419225"/>
          </a:xfrm>
          <a:prstGeom prst="roundRect">
            <a:avLst/>
          </a:prstGeom>
          <a:solidFill>
            <a:srgbClr val="7A1F2B">
              <a:alpha val="100000"/>
            </a:srgbClr>
          </a:solidFill>
          <a:ln w="9525">
            <a:noFill/>
          </a:ln>
        </p:spPr>
        <p:txBody>
          <a:bodyPr vertOverflow="clip" rtlCol="0" anchor="ctr"/>
          <a:lstStyle/>
          <a:p>
            <a:pPr algn="ctr"/>
            <a:r>
              <a:t/>
            </a:r>
          </a:p>
        </p:txBody>
      </p:sp>
      <p:sp>
        <p:nvSpPr>
          <p:cNvPr id="13" name=""/>
          <p:cNvSpPr txBox="1"/>
          <p:nvPr/>
        </p:nvSpPr>
        <p:spPr>
          <a:xfrm>
            <a:off x="733425" y="4733925"/>
            <a:ext cx="5000625" cy="5524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D1B075">
                    <a:alpha val="100000"/>
                  </a:srgbClr>
                </a:solidFill>
                <a:latin typeface="Cambria"/>
              </a:rPr>
              <a:t><![CDATA[7 years]]></a:t>
            </a:r>
          </a:p>
        </p:txBody>
      </p:sp>
      <p:sp>
        <p:nvSpPr>
          <p:cNvPr id="14" name=""/>
          <p:cNvSpPr txBox="1"/>
          <p:nvPr/>
        </p:nvSpPr>
        <p:spPr>
          <a:xfrm>
            <a:off x="733425" y="5305425"/>
            <a:ext cx="5000625" cy="590550"/>
          </a:xfrm>
          <a:prstGeom prst="rect">
            <a:avLst/>
          </a:prstGeom>
          <a:noFill/>
        </p:spPr>
        <p:txBody>
          <a:bodyPr anchorCtr="0" rtlCol="0" vert="horz" bIns="0" lIns="0" rIns="0" tIns="0">
            <a:normAutofit/>
          </a:bodyPr>
          <a:lstStyle/>
          <a:p>
            <a:pPr algn="ctr" rtl="0" fontAlgn="base" marL="0" marR="0" indent="0" lvl="0">
              <a:lnSpc>
                <a:spcPct val="110000"/>
              </a:lnSpc>
              <a:spcBef>
                <a:spcPts val="0"/>
              </a:spcBef>
              <a:spcAft>
                <a:spcPts val="0"/>
              </a:spcAft>
            </a:pPr>
            <a:r>
              <a:rPr lang="en-US" strike="noStrike" sz="1200" spc="0" u="none" cap="none">
                <a:solidFill>
                  <a:srgbClr val="FFFFFF">
                    <a:alpha val="100000"/>
                  </a:srgbClr>
                </a:solidFill>
                <a:latin typeface="Calibri"/>
              </a:rPr>
              <a:t><![CDATA[Their sentence of transportation]]></a:t>
            </a:r>
          </a:p>
        </p:txBody>
      </p:sp>
      <p:sp>
        <p:nvSpPr>
          <p:cNvPr id="15" name="" descr=""/>
          <p:cNvSpPr/>
          <p:nvPr/>
        </p:nvSpPr>
        <p:spPr>
          <a:xfrm>
            <a:off x="6276975" y="4572000"/>
            <a:ext cx="5362575" cy="1419225"/>
          </a:xfrm>
          <a:prstGeom prst="roundRect">
            <a:avLst/>
          </a:prstGeom>
          <a:solidFill>
            <a:srgbClr val="7A1F2B">
              <a:alpha val="100000"/>
            </a:srgbClr>
          </a:solidFill>
          <a:ln w="9525">
            <a:noFill/>
          </a:ln>
        </p:spPr>
        <p:txBody>
          <a:bodyPr vertOverflow="clip" rtlCol="0" anchor="ctr"/>
          <a:lstStyle/>
          <a:p>
            <a:pPr algn="ctr"/>
            <a:r>
              <a:t/>
            </a:r>
          </a:p>
        </p:txBody>
      </p:sp>
      <p:sp>
        <p:nvSpPr>
          <p:cNvPr id="16" name=""/>
          <p:cNvSpPr txBox="1"/>
          <p:nvPr/>
        </p:nvSpPr>
        <p:spPr>
          <a:xfrm>
            <a:off x="6457950" y="4733925"/>
            <a:ext cx="5000625" cy="5524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D1B075">
                    <a:alpha val="100000"/>
                  </a:srgbClr>
                </a:solidFill>
                <a:latin typeface="Cambria"/>
              </a:rPr>
              <a:t><![CDATA[800,000]]></a:t>
            </a:r>
          </a:p>
        </p:txBody>
      </p:sp>
      <p:sp>
        <p:nvSpPr>
          <p:cNvPr id="17" name=""/>
          <p:cNvSpPr txBox="1"/>
          <p:nvPr/>
        </p:nvSpPr>
        <p:spPr>
          <a:xfrm>
            <a:off x="6457950" y="5305425"/>
            <a:ext cx="5000625" cy="590550"/>
          </a:xfrm>
          <a:prstGeom prst="rect">
            <a:avLst/>
          </a:prstGeom>
          <a:noFill/>
        </p:spPr>
        <p:txBody>
          <a:bodyPr anchorCtr="0" rtlCol="0" vert="horz" bIns="0" lIns="0" rIns="0" tIns="0">
            <a:normAutofit/>
          </a:bodyPr>
          <a:lstStyle/>
          <a:p>
            <a:pPr algn="ctr" rtl="0" fontAlgn="base" marL="0" marR="0" indent="0" lvl="0">
              <a:lnSpc>
                <a:spcPct val="110000"/>
              </a:lnSpc>
              <a:spcBef>
                <a:spcPts val="0"/>
              </a:spcBef>
              <a:spcAft>
                <a:spcPts val="0"/>
              </a:spcAft>
            </a:pPr>
            <a:r>
              <a:rPr lang="en-US" strike="noStrike" sz="1200" spc="0" u="none" cap="none">
                <a:solidFill>
                  <a:srgbClr val="FFFFFF">
                    <a:alpha val="100000"/>
                  </a:srgbClr>
                </a:solidFill>
                <a:latin typeface="Calibri"/>
              </a:rPr>
              <a:t><![CDATA[Signatures on the petition calling for their release]]></a:t>
            </a:r>
          </a:p>
        </p:txBody>
      </p:sp>
      <p:sp>
        <p:nvSpPr>
          <p:cNvPr id="18"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A5C">
                    <a:alpha val="100000"/>
                  </a:srgbClr>
                </a:solidFill>
                <a:latin typeface="Calibri"/>
              </a:rPr>
              <a:t><![CDATA[openrevise.co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4D6A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4D6A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B8862B">
                    <a:alpha val="100000"/>
                  </a:srgbClr>
                </a:solidFill>
                <a:latin typeface="Calibri"/>
              </a:rPr>
              <a:t><![CDATA[EDEXCEL GCSE HISTORY  ·  PAPER 1  ·  CRIME & PUNISHMENT]]></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7A1F2B">
                    <a:alpha val="100000"/>
                  </a:srgbClr>
                </a:solidFill>
                <a:latin typeface="Cambria"/>
              </a:rPr>
              <a:t><![CDATA[Why Were They Punished So Harshly?]]></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Chapter 3: Crime and punishment in Britain, c1700-c1900, c1700-c1900]]></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Lesson 2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A5C">
                    <a:alpha val="100000"/>
                  </a:srgbClr>
                </a:solidFill>
                <a:latin typeface="Calibri"/>
              </a:rPr>
              <a:t><![CDATA[The authorities wanted to send a message.]]></a:t>
            </a:r>
          </a:p>
        </p:txBody>
      </p:sp>
      <p:sp>
        <p:nvSpPr>
          <p:cNvPr id="10" name="" descr=""/>
          <p:cNvSpPr/>
          <p:nvPr/>
        </p:nvSpPr>
        <p:spPr>
          <a:xfrm>
            <a:off x="552450" y="2247900"/>
            <a:ext cx="11087100" cy="9525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1" name="" descr=""/>
          <p:cNvSpPr/>
          <p:nvPr/>
        </p:nvSpPr>
        <p:spPr>
          <a:xfrm>
            <a:off x="809625" y="2647950"/>
            <a:ext cx="152400" cy="152400"/>
          </a:xfrm>
          <a:prstGeom prst="ellipse">
            <a:avLst/>
          </a:prstGeom>
          <a:solidFill>
            <a:srgbClr val="B8862B">
              <a:alpha val="100000"/>
            </a:srgbClr>
          </a:solidFill>
          <a:ln w="9525">
            <a:noFill/>
          </a:ln>
        </p:spPr>
        <p:txBody>
          <a:bodyPr vertOverflow="clip" rtlCol="0" anchor="ctr"/>
          <a:lstStyle/>
          <a:p>
            <a:pPr algn="ctr"/>
            <a:r>
              <a:t/>
            </a:r>
          </a:p>
        </p:txBody>
      </p:sp>
      <p:sp>
        <p:nvSpPr>
          <p:cNvPr id="12" name=""/>
          <p:cNvSpPr txBox="1"/>
          <p:nvPr/>
        </p:nvSpPr>
        <p:spPr>
          <a:xfrm>
            <a:off x="1143000" y="23241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7A1F2B">
                    <a:alpha val="100000"/>
                  </a:srgbClr>
                </a:solidFill>
                <a:latin typeface="Cambria"/>
              </a:rPr>
              <a:t><![CDATA[Fear of revolution]]></a:t>
            </a:r>
          </a:p>
          <a:p>
            <a:pPr algn="l" rtl="0" fontAlgn="ctr" marL="0" marR="0" indent="0" lvl="0">
              <a:lnSpc>
                <a:spcPct val="112000"/>
              </a:lnSpc>
              <a:spcBef>
                <a:spcPts val="0"/>
              </a:spcBef>
              <a:spcAft>
                <a:spcPts val="0"/>
              </a:spcAft>
            </a:pPr>
            <a:r>
              <a:rPr lang="en-US" strike="noStrike" sz="1050" spc="0" u="none" cap="none">
                <a:solidFill>
                  <a:srgbClr val="2B211B">
                    <a:alpha val="100000"/>
                  </a:srgbClr>
                </a:solidFill>
                <a:latin typeface="Calibri"/>
              </a:rPr>
              <a:t><![CDATA[The French Revolution had shown what could happen when working people organised against the ruling class.]]></a:t>
            </a:r>
          </a:p>
        </p:txBody>
      </p:sp>
      <p:sp>
        <p:nvSpPr>
          <p:cNvPr id="13" name="" descr=""/>
          <p:cNvSpPr/>
          <p:nvPr/>
        </p:nvSpPr>
        <p:spPr>
          <a:xfrm>
            <a:off x="552450" y="3276600"/>
            <a:ext cx="11087100" cy="9525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4" name="" descr=""/>
          <p:cNvSpPr/>
          <p:nvPr/>
        </p:nvSpPr>
        <p:spPr>
          <a:xfrm>
            <a:off x="809625" y="3676650"/>
            <a:ext cx="152400" cy="152400"/>
          </a:xfrm>
          <a:prstGeom prst="ellipse">
            <a:avLst/>
          </a:prstGeom>
          <a:solidFill>
            <a:srgbClr val="B8862B">
              <a:alpha val="100000"/>
            </a:srgbClr>
          </a:solidFill>
          <a:ln w="9525">
            <a:noFill/>
          </a:ln>
        </p:spPr>
        <p:txBody>
          <a:bodyPr vertOverflow="clip" rtlCol="0" anchor="ctr"/>
          <a:lstStyle/>
          <a:p>
            <a:pPr algn="ctr"/>
            <a:r>
              <a:t/>
            </a:r>
          </a:p>
        </p:txBody>
      </p:sp>
      <p:sp>
        <p:nvSpPr>
          <p:cNvPr id="15" name=""/>
          <p:cNvSpPr txBox="1"/>
          <p:nvPr/>
        </p:nvSpPr>
        <p:spPr>
          <a:xfrm>
            <a:off x="1143000" y="33528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7A1F2B">
                    <a:alpha val="100000"/>
                  </a:srgbClr>
                </a:solidFill>
                <a:latin typeface="Cambria"/>
              </a:rPr>
              <a:t><![CDATA[Unrest]]></a:t>
            </a:r>
          </a:p>
          <a:p>
            <a:pPr algn="l" rtl="0" fontAlgn="ctr" marL="0" marR="0" indent="0" lvl="0">
              <a:lnSpc>
                <a:spcPct val="112000"/>
              </a:lnSpc>
              <a:spcBef>
                <a:spcPts val="0"/>
              </a:spcBef>
              <a:spcAft>
                <a:spcPts val="0"/>
              </a:spcAft>
            </a:pPr>
            <a:r>
              <a:rPr lang="en-US" strike="noStrike" sz="1050" spc="0" u="none" cap="none">
                <a:solidFill>
                  <a:srgbClr val="2B211B">
                    <a:alpha val="100000"/>
                  </a:srgbClr>
                </a:solidFill>
                <a:latin typeface="Calibri"/>
              </a:rPr>
              <a:t><![CDATA[The Swing Riots of 1830 had seen farm labourers smash machinery across southern England.]]></a:t>
            </a:r>
          </a:p>
        </p:txBody>
      </p:sp>
      <p:sp>
        <p:nvSpPr>
          <p:cNvPr id="16" name="" descr=""/>
          <p:cNvSpPr/>
          <p:nvPr/>
        </p:nvSpPr>
        <p:spPr>
          <a:xfrm>
            <a:off x="552450" y="4305300"/>
            <a:ext cx="11087100" cy="9525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7" name="" descr=""/>
          <p:cNvSpPr/>
          <p:nvPr/>
        </p:nvSpPr>
        <p:spPr>
          <a:xfrm>
            <a:off x="809625" y="4705350"/>
            <a:ext cx="152400" cy="152400"/>
          </a:xfrm>
          <a:prstGeom prst="ellipse">
            <a:avLst/>
          </a:prstGeom>
          <a:solidFill>
            <a:srgbClr val="B8862B">
              <a:alpha val="100000"/>
            </a:srgbClr>
          </a:solidFill>
          <a:ln w="9525">
            <a:noFill/>
          </a:ln>
        </p:spPr>
        <p:txBody>
          <a:bodyPr vertOverflow="clip" rtlCol="0" anchor="ctr"/>
          <a:lstStyle/>
          <a:p>
            <a:pPr algn="ctr"/>
            <a:r>
              <a:t/>
            </a:r>
          </a:p>
        </p:txBody>
      </p:sp>
      <p:sp>
        <p:nvSpPr>
          <p:cNvPr id="18" name=""/>
          <p:cNvSpPr txBox="1"/>
          <p:nvPr/>
        </p:nvSpPr>
        <p:spPr>
          <a:xfrm>
            <a:off x="1143000" y="43815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7A1F2B">
                    <a:alpha val="100000"/>
                  </a:srgbClr>
                </a:solidFill>
                <a:latin typeface="Cambria"/>
              </a:rPr>
              <a:t><![CDATA[Deterrence]]></a:t>
            </a:r>
          </a:p>
          <a:p>
            <a:pPr algn="l" rtl="0" fontAlgn="ctr" marL="0" marR="0" indent="0" lvl="0">
              <a:lnSpc>
                <a:spcPct val="112000"/>
              </a:lnSpc>
              <a:spcBef>
                <a:spcPts val="0"/>
              </a:spcBef>
              <a:spcAft>
                <a:spcPts val="0"/>
              </a:spcAft>
            </a:pPr>
            <a:r>
              <a:rPr lang="en-US" strike="noStrike" sz="1050" spc="0" u="none" cap="none">
                <a:solidFill>
                  <a:srgbClr val="2B211B">
                    <a:alpha val="100000"/>
                  </a:srgbClr>
                </a:solidFill>
                <a:latin typeface="Calibri"/>
              </a:rPr>
              <a:t><![CDATA[A harsh sentence was meant to stop other workers forming unions.]]></a:t>
            </a:r>
          </a:p>
        </p:txBody>
      </p:sp>
      <p:sp>
        <p:nvSpPr>
          <p:cNvPr id="20" name="" descr=""/>
          <p:cNvSpPr/>
          <p:nvPr/>
        </p:nvSpPr>
        <p:spPr>
          <a:xfrm>
            <a:off x="552450" y="5334000"/>
            <a:ext cx="11087100" cy="9525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21" name="" descr=""/>
          <p:cNvSpPr/>
          <p:nvPr/>
        </p:nvSpPr>
        <p:spPr>
          <a:xfrm>
            <a:off x="809625" y="5734050"/>
            <a:ext cx="152400" cy="152400"/>
          </a:xfrm>
          <a:prstGeom prst="ellipse">
            <a:avLst/>
          </a:prstGeom>
          <a:solidFill>
            <a:srgbClr val="B8862B">
              <a:alpha val="100000"/>
            </a:srgbClr>
          </a:solidFill>
          <a:ln w="9525">
            <a:noFill/>
          </a:ln>
        </p:spPr>
        <p:txBody>
          <a:bodyPr vertOverflow="clip" rtlCol="0" anchor="ctr"/>
          <a:lstStyle/>
          <a:p>
            <a:pPr algn="ctr"/>
            <a:r>
              <a:t/>
            </a:r>
          </a:p>
        </p:txBody>
      </p:sp>
      <p:sp>
        <p:nvSpPr>
          <p:cNvPr id="22" name=""/>
          <p:cNvSpPr txBox="1"/>
          <p:nvPr/>
        </p:nvSpPr>
        <p:spPr>
          <a:xfrm>
            <a:off x="1143000" y="5410200"/>
            <a:ext cx="10182225" cy="8001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300" spc="0" u="none" cap="none">
                <a:solidFill>
                  <a:srgbClr val="7A1F2B">
                    <a:alpha val="100000"/>
                  </a:srgbClr>
                </a:solidFill>
                <a:latin typeface="Cambria"/>
              </a:rPr>
              <a:t><![CDATA[Why pardoned]]></a:t>
            </a:r>
          </a:p>
          <a:p>
            <a:pPr algn="l" rtl="0" fontAlgn="ctr" marL="0" marR="0" indent="0" lvl="0">
              <a:lnSpc>
                <a:spcPct val="112000"/>
              </a:lnSpc>
              <a:spcBef>
                <a:spcPts val="0"/>
              </a:spcBef>
              <a:spcAft>
                <a:spcPts val="0"/>
              </a:spcAft>
            </a:pPr>
            <a:r>
              <a:rPr lang="en-US" strike="noStrike" sz="1050" spc="0" u="none" cap="none">
                <a:solidFill>
                  <a:srgbClr val="2B211B">
                    <a:alpha val="100000"/>
                  </a:srgbClr>
                </a:solidFill>
                <a:latin typeface="Calibri"/>
              </a:rPr>
              <a:t><![CDATA[Public protest showed the sentence was seen as unjust, and the government backed down.]]></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A5C">
                    <a:alpha val="100000"/>
                  </a:srgbClr>
                </a:solidFill>
                <a:latin typeface="Calibri"/>
              </a:rPr>
              <a:t><![CDATA[openrevise.co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4D6A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4D6A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B8862B">
                    <a:alpha val="100000"/>
                  </a:srgbClr>
                </a:solidFill>
                <a:latin typeface="Calibri"/>
              </a:rPr>
              <a:t><![CDATA[EDEXCEL GCSE HISTORY  ·  PAPER 1  ·  CRIME & PUNISHMENT]]></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7A1F2B">
                    <a:alpha val="100000"/>
                  </a:srgbClr>
                </a:solidFill>
                <a:latin typeface="Cambria"/>
              </a:rPr>
              <a:t><![CDATA[Key Term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Chapter 3: Crime and punishment in Britain, c1700-c1900, c1700-c1900]]></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A5C">
                    <a:alpha val="100000"/>
                  </a:srgbClr>
                </a:solidFill>
                <a:latin typeface="Calibri"/>
              </a:rPr>
              <a:t><![CDATA[Lesson 2 of 4]]></a:t>
            </a:r>
          </a:p>
        </p:txBody>
      </p:sp>
      <p:sp>
        <p:nvSpPr>
          <p:cNvPr id="9" name="" descr=""/>
          <p:cNvSpPr/>
          <p:nvPr/>
        </p:nvSpPr>
        <p:spPr>
          <a:xfrm>
            <a:off x="552450" y="1781175"/>
            <a:ext cx="5410200" cy="10668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0" name=""/>
          <p:cNvSpPr txBox="1"/>
          <p:nvPr/>
        </p:nvSpPr>
        <p:spPr>
          <a:xfrm>
            <a:off x="752475" y="1838325"/>
            <a:ext cx="5010150" cy="9429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200" spc="0" u="none" cap="none">
                <a:solidFill>
                  <a:srgbClr val="7A1F2B">
                    <a:alpha val="100000"/>
                  </a:srgbClr>
                </a:solidFill>
                <a:latin typeface="Cambria"/>
              </a:rPr>
              <a:t><![CDATA[Social crime]]></a:t>
            </a:r>
          </a:p>
          <a:p>
            <a:pPr algn="l" rtl="0" fontAlgn="base" marL="0" marR="0" indent="0" lvl="0">
              <a:lnSpc>
                <a:spcPct val="112000"/>
              </a:lnSpc>
              <a:spcBef>
                <a:spcPts val="0"/>
              </a:spcBef>
              <a:spcAft>
                <a:spcPts val="0"/>
              </a:spcAft>
            </a:pPr>
            <a:r>
              <a:rPr lang="en-US" strike="noStrike" sz="950" spc="0" u="none" cap="none">
                <a:solidFill>
                  <a:srgbClr val="2B211B">
                    <a:alpha val="100000"/>
                  </a:srgbClr>
                </a:solidFill>
                <a:latin typeface="Calibri"/>
              </a:rPr>
              <a:t><![CDATA[A crime many people do not see as really wrong, such as smuggling or poaching.]]></a:t>
            </a:r>
          </a:p>
        </p:txBody>
      </p:sp>
      <p:sp>
        <p:nvSpPr>
          <p:cNvPr id="11" name="" descr=""/>
          <p:cNvSpPr/>
          <p:nvPr/>
        </p:nvSpPr>
        <p:spPr>
          <a:xfrm>
            <a:off x="6229350" y="1781175"/>
            <a:ext cx="5410200" cy="10668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2" name=""/>
          <p:cNvSpPr txBox="1"/>
          <p:nvPr/>
        </p:nvSpPr>
        <p:spPr>
          <a:xfrm>
            <a:off x="6438900" y="1838325"/>
            <a:ext cx="5010150" cy="9429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200" spc="0" u="none" cap="none">
                <a:solidFill>
                  <a:srgbClr val="7A1F2B">
                    <a:alpha val="100000"/>
                  </a:srgbClr>
                </a:solidFill>
                <a:latin typeface="Cambria"/>
              </a:rPr>
              <a:t><![CDATA[Smuggling]]></a:t>
            </a:r>
          </a:p>
          <a:p>
            <a:pPr algn="l" rtl="0" fontAlgn="base" marL="0" marR="0" indent="0" lvl="0">
              <a:lnSpc>
                <a:spcPct val="112000"/>
              </a:lnSpc>
              <a:spcBef>
                <a:spcPts val="0"/>
              </a:spcBef>
              <a:spcAft>
                <a:spcPts val="0"/>
              </a:spcAft>
            </a:pPr>
            <a:r>
              <a:rPr lang="en-US" strike="noStrike" sz="950" spc="0" u="none" cap="none">
                <a:solidFill>
                  <a:srgbClr val="2B211B">
                    <a:alpha val="100000"/>
                  </a:srgbClr>
                </a:solidFill>
                <a:latin typeface="Calibri"/>
              </a:rPr>
              <a:t><![CDATA[Bringing goods into the country secretly to avoid paying import taxes.]]></a:t>
            </a:r>
          </a:p>
        </p:txBody>
      </p:sp>
      <p:sp>
        <p:nvSpPr>
          <p:cNvPr id="13" name="" descr=""/>
          <p:cNvSpPr/>
          <p:nvPr/>
        </p:nvSpPr>
        <p:spPr>
          <a:xfrm>
            <a:off x="552450" y="2924175"/>
            <a:ext cx="5410200" cy="10668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4" name=""/>
          <p:cNvSpPr txBox="1"/>
          <p:nvPr/>
        </p:nvSpPr>
        <p:spPr>
          <a:xfrm>
            <a:off x="752475" y="2981325"/>
            <a:ext cx="5010150" cy="9429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200" spc="0" u="none" cap="none">
                <a:solidFill>
                  <a:srgbClr val="7A1F2B">
                    <a:alpha val="100000"/>
                  </a:srgbClr>
                </a:solidFill>
                <a:latin typeface="Cambria"/>
              </a:rPr>
              <a:t><![CDATA[Highway robbery]]></a:t>
            </a:r>
          </a:p>
          <a:p>
            <a:pPr algn="l" rtl="0" fontAlgn="base" marL="0" marR="0" indent="0" lvl="0">
              <a:lnSpc>
                <a:spcPct val="112000"/>
              </a:lnSpc>
              <a:spcBef>
                <a:spcPts val="0"/>
              </a:spcBef>
              <a:spcAft>
                <a:spcPts val="0"/>
              </a:spcAft>
            </a:pPr>
            <a:r>
              <a:rPr lang="en-US" strike="noStrike" sz="950" spc="0" u="none" cap="none">
                <a:solidFill>
                  <a:srgbClr val="2B211B">
                    <a:alpha val="100000"/>
                  </a:srgbClr>
                </a:solidFill>
                <a:latin typeface="Calibri"/>
              </a:rPr>
              <a:t><![CDATA[Robbing travellers on the road, often at gunpoint.]]></a:t>
            </a:r>
          </a:p>
        </p:txBody>
      </p:sp>
      <p:sp>
        <p:nvSpPr>
          <p:cNvPr id="15" name="" descr=""/>
          <p:cNvSpPr/>
          <p:nvPr/>
        </p:nvSpPr>
        <p:spPr>
          <a:xfrm>
            <a:off x="6229350" y="2924175"/>
            <a:ext cx="5410200" cy="10668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6" name=""/>
          <p:cNvSpPr txBox="1"/>
          <p:nvPr/>
        </p:nvSpPr>
        <p:spPr>
          <a:xfrm>
            <a:off x="6438900" y="2981325"/>
            <a:ext cx="5010150" cy="9429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200" spc="0" u="none" cap="none">
                <a:solidFill>
                  <a:srgbClr val="7A1F2B">
                    <a:alpha val="100000"/>
                  </a:srgbClr>
                </a:solidFill>
                <a:latin typeface="Cambria"/>
              </a:rPr>
              <a:t><![CDATA[Poaching]]></a:t>
            </a:r>
          </a:p>
          <a:p>
            <a:pPr algn="l" rtl="0" fontAlgn="base" marL="0" marR="0" indent="0" lvl="0">
              <a:lnSpc>
                <a:spcPct val="112000"/>
              </a:lnSpc>
              <a:spcBef>
                <a:spcPts val="0"/>
              </a:spcBef>
              <a:spcAft>
                <a:spcPts val="0"/>
              </a:spcAft>
            </a:pPr>
            <a:r>
              <a:rPr lang="en-US" strike="noStrike" sz="950" spc="0" u="none" cap="none">
                <a:solidFill>
                  <a:srgbClr val="2B211B">
                    <a:alpha val="100000"/>
                  </a:srgbClr>
                </a:solidFill>
                <a:latin typeface="Calibri"/>
              </a:rPr>
              <a:t><![CDATA[Hunting animals on someone else's land without permission.]]></a:t>
            </a:r>
          </a:p>
        </p:txBody>
      </p:sp>
      <p:sp>
        <p:nvSpPr>
          <p:cNvPr id="17" name="" descr=""/>
          <p:cNvSpPr/>
          <p:nvPr/>
        </p:nvSpPr>
        <p:spPr>
          <a:xfrm>
            <a:off x="552450" y="4067175"/>
            <a:ext cx="5410200" cy="10668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18" name=""/>
          <p:cNvSpPr txBox="1"/>
          <p:nvPr/>
        </p:nvSpPr>
        <p:spPr>
          <a:xfrm>
            <a:off x="752475" y="4124325"/>
            <a:ext cx="5010150" cy="9429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200" spc="0" u="none" cap="none">
                <a:solidFill>
                  <a:srgbClr val="7A1F2B">
                    <a:alpha val="100000"/>
                  </a:srgbClr>
                </a:solidFill>
                <a:latin typeface="Cambria"/>
              </a:rPr>
              <a:t><![CDATA[Black Act]]></a:t>
            </a:r>
          </a:p>
          <a:p>
            <a:pPr algn="l" rtl="0" fontAlgn="base" marL="0" marR="0" indent="0" lvl="0">
              <a:lnSpc>
                <a:spcPct val="112000"/>
              </a:lnSpc>
              <a:spcBef>
                <a:spcPts val="0"/>
              </a:spcBef>
              <a:spcAft>
                <a:spcPts val="0"/>
              </a:spcAft>
            </a:pPr>
            <a:r>
              <a:rPr lang="en-US" strike="noStrike" sz="950" spc="0" u="none" cap="none">
                <a:solidFill>
                  <a:srgbClr val="2B211B">
                    <a:alpha val="100000"/>
                  </a:srgbClr>
                </a:solidFill>
                <a:latin typeface="Calibri"/>
              </a:rPr>
              <a:t><![CDATA[A 1723 law making over 50 offences, including poaching in disguise, punishable by death.]]></a:t>
            </a:r>
          </a:p>
        </p:txBody>
      </p:sp>
      <p:sp>
        <p:nvSpPr>
          <p:cNvPr id="19" name="" descr=""/>
          <p:cNvSpPr/>
          <p:nvPr/>
        </p:nvSpPr>
        <p:spPr>
          <a:xfrm>
            <a:off x="6229350" y="4067175"/>
            <a:ext cx="5410200" cy="10668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20" name=""/>
          <p:cNvSpPr txBox="1"/>
          <p:nvPr/>
        </p:nvSpPr>
        <p:spPr>
          <a:xfrm>
            <a:off x="6438900" y="4124325"/>
            <a:ext cx="5010150" cy="9429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200" spc="0" u="none" cap="none">
                <a:solidFill>
                  <a:srgbClr val="7A1F2B">
                    <a:alpha val="100000"/>
                  </a:srgbClr>
                </a:solidFill>
                <a:latin typeface="Cambria"/>
              </a:rPr>
              <a:t><![CDATA[Tolpuddle Martyrs]]></a:t>
            </a:r>
          </a:p>
          <a:p>
            <a:pPr algn="l" rtl="0" fontAlgn="base" marL="0" marR="0" indent="0" lvl="0">
              <a:lnSpc>
                <a:spcPct val="112000"/>
              </a:lnSpc>
              <a:spcBef>
                <a:spcPts val="0"/>
              </a:spcBef>
              <a:spcAft>
                <a:spcPts val="0"/>
              </a:spcAft>
            </a:pPr>
            <a:r>
              <a:rPr lang="en-US" strike="noStrike" sz="950" spc="0" u="none" cap="none">
                <a:solidFill>
                  <a:srgbClr val="2B211B">
                    <a:alpha val="100000"/>
                  </a:srgbClr>
                </a:solidFill>
                <a:latin typeface="Calibri"/>
              </a:rPr>
              <a:t><![CDATA[Six Dorset labourers transported in 1834 for swearing a secret union oath.]]></a:t>
            </a:r>
          </a:p>
        </p:txBody>
      </p:sp>
      <p:sp>
        <p:nvSpPr>
          <p:cNvPr id="22" name="" descr=""/>
          <p:cNvSpPr/>
          <p:nvPr/>
        </p:nvSpPr>
        <p:spPr>
          <a:xfrm>
            <a:off x="552450" y="5210175"/>
            <a:ext cx="5410200" cy="1066800"/>
          </a:xfrm>
          <a:prstGeom prst="roundRect">
            <a:avLst/>
          </a:prstGeom>
          <a:solidFill>
            <a:srgbClr val="F7F2E9">
              <a:alpha val="100000"/>
            </a:srgbClr>
          </a:solidFill>
          <a:ln w="9525">
            <a:solidFill>
              <a:srgbClr val="D9C89A">
                <a:alpha val="100000"/>
              </a:srgbClr>
            </a:solidFill>
          </a:ln>
        </p:spPr>
        <p:txBody>
          <a:bodyPr vertOverflow="clip" rtlCol="0" anchor="ctr"/>
          <a:lstStyle/>
          <a:p>
            <a:pPr algn="ctr"/>
            <a:r>
              <a:t/>
            </a:r>
          </a:p>
        </p:txBody>
      </p:sp>
      <p:sp>
        <p:nvSpPr>
          <p:cNvPr id="23" name=""/>
          <p:cNvSpPr txBox="1"/>
          <p:nvPr/>
        </p:nvSpPr>
        <p:spPr>
          <a:xfrm>
            <a:off x="752475" y="5267325"/>
            <a:ext cx="5010150" cy="9429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200" spc="0" u="none" cap="none">
                <a:solidFill>
                  <a:srgbClr val="7A1F2B">
                    <a:alpha val="100000"/>
                  </a:srgbClr>
                </a:solidFill>
                <a:latin typeface="Cambria"/>
              </a:rPr>
              <a:t><![CDATA[Trade union]]></a:t>
            </a:r>
          </a:p>
          <a:p>
            <a:pPr algn="l" rtl="0" fontAlgn="base" marL="0" marR="0" indent="0" lvl="0">
              <a:lnSpc>
                <a:spcPct val="112000"/>
              </a:lnSpc>
              <a:spcBef>
                <a:spcPts val="0"/>
              </a:spcBef>
              <a:spcAft>
                <a:spcPts val="0"/>
              </a:spcAft>
            </a:pPr>
            <a:r>
              <a:rPr lang="en-US" strike="noStrike" sz="950" spc="0" u="none" cap="none">
                <a:solidFill>
                  <a:srgbClr val="2B211B">
                    <a:alpha val="100000"/>
                  </a:srgbClr>
                </a:solidFill>
                <a:latin typeface="Calibri"/>
              </a:rPr>
              <a:t><![CDATA[An organisation of workers that campaigns for better pay and conditions.]]></a:t>
            </a:r>
          </a:p>
        </p:txBody>
      </p:sp>
      <p:sp>
        <p:nvSpPr>
          <p:cNvPr id="21"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A5C">
                    <a:alpha val="100000"/>
                  </a:srgbClr>
                </a:solidFill>
                <a:latin typeface="Calibri"/>
              </a:rPr>
              <a:t><![CDATA[openrevise.co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3E0F16">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906922">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906922">
                <a:alpha val="100000"/>
              </a:srgbClr>
            </a:solidFill>
          </a:ln>
        </p:spPr>
        <p:txBody>
          <a:bodyPr vertOverflow="clip" rtlCol="0" anchor="ctr"/>
          <a:lstStyle/>
          <a:p>
            <a:pPr algn="ctr"/>
            <a:r>
              <a:t/>
            </a:r>
          </a:p>
        </p:txBody>
      </p:sp>
      <p:sp>
        <p:nvSpPr>
          <p:cNvPr id="4" name=""/>
          <p:cNvSpPr txBox="1"/>
          <p:nvPr/>
        </p:nvSpPr>
        <p:spPr>
          <a:xfrm>
            <a:off x="552450" y="457200"/>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1B075">
                    <a:alpha val="100000"/>
                  </a:srgbClr>
                </a:solidFill>
                <a:latin typeface="Calibri"/>
              </a:rPr>
              <a:t><![CDATA[EDEXCEL GCSE HISTORY  ·  PAPER 1  ·  CRIME & PUNISHMENT]]></a:t>
            </a:r>
          </a:p>
        </p:txBody>
      </p:sp>
      <p:sp>
        <p:nvSpPr>
          <p:cNvPr id="5" name=""/>
          <p:cNvSpPr txBox="1"/>
          <p:nvPr/>
        </p:nvSpPr>
        <p:spPr>
          <a:xfrm>
            <a:off x="552450" y="752475"/>
            <a:ext cx="11087100" cy="5524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mbria"/>
              </a:rPr>
              <a:t><![CDATA[Summary & Exam Focus]]></a:t>
            </a:r>
          </a:p>
        </p:txBody>
      </p:sp>
      <p:sp>
        <p:nvSpPr>
          <p:cNvPr id="6" name="" descr=""/>
          <p:cNvSpPr/>
          <p:nvPr/>
        </p:nvSpPr>
        <p:spPr>
          <a:xfrm>
            <a:off x="552450" y="1552575"/>
            <a:ext cx="180975" cy="180975"/>
          </a:xfrm>
          <a:prstGeom prst="ellipse">
            <a:avLst/>
          </a:prstGeom>
          <a:solidFill>
            <a:srgbClr val="D1B075">
              <a:alpha val="100000"/>
            </a:srgbClr>
          </a:solidFill>
          <a:ln w="9525">
            <a:noFill/>
          </a:ln>
        </p:spPr>
        <p:txBody>
          <a:bodyPr vertOverflow="clip" rtlCol="0" anchor="ctr"/>
          <a:lstStyle/>
          <a:p>
            <a:pPr algn="ctr"/>
            <a:r>
              <a:t/>
            </a:r>
          </a:p>
        </p:txBody>
      </p:sp>
      <p:sp>
        <p:nvSpPr>
          <p:cNvPr id="7" name=""/>
          <p:cNvSpPr txBox="1"/>
          <p:nvPr/>
        </p:nvSpPr>
        <p:spPr>
          <a:xfrm>
            <a:off x="933450" y="14382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7F2E9">
                    <a:alpha val="100000"/>
                  </a:srgbClr>
                </a:solidFill>
                <a:latin typeface="Calibri"/>
              </a:rPr>
              <a:t><![CDATA[Smuggling, highway robbery and poaching rose for different reasons.]]></a:t>
            </a:r>
          </a:p>
        </p:txBody>
      </p:sp>
      <p:sp>
        <p:nvSpPr>
          <p:cNvPr id="8" name="" descr=""/>
          <p:cNvSpPr/>
          <p:nvPr/>
        </p:nvSpPr>
        <p:spPr>
          <a:xfrm>
            <a:off x="552450" y="2085975"/>
            <a:ext cx="180975" cy="180975"/>
          </a:xfrm>
          <a:prstGeom prst="ellipse">
            <a:avLst/>
          </a:prstGeom>
          <a:solidFill>
            <a:srgbClr val="D1B075">
              <a:alpha val="100000"/>
            </a:srgbClr>
          </a:solidFill>
          <a:ln w="9525">
            <a:noFill/>
          </a:ln>
        </p:spPr>
        <p:txBody>
          <a:bodyPr vertOverflow="clip" rtlCol="0" anchor="ctr"/>
          <a:lstStyle/>
          <a:p>
            <a:pPr algn="ctr"/>
            <a:r>
              <a:t/>
            </a:r>
          </a:p>
        </p:txBody>
      </p:sp>
      <p:sp>
        <p:nvSpPr>
          <p:cNvPr id="9" name=""/>
          <p:cNvSpPr txBox="1"/>
          <p:nvPr/>
        </p:nvSpPr>
        <p:spPr>
          <a:xfrm>
            <a:off x="933450" y="19716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7F2E9">
                    <a:alpha val="100000"/>
                  </a:srgbClr>
                </a:solidFill>
                <a:latin typeface="Calibri"/>
              </a:rPr>
              <a:t><![CDATA[Smuggling and poaching were social crimes, protected by communities.]]></a:t>
            </a:r>
          </a:p>
        </p:txBody>
      </p:sp>
      <p:sp>
        <p:nvSpPr>
          <p:cNvPr id="10" name="" descr=""/>
          <p:cNvSpPr/>
          <p:nvPr/>
        </p:nvSpPr>
        <p:spPr>
          <a:xfrm>
            <a:off x="552450" y="2619375"/>
            <a:ext cx="180975" cy="180975"/>
          </a:xfrm>
          <a:prstGeom prst="ellipse">
            <a:avLst/>
          </a:prstGeom>
          <a:solidFill>
            <a:srgbClr val="D1B075">
              <a:alpha val="100000"/>
            </a:srgbClr>
          </a:solidFill>
          <a:ln w="9525">
            <a:noFill/>
          </a:ln>
        </p:spPr>
        <p:txBody>
          <a:bodyPr vertOverflow="clip" rtlCol="0" anchor="ctr"/>
          <a:lstStyle/>
          <a:p>
            <a:pPr algn="ctr"/>
            <a:r>
              <a:t/>
            </a:r>
          </a:p>
        </p:txBody>
      </p:sp>
      <p:sp>
        <p:nvSpPr>
          <p:cNvPr id="11" name=""/>
          <p:cNvSpPr txBox="1"/>
          <p:nvPr/>
        </p:nvSpPr>
        <p:spPr>
          <a:xfrm>
            <a:off x="933450" y="25050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7F2E9">
                    <a:alpha val="100000"/>
                  </a:srgbClr>
                </a:solidFill>
                <a:latin typeface="Calibri"/>
              </a:rPr>
              <a:t><![CDATA[Smuggling declined when taxes were cut; highway robbery when travel became safer.]]></a:t>
            </a:r>
          </a:p>
        </p:txBody>
      </p:sp>
      <p:sp>
        <p:nvSpPr>
          <p:cNvPr id="12" name="" descr=""/>
          <p:cNvSpPr/>
          <p:nvPr/>
        </p:nvSpPr>
        <p:spPr>
          <a:xfrm>
            <a:off x="552450" y="3152775"/>
            <a:ext cx="180975" cy="180975"/>
          </a:xfrm>
          <a:prstGeom prst="ellipse">
            <a:avLst/>
          </a:prstGeom>
          <a:solidFill>
            <a:srgbClr val="D1B075">
              <a:alpha val="100000"/>
            </a:srgbClr>
          </a:solidFill>
          <a:ln w="9525">
            <a:noFill/>
          </a:ln>
        </p:spPr>
        <p:txBody>
          <a:bodyPr vertOverflow="clip" rtlCol="0" anchor="ctr"/>
          <a:lstStyle/>
          <a:p>
            <a:pPr algn="ctr"/>
            <a:r>
              <a:t/>
            </a:r>
          </a:p>
        </p:txBody>
      </p:sp>
      <p:sp>
        <p:nvSpPr>
          <p:cNvPr id="13" name=""/>
          <p:cNvSpPr txBox="1"/>
          <p:nvPr/>
        </p:nvSpPr>
        <p:spPr>
          <a:xfrm>
            <a:off x="933450" y="30384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7F2E9">
                    <a:alpha val="100000"/>
                  </a:srgbClr>
                </a:solidFill>
                <a:latin typeface="Calibri"/>
              </a:rPr>
              <a:t><![CDATA[The Tolpuddle Martyrs were transported in 1834 to deter unions, then pardoned in 1836.]]></a:t>
            </a:r>
          </a:p>
        </p:txBody>
      </p:sp>
      <p:sp>
        <p:nvSpPr>
          <p:cNvPr id="14" name="" descr=""/>
          <p:cNvSpPr/>
          <p:nvPr/>
        </p:nvSpPr>
        <p:spPr>
          <a:xfrm>
            <a:off x="552450" y="4314825"/>
            <a:ext cx="11087100" cy="1666875"/>
          </a:xfrm>
          <a:prstGeom prst="roundRect">
            <a:avLst/>
          </a:prstGeom>
          <a:solidFill>
            <a:srgbClr val="552C32">
              <a:alpha val="100000"/>
            </a:srgbClr>
          </a:solidFill>
          <a:ln w="19050">
            <a:solidFill>
              <a:srgbClr val="B8862B">
                <a:alpha val="100000"/>
              </a:srgbClr>
            </a:solidFill>
          </a:ln>
        </p:spPr>
        <p:txBody>
          <a:bodyPr vertOverflow="clip" rtlCol="0" anchor="ctr"/>
          <a:lstStyle/>
          <a:p>
            <a:pPr algn="ctr"/>
            <a:r>
              <a:t/>
            </a:r>
          </a:p>
        </p:txBody>
      </p:sp>
      <p:sp>
        <p:nvSpPr>
          <p:cNvPr id="15" name=""/>
          <p:cNvSpPr txBox="1"/>
          <p:nvPr/>
        </p:nvSpPr>
        <p:spPr>
          <a:xfrm>
            <a:off x="819150" y="4457700"/>
            <a:ext cx="10544175"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1B075">
                    <a:alpha val="100000"/>
                  </a:srgbClr>
                </a:solidFill>
                <a:latin typeface="Calibri"/>
              </a:rPr>
              <a:t><![CDATA[EXAM FOCUS]]></a:t>
            </a:r>
          </a:p>
        </p:txBody>
      </p:sp>
      <p:sp>
        <p:nvSpPr>
          <p:cNvPr id="16" name=""/>
          <p:cNvSpPr txBox="1"/>
          <p:nvPr/>
        </p:nvSpPr>
        <p:spPr>
          <a:xfrm>
            <a:off x="819150" y="4724400"/>
            <a:ext cx="10544175" cy="4953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0"/>
              </a:spcAft>
            </a:pPr>
            <a:r>
              <a:rPr lang="en-US" b="1" i="1" strike="noStrike" sz="1600" spc="0" u="none" cap="none">
                <a:solidFill>
                  <a:srgbClr val="FFFFFF">
                    <a:alpha val="100000"/>
                  </a:srgbClr>
                </a:solidFill>
                <a:latin typeface="Cambria"/>
              </a:rPr>
              <a:t><![CDATA[Explain why the Tolpuddle Martyrs were punished so harshly in 1834. (12 marks)]]></a:t>
            </a:r>
          </a:p>
        </p:txBody>
      </p:sp>
      <p:sp>
        <p:nvSpPr>
          <p:cNvPr id="17" name=""/>
          <p:cNvSpPr txBox="1"/>
          <p:nvPr/>
        </p:nvSpPr>
        <p:spPr>
          <a:xfrm>
            <a:off x="819150" y="5210175"/>
            <a:ext cx="10544175" cy="552450"/>
          </a:xfrm>
          <a:prstGeom prst="rect">
            <a:avLst/>
          </a:prstGeom>
          <a:noFill/>
        </p:spPr>
        <p:txBody>
          <a:bodyPr anchorCtr="0" rtlCol="0" vert="horz" bIns="0" lIns="0" rIns="0" tIns="0">
            <a:normAutofit/>
          </a:bodyPr>
          <a:lstStyle/>
          <a:p>
            <a:pPr algn="l" rtl="0" fontAlgn="base" marL="0" marR="0" indent="0" lvl="0">
              <a:lnSpc>
                <a:spcPct val="110000"/>
              </a:lnSpc>
              <a:spcBef>
                <a:spcPts val="0"/>
              </a:spcBef>
              <a:spcAft>
                <a:spcPts val="0"/>
              </a:spcAft>
            </a:pPr>
            <a:r>
              <a:rPr lang="en-US" strike="noStrike" sz="1300" spc="0" u="none" cap="none">
                <a:solidFill>
                  <a:srgbClr val="D9C89A">
                    <a:alpha val="100000"/>
                  </a:srgbClr>
                </a:solidFill>
                <a:latin typeface="Calibri"/>
              </a:rPr>
              <a:t><![CDATA[Explain the authorities' fears - revolution, unrest, unions - not just what the men did.]]></a:t>
            </a:r>
          </a:p>
        </p:txBody>
      </p:sp>
      <p:sp>
        <p:nvSpPr>
          <p:cNvPr id="18"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6A4A6">
                    <a:alpha val="100000"/>
                  </a:srgbClr>
                </a:solidFill>
                <a:latin typeface="Calibri"/>
              </a:rPr>
              <a:t><![CDATA[openrevise.com]]></a:t>
            </a:r>
          </a:p>
        </p:txBody>
      </p:sp>
    </p:spTree>
  </p:cSld>
  <p:clrMapOvr>
    <a:masterClrMapping/>
  </p:clrMapOvr>
</p:sld>
</file>

<file path=ppt/theme/theme1.xml><?xml version="1.0" encoding="utf-8"?>
<a:theme xmlns:a="http://schemas.openxmlformats.org/drawingml/2006/main" name="Theme53">
  <a:themeElements>
    <a:clrScheme name="Theme5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3">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Lesson Pack Maker</dc:creator>
  <cp:lastModifiedBy>Unknown Creator</cp:lastModifiedBy>
  <dcterms:created xsi:type="dcterms:W3CDTF">2026-09-23T16:43:34Z</dcterms:created>
  <dcterms:modified xsi:type="dcterms:W3CDTF">2026-09-23T16:43:34Z</dcterms:modified>
  <dc:title>New Crimes and the Tolpuddle Martyrs</dc:title>
  <dc:description>Generated from a pasted lesson-pack script.</dc:description>
  <dc:subject>Chapter 3: Crime and punishment in Britain, c1700-c1900, c1700-c1900</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3" name="OpenRevise drawing">
    <vt:i4>3</vt:i4>
  </property>
</Properties>
</file>