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2" r:id="rId9"/>
    <p:sldId id="263" r:id="rId10"/>
    <p:sldId id="265" r:id="rId12"/>
    <p:sldId id="266" r:id="rId13"/>
    <p:sldId id="267" r:id="rId14"/>
    <p:sldId id="269" r:id="rId16"/>
    <p:sldId id="270" r:id="rId17"/>
    <p:sldId id="271" r:id="rId18"/>
    <p:sldId id="272" r:id="rId19"/>
    <p:sldId id="273" r:id="rId20"/>
    <p:sldId id="274" r:id="rId21"/>
    <p:sldId id="276" r:id="rId23"/>
    <p:sldId id="277" r:id="rId24"/>
    <p:sldId id="278" r:id="rId2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9" Type="http://schemas.openxmlformats.org/officeDocument/2006/relationships/slide" Target="slides/slide7.xml"/>
  <Relationship Id="rId10" Type="http://schemas.openxmlformats.org/officeDocument/2006/relationships/slide" Target="slides/slide8.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80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177c29604e0102412345634e65028c9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9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9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9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79794fcd6028bfd2dd63cada303489295.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bd8d12751413641a6243f37878d376297.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bacffc5ffeb8311884cb241f9f4dd198.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2a7adf6aa5b5536be2d8eafab93cceb100.png"/>
  <Relationship Id="rId3" Type="http://schemas.openxmlformats.org/officeDocument/2006/relationships/image" Target="../media/ecc33562b12119370a8569356bc09b50dcb44ebf101.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383c00e5d81a5b69d59edb4984326c10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10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05.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06.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07.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08.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09.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11.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12.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13.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Prisons and Prison Reform]]></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700-c1900]]></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3: Crime and punishment in Britain, c1700-c1900, c1700-c1900]]></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3 of 4]]></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Describe conditions in eighteenth-century prisons.]]></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the work of John Howard, Elizabeth Fry and Robert Peel in reforming prisons.]]></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how the separate system worked at Pentonville, and assess whether it succeeded.]]></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400" spc="0" u="none" cap="none">
                <a:solidFill>
                  <a:srgbClr val="2B211B">
                    <a:alpha val="100000"/>
                  </a:srgbClr>
                </a:solidFill>
                <a:latin typeface="Calibri"/>
              </a:rPr>
              <a:t><![CDATA[In the 1700s prisons were mainly used to hold people awaiting trial, and debtors. They were run for profit by gaolers, who charged prisoners for food and bedding. As the Bloody Code and transportation declined, prison became the main punishment for serious crime, and reformers pushed for prisons that would change criminals rather than simply hold them.]]></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77]]></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John Howard publishes The State of the Prisons.]]></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13]]></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Elizabeth Fry first visits the women's section of Newgate Prison.]]></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23]]></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Robert Peel's Gaols Act reforms prisons.]]></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42]]></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Pentonville Prison opens, using the separate system.]]></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3324225" y="4419600"/>
            <a:ext cx="5543550" cy="28575"/>
          </a:xfrm>
          <a:prstGeom prst="rect">
            <a:avLst/>
          </a:prstGeom>
          <a:solidFill>
            <a:srgbClr val="D9C89A">
              <a:alpha val="100000"/>
            </a:srgbClr>
          </a:solidFill>
          <a:ln w="9525">
            <a:noFill/>
          </a:ln>
        </p:spPr>
        <p:txBody>
          <a:bodyPr vertOverflow="clip" rtlCol="0" anchor="ctr"/>
          <a:lstStyle/>
          <a:p>
            <a:pPr algn="ctr"/>
            <a:r>
              <a:t/>
            </a:r>
          </a:p>
        </p:txBody>
      </p:sp>
      <p:sp>
        <p:nvSpPr>
          <p:cNvPr id="10" name="" descr=""/>
          <p:cNvSpPr/>
          <p:nvPr/>
        </p:nvSpPr>
        <p:spPr>
          <a:xfrm>
            <a:off x="32099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1" name=""/>
          <p:cNvSpPr txBox="1"/>
          <p:nvPr/>
        </p:nvSpPr>
        <p:spPr>
          <a:xfrm>
            <a:off x="55245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65]]></a:t>
            </a:r>
          </a:p>
        </p:txBody>
      </p:sp>
      <p:sp>
        <p:nvSpPr>
          <p:cNvPr id="12" name=""/>
          <p:cNvSpPr txBox="1"/>
          <p:nvPr/>
        </p:nvSpPr>
        <p:spPr>
          <a:xfrm>
            <a:off x="60960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Prison Act introduces harsher conditions: "hard labour, hard fare, hard board".]]></a:t>
            </a:r>
          </a:p>
        </p:txBody>
      </p:sp>
      <p:sp>
        <p:nvSpPr>
          <p:cNvPr id="13" name="" descr=""/>
          <p:cNvSpPr/>
          <p:nvPr/>
        </p:nvSpPr>
        <p:spPr>
          <a:xfrm>
            <a:off x="87534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4" name=""/>
          <p:cNvSpPr txBox="1"/>
          <p:nvPr/>
        </p:nvSpPr>
        <p:spPr>
          <a:xfrm>
            <a:off x="609600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77]]></a:t>
            </a:r>
          </a:p>
        </p:txBody>
      </p:sp>
      <p:sp>
        <p:nvSpPr>
          <p:cNvPr id="15" name=""/>
          <p:cNvSpPr txBox="1"/>
          <p:nvPr/>
        </p:nvSpPr>
        <p:spPr>
          <a:xfrm>
            <a:off x="615315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government takes control of all prison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Prisons Before Refor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Eighteenth-century gaols were dirty, crowded and corrupt.]]></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Profit]]></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Gaolers were not paid a wage; they charged prisoners fees for food, bedding and even for being released.]]></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Mixing]]></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en, women, children, debtors and murderers were often kept together.]]></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Diseas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Gaol fever (typhus) spread quickly in filthy, crowded condition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Schools of crim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First-time offenders learned from hardened criminal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Reform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ree people who changed how prisons were run.]]></a:t>
            </a:r>
          </a:p>
        </p:txBody>
      </p:sp>
      <p:sp>
        <p:nvSpPr>
          <p:cNvPr id="10" name="" descr=""/>
          <p:cNvSpPr/>
          <p:nvPr/>
        </p:nvSpPr>
        <p:spPr>
          <a:xfrm>
            <a:off x="55245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2390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2390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John Howard]]></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sheriff in Bedfordshire who inspected prisons across Britain and Europe and published The State of the Prisons in 1777.]]></a:t>
            </a:r>
          </a:p>
        </p:txBody>
      </p:sp>
      <p:sp>
        <p:nvSpPr>
          <p:cNvPr id="13" name="" descr=""/>
          <p:cNvSpPr/>
          <p:nvPr/>
        </p:nvSpPr>
        <p:spPr>
          <a:xfrm>
            <a:off x="4314825"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4486275"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4486275"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Elizabeth Fry]]></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Quaker who from 1813 worked with women prisoners at Newgate, teaching them reading, sewing and the Bible.]]></a:t>
            </a:r>
          </a:p>
        </p:txBody>
      </p:sp>
      <p:sp>
        <p:nvSpPr>
          <p:cNvPr id="16" name="" descr=""/>
          <p:cNvSpPr/>
          <p:nvPr/>
        </p:nvSpPr>
        <p:spPr>
          <a:xfrm>
            <a:off x="807720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24865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824865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Robert Peel]]></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s Home Secretary he passed the Gaols Act of 1823, putting some of the reformers' ideas into law.]]></a:t>
            </a:r>
          </a:p>
        </p:txBody>
      </p:sp>
      <p:sp>
        <p:nvSpPr>
          <p:cNvPr id="19" name="" descr=""/>
          <p:cNvSpPr/>
          <p:nvPr/>
        </p:nvSpPr>
        <p:spPr>
          <a:xfrm>
            <a:off x="55245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descr=""/>
          <p:cNvSpPr/>
          <p:nvPr/>
        </p:nvSpPr>
        <p:spPr>
          <a:xfrm>
            <a:off x="72390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1" name=""/>
          <p:cNvSpPr txBox="1"/>
          <p:nvPr/>
        </p:nvSpPr>
        <p:spPr>
          <a:xfrm>
            <a:off x="72390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Howard's idea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Gaolers should be paid a wage, prisons inspected, and prisoners kept clean and healthy.]]></a:t>
            </a:r>
          </a:p>
        </p:txBody>
      </p:sp>
      <p:sp>
        <p:nvSpPr>
          <p:cNvPr id="22" name="" descr=""/>
          <p:cNvSpPr/>
          <p:nvPr/>
        </p:nvSpPr>
        <p:spPr>
          <a:xfrm>
            <a:off x="4314825"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descr=""/>
          <p:cNvSpPr/>
          <p:nvPr/>
        </p:nvSpPr>
        <p:spPr>
          <a:xfrm>
            <a:off x="4486275"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4" name=""/>
          <p:cNvSpPr txBox="1"/>
          <p:nvPr/>
        </p:nvSpPr>
        <p:spPr>
          <a:xfrm>
            <a:off x="4486275"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Fry's idea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Women warders for women prisoners, education, useful work and religious teaching.]]></a:t>
            </a:r>
          </a:p>
        </p:txBody>
      </p:sp>
      <p:sp>
        <p:nvSpPr>
          <p:cNvPr id="25" name="" descr=""/>
          <p:cNvSpPr/>
          <p:nvPr/>
        </p:nvSpPr>
        <p:spPr>
          <a:xfrm>
            <a:off x="807720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6" name="" descr=""/>
          <p:cNvSpPr/>
          <p:nvPr/>
        </p:nvSpPr>
        <p:spPr>
          <a:xfrm>
            <a:off x="824865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7" name=""/>
          <p:cNvSpPr txBox="1"/>
          <p:nvPr/>
        </p:nvSpPr>
        <p:spPr>
          <a:xfrm>
            <a:off x="824865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Peel's Gaols Act]]></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Paid gaolers, regular visits by chaplains, women warders, and education for prisoners.]]></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Separate and Silent Syste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wo competing ideas for how to reform prisoners.]]></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Separate system]]></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risoners were kept in their own cells almost all the time, so they could reflect on their crimes and could not be corrupted by others.]]></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Silent system]]></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risoners worked together but were forbidden to speak, and were punished if they did.]]></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Hard labour]]></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risoners did pointless, exhausting work such as the treadwheel, the crank or picking oakum.]]></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e aim]]></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o make prison hard enough to deter, while giving prisoners the chance to reform.]]></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Pentonville Pri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pic>
        <p:nvPicPr>
          <p:cNvPr id="9" name="" descr=""/>
          <p:cNvPicPr>
            <a:picLocks noChangeAspect="1"/>
          </p:cNvPicPr>
          <p:nvPr/>
        </p:nvPicPr>
        <p:blipFill>
          <a:blip r:embed="rId3"/>
          <a:stretch>
            <a:fillRect/>
          </a:stretch>
        </p:blipFill>
        <p:spPr>
          <a:xfrm>
            <a:off x="6305550" y="2076450"/>
            <a:ext cx="5334000" cy="3476625"/>
          </a:xfrm>
          <a:prstGeom prst="rect">
            <a:avLst/>
          </a:prstGeom>
          <a:noFill/>
        </p:spPr>
      </p:pic>
      <p:sp>
        <p:nvSpPr>
          <p:cNvPr id="10" name="" descr=""/>
          <p:cNvSpPr/>
          <p:nvPr/>
        </p:nvSpPr>
        <p:spPr>
          <a:xfrm>
            <a:off x="6305550" y="2076450"/>
            <a:ext cx="5334000" cy="3476625"/>
          </a:xfrm>
          <a:prstGeom prst="rect">
            <a:avLst/>
          </a:prstGeom>
          <a:noFill/>
          <a:ln w="9525">
            <a:solidFill>
              <a:srgbClr val="D9C89A">
                <a:alpha val="100000"/>
              </a:srgbClr>
            </a:solidFill>
          </a:ln>
        </p:spPr>
        <p:txBody>
          <a:bodyPr vertOverflow="clip" rtlCol="0" anchor="ctr"/>
          <a:lstStyle/>
          <a:p>
            <a:pPr algn="ctr"/>
            <a:r>
              <a:t/>
            </a:r>
          </a:p>
        </p:txBody>
      </p:sp>
      <p:sp>
        <p:nvSpPr>
          <p:cNvPr id="11" name=""/>
          <p:cNvSpPr txBox="1"/>
          <p:nvPr/>
        </p:nvSpPr>
        <p:spPr>
          <a:xfrm>
            <a:off x="6305550" y="562927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A5C">
                    <a:alpha val="100000"/>
                  </a:srgbClr>
                </a:solidFill>
                <a:latin typeface="Calibri"/>
              </a:rPr>
              <a:t><![CDATA[The chapel at Pentonville: separate even in church.]]></a:t>
            </a:r>
          </a:p>
        </p:txBody>
      </p:sp>
      <p:sp>
        <p:nvSpPr>
          <p:cNvPr id="12" name=""/>
          <p:cNvSpPr txBox="1"/>
          <p:nvPr/>
        </p:nvSpPr>
        <p:spPr>
          <a:xfrm>
            <a:off x="6305550" y="5915025"/>
            <a:ext cx="5334000" cy="20955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i="1" strike="noStrike" sz="900" spc="0" u="none" cap="none">
                <a:solidFill>
                  <a:srgbClr val="7A6A5C">
                    <a:alpha val="100000"/>
                  </a:srgbClr>
                </a:solidFill>
                <a:latin typeface="Calibri"/>
              </a:rPr>
              <a:t><![CDATA[Henry Mayhew and John Binny, The Criminal Prisons of London (1862); public domain copies on Wikimedia Commons.]]></a:t>
            </a:r>
          </a:p>
        </p:txBody>
      </p:sp>
      <p:sp>
        <p:nvSpPr>
          <p:cNvPr id="13" name=""/>
          <p:cNvSpPr txBox="1"/>
          <p:nvPr/>
        </p:nvSpPr>
        <p:spPr>
          <a:xfrm>
            <a:off x="552450" y="1905000"/>
            <a:ext cx="5334000" cy="885825"/>
          </a:xfrm>
          <a:prstGeom prst="rect">
            <a:avLst/>
          </a:prstGeom>
          <a:noFill/>
        </p:spPr>
        <p:txBody>
          <a:bodyPr anchor="t" anchorCtr="0" rtlCol="0" vert="horz" bIns="0" lIns="0" rIns="0" tIns="0">
            <a:normAutofit/>
          </a:bodyPr>
          <a:lstStyle/>
          <a:p>
            <a:pPr algn="l" rtl="0" fontAlgn="t" marL="0" marR="0" indent="0" lvl="0">
              <a:lnSpc>
                <a:spcPct val="116000"/>
              </a:lnSpc>
              <a:spcBef>
                <a:spcPts val="0"/>
              </a:spcBef>
              <a:spcAft>
                <a:spcPts val="0"/>
              </a:spcAft>
            </a:pPr>
            <a:r>
              <a:rPr lang="en-US" strike="noStrike" sz="1500" spc="0" u="none" cap="none">
                <a:solidFill>
                  <a:srgbClr val="2B211B">
                    <a:alpha val="100000"/>
                  </a:srgbClr>
                </a:solidFill>
                <a:latin typeface="Calibri"/>
              </a:rPr>
              <a:t><![CDATA[Pentonville opened in London in 1842 as a model of the separate system. Each of its 520 prisoners had his own cell, where he ate, slept and worked alone.]]></a:t>
            </a:r>
          </a:p>
        </p:txBody>
      </p:sp>
      <p:sp>
        <p:nvSpPr>
          <p:cNvPr id="14" name=""/>
          <p:cNvSpPr txBox="1"/>
          <p:nvPr/>
        </p:nvSpPr>
        <p:spPr>
          <a:xfrm>
            <a:off x="552450" y="2924175"/>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B8862B">
                    <a:alpha val="100000"/>
                  </a:srgbClr>
                </a:solidFill>
                <a:latin typeface="Calibri"/>
              </a:rPr>
              <a:t><![CDATA[LIFE AT PENTONVILLE]]></a:t>
            </a:r>
          </a:p>
        </p:txBody>
      </p:sp>
      <p:sp>
        <p:nvSpPr>
          <p:cNvPr id="15" name="" descr=""/>
          <p:cNvSpPr/>
          <p:nvPr/>
        </p:nvSpPr>
        <p:spPr>
          <a:xfrm>
            <a:off x="552450" y="3257550"/>
            <a:ext cx="5334000" cy="695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descr=""/>
          <p:cNvSpPr/>
          <p:nvPr/>
        </p:nvSpPr>
        <p:spPr>
          <a:xfrm>
            <a:off x="552450" y="3257550"/>
            <a:ext cx="47625" cy="695325"/>
          </a:xfrm>
          <a:prstGeom prst="rect">
            <a:avLst/>
          </a:prstGeom>
          <a:solidFill>
            <a:srgbClr val="B8862B">
              <a:alpha val="100000"/>
            </a:srgbClr>
          </a:solidFill>
          <a:ln w="9525">
            <a:noFill/>
          </a:ln>
        </p:spPr>
        <p:txBody>
          <a:bodyPr vertOverflow="clip" rtlCol="0" anchor="ctr"/>
          <a:lstStyle/>
          <a:p>
            <a:pPr algn="ctr"/>
            <a:r>
              <a:t/>
            </a:r>
          </a:p>
        </p:txBody>
      </p:sp>
      <p:sp>
        <p:nvSpPr>
          <p:cNvPr id="17" name=""/>
          <p:cNvSpPr txBox="1"/>
          <p:nvPr/>
        </p:nvSpPr>
        <p:spPr>
          <a:xfrm>
            <a:off x="762000" y="3314700"/>
            <a:ext cx="49720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Cells]]></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Each prisoner had a cell with a toilet, a hammock and work such as weaving or shoemaking.]]></a:t>
            </a:r>
          </a:p>
        </p:txBody>
      </p:sp>
      <p:sp>
        <p:nvSpPr>
          <p:cNvPr id="18" name="" descr=""/>
          <p:cNvSpPr/>
          <p:nvPr/>
        </p:nvSpPr>
        <p:spPr>
          <a:xfrm>
            <a:off x="552450" y="4029075"/>
            <a:ext cx="5334000" cy="695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552450" y="4029075"/>
            <a:ext cx="47625" cy="695325"/>
          </a:xfrm>
          <a:prstGeom prst="rect">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4086225"/>
            <a:ext cx="49720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Masks]]></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Prisoners wore masks or peaked caps outside their cells so they could not recognise each other.]]></a:t>
            </a:r>
          </a:p>
        </p:txBody>
      </p:sp>
      <p:sp>
        <p:nvSpPr>
          <p:cNvPr id="21" name="" descr=""/>
          <p:cNvSpPr/>
          <p:nvPr/>
        </p:nvSpPr>
        <p:spPr>
          <a:xfrm>
            <a:off x="552450" y="4800600"/>
            <a:ext cx="5334000" cy="695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2" name="" descr=""/>
          <p:cNvSpPr/>
          <p:nvPr/>
        </p:nvSpPr>
        <p:spPr>
          <a:xfrm>
            <a:off x="552450" y="4800600"/>
            <a:ext cx="47625" cy="695325"/>
          </a:xfrm>
          <a:prstGeom prst="rect">
            <a:avLst/>
          </a:prstGeom>
          <a:solidFill>
            <a:srgbClr val="B8862B">
              <a:alpha val="100000"/>
            </a:srgbClr>
          </a:solidFill>
          <a:ln w="9525">
            <a:noFill/>
          </a:ln>
        </p:spPr>
        <p:txBody>
          <a:bodyPr vertOverflow="clip" rtlCol="0" anchor="ctr"/>
          <a:lstStyle/>
          <a:p>
            <a:pPr algn="ctr"/>
            <a:r>
              <a:t/>
            </a:r>
          </a:p>
        </p:txBody>
      </p:sp>
      <p:sp>
        <p:nvSpPr>
          <p:cNvPr id="23" name=""/>
          <p:cNvSpPr txBox="1"/>
          <p:nvPr/>
        </p:nvSpPr>
        <p:spPr>
          <a:xfrm>
            <a:off x="762000" y="4857750"/>
            <a:ext cx="49720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Chapel]]></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Prisoners sat in separate cubicles in chapel.]]></a:t>
            </a:r>
          </a:p>
        </p:txBody>
      </p:sp>
      <p:sp>
        <p:nvSpPr>
          <p:cNvPr id="24" name="" descr=""/>
          <p:cNvSpPr/>
          <p:nvPr/>
        </p:nvSpPr>
        <p:spPr>
          <a:xfrm>
            <a:off x="552450" y="5572125"/>
            <a:ext cx="5334000" cy="695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5" name="" descr=""/>
          <p:cNvSpPr/>
          <p:nvPr/>
        </p:nvSpPr>
        <p:spPr>
          <a:xfrm>
            <a:off x="552450" y="5572125"/>
            <a:ext cx="47625" cy="695325"/>
          </a:xfrm>
          <a:prstGeom prst="rect">
            <a:avLst/>
          </a:prstGeom>
          <a:solidFill>
            <a:srgbClr val="B8862B">
              <a:alpha val="100000"/>
            </a:srgbClr>
          </a:solidFill>
          <a:ln w="9525">
            <a:noFill/>
          </a:ln>
        </p:spPr>
        <p:txBody>
          <a:bodyPr vertOverflow="clip" rtlCol="0" anchor="ctr"/>
          <a:lstStyle/>
          <a:p>
            <a:pPr algn="ctr"/>
            <a:r>
              <a:t/>
            </a:r>
          </a:p>
        </p:txBody>
      </p:sp>
      <p:sp>
        <p:nvSpPr>
          <p:cNvPr id="26" name=""/>
          <p:cNvSpPr txBox="1"/>
          <p:nvPr/>
        </p:nvSpPr>
        <p:spPr>
          <a:xfrm>
            <a:off x="762000" y="5629275"/>
            <a:ext cx="49720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Effects]]></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Long isolation caused mental illness and suicide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Did Pentonville Succe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1781175"/>
            <a:ext cx="5314950" cy="26860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7A1F2B">
                    <a:alpha val="100000"/>
                  </a:srgbClr>
                </a:solidFill>
                <a:latin typeface="Cambria"/>
              </a:rPr>
              <a:t><![CDATA[SUCCESSES]]></a:t>
            </a:r>
          </a:p>
        </p:txBody>
      </p:sp>
      <p:sp>
        <p:nvSpPr>
          <p:cNvPr id="11" name="" descr=""/>
          <p:cNvSpPr/>
          <p:nvPr/>
        </p:nvSpPr>
        <p:spPr>
          <a:xfrm>
            <a:off x="781050" y="2438400"/>
            <a:ext cx="4857750" cy="19050"/>
          </a:xfrm>
          <a:prstGeom prst="rect">
            <a:avLst/>
          </a:prstGeom>
          <a:solidFill>
            <a:srgbClr val="7A1F2B">
              <a:alpha val="100000"/>
            </a:srgbClr>
          </a:solidFill>
          <a:ln w="9525">
            <a:noFill/>
          </a:ln>
        </p:spPr>
        <p:txBody>
          <a:bodyPr vertOverflow="clip" rtlCol="0" anchor="ctr"/>
          <a:lstStyle/>
          <a:p>
            <a:pPr algn="ctr"/>
            <a:r>
              <a:t/>
            </a:r>
          </a:p>
        </p:txBody>
      </p:sp>
      <p:sp>
        <p:nvSpPr>
          <p:cNvPr id="12" name=""/>
          <p:cNvSpPr txBox="1"/>
          <p:nvPr/>
        </p:nvSpPr>
        <p:spPr>
          <a:xfrm>
            <a:off x="78105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Cleaner and healthier than eighteenth-century gaols.]]></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Kept first-time offenders away from hardened criminals.]]></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Gave prisoners work, religious teaching and time to reflect.]]></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Became a model for dozens of new prisons.]]></a:t>
            </a:r>
          </a:p>
        </p:txBody>
      </p:sp>
      <p:sp>
        <p:nvSpPr>
          <p:cNvPr id="13" name="" descr=""/>
          <p:cNvSpPr/>
          <p:nvPr/>
        </p:nvSpPr>
        <p:spPr>
          <a:xfrm>
            <a:off x="6324600" y="1781175"/>
            <a:ext cx="5314950" cy="26860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B8862B">
                    <a:alpha val="100000"/>
                  </a:srgbClr>
                </a:solidFill>
                <a:latin typeface="Cambria"/>
              </a:rPr>
              <a:t><![CDATA[FAILURES]]></a:t>
            </a:r>
          </a:p>
        </p:txBody>
      </p:sp>
      <p:sp>
        <p:nvSpPr>
          <p:cNvPr id="15" name="" descr=""/>
          <p:cNvSpPr/>
          <p:nvPr/>
        </p:nvSpPr>
        <p:spPr>
          <a:xfrm>
            <a:off x="6553200" y="2438400"/>
            <a:ext cx="4857750" cy="19050"/>
          </a:xfrm>
          <a:prstGeom prst="rect">
            <a:avLst/>
          </a:prstGeom>
          <a:solidFill>
            <a:srgbClr val="B8862B">
              <a:alpha val="100000"/>
            </a:srgbClr>
          </a:solidFill>
          <a:ln w="9525">
            <a:noFill/>
          </a:ln>
        </p:spPr>
        <p:txBody>
          <a:bodyPr vertOverflow="clip" rtlCol="0" anchor="ctr"/>
          <a:lstStyle/>
          <a:p>
            <a:pPr algn="ctr"/>
            <a:r>
              <a:t/>
            </a:r>
          </a:p>
        </p:txBody>
      </p:sp>
      <p:sp>
        <p:nvSpPr>
          <p:cNvPr id="16" name=""/>
          <p:cNvSpPr txBox="1"/>
          <p:nvPr/>
        </p:nvSpPr>
        <p:spPr>
          <a:xfrm>
            <a:off x="655320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Isolation caused mental illness and suicides.]]></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It did not clearly reduce reoffending.]]></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It was expensive to build and run.]]></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The separate system was gradually abandoned later in the centur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Gaoler]]></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person who ran a prison.]]></a:t>
            </a:r>
          </a:p>
        </p:txBody>
      </p:sp>
      <p:sp>
        <p:nvSpPr>
          <p:cNvPr id="11" name="" descr=""/>
          <p:cNvSpPr/>
          <p:nvPr/>
        </p:nvSpPr>
        <p:spPr>
          <a:xfrm>
            <a:off x="62293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Gaols Act]]></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Peel's 1823 law reforming how prisons were run.]]></a:t>
            </a:r>
          </a:p>
        </p:txBody>
      </p:sp>
      <p:sp>
        <p:nvSpPr>
          <p:cNvPr id="13" name="" descr=""/>
          <p:cNvSpPr/>
          <p:nvPr/>
        </p:nvSpPr>
        <p:spPr>
          <a:xfrm>
            <a:off x="5524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Separate system]]></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Keeping prisoners alone in their cells to reflect and reform.]]></a:t>
            </a:r>
          </a:p>
        </p:txBody>
      </p:sp>
      <p:sp>
        <p:nvSpPr>
          <p:cNvPr id="15" name="" descr=""/>
          <p:cNvSpPr/>
          <p:nvPr/>
        </p:nvSpPr>
        <p:spPr>
          <a:xfrm>
            <a:off x="62293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Silent system]]></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Prisoners worked together but were not allowed to speak.]]></a:t>
            </a:r>
          </a:p>
        </p:txBody>
      </p:sp>
      <p:sp>
        <p:nvSpPr>
          <p:cNvPr id="17" name="" descr=""/>
          <p:cNvSpPr/>
          <p:nvPr/>
        </p:nvSpPr>
        <p:spPr>
          <a:xfrm>
            <a:off x="5524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Hard labour]]></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Exhausting, often pointless work such as the treadwheel or the crank.]]></a:t>
            </a:r>
          </a:p>
        </p:txBody>
      </p:sp>
      <p:sp>
        <p:nvSpPr>
          <p:cNvPr id="19" name="" descr=""/>
          <p:cNvSpPr/>
          <p:nvPr/>
        </p:nvSpPr>
        <p:spPr>
          <a:xfrm>
            <a:off x="62293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Treadwheel]]></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large wheel prisoners had to walk on for hours.]]></a:t>
            </a:r>
          </a:p>
        </p:txBody>
      </p:sp>
      <p:sp>
        <p:nvSpPr>
          <p:cNvPr id="22" name="" descr=""/>
          <p:cNvSpPr/>
          <p:nvPr/>
        </p:nvSpPr>
        <p:spPr>
          <a:xfrm>
            <a:off x="552450" y="5210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p:cNvSpPr txBox="1"/>
          <p:nvPr/>
        </p:nvSpPr>
        <p:spPr>
          <a:xfrm>
            <a:off x="752475" y="5267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Pentonvill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model prison opened in London in 1842.]]></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Eighteenth-century gaols were dirty, mixed and run for profit.]]></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John Howard and Elizabeth Fry campaigned for cleaner, fairer prisons.]]></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Peel's Gaols Act of 1823 put reform into law.]]></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Pentonville (1842) used the separate system - with mixed results.]]></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Cambria"/>
              </a:rPr>
              <a:t><![CDATA[Explain why there were changes to prisons in the period c1700-c1900.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Link the changes to causes - reformers, the decline of the Bloody Code and transportation, new ideas about reform.]]></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7A1F2B">
                    <a:alpha val="100000"/>
                  </a:srgbClr>
                </a:solidFill>
                <a:latin typeface="Cambria"/>
              </a:rPr>
              <a:t><![CDATA[Exam Practice - Prisons and Prison Refor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all questions. Use specific names, dates and examples in every answer. · 35 minutes]]></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1 · 4 marks · Explain one wa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one way in which prisons in the eighteenth century were different from prisons in the late nineteenth century.]]></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2 · 12 marks · Explain wh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why there were changes to prisons in the period c1700-c1900. You may use the following in your answer: John Howard; the end of…]]></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3 · 16 marks · How far do you agree?]]></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 separate system at Pentonville was a failure." How far do you agree? Explain your answer. You may use the following in your answe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4 marks · Explain one wa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7A1F2B">
                    <a:alpha val="100000"/>
                  </a:srgbClr>
                </a:solidFill>
                <a:latin typeface="Cambria"/>
              </a:rPr>
              <a:t><![CDATA[Explain one way in which prisons in the eighteenth century were different from prisons in the late nineteenth century.]]></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one way.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4 marks available. Award a mark for each point made.]]></a:t>
            </a:r>
          </a:p>
        </p:txBody>
      </p:sp>
      <p:sp>
        <p:nvSpPr>
          <p:cNvPr id="10" name="" descr=""/>
          <p:cNvSpPr/>
          <p:nvPr/>
        </p:nvSpPr>
        <p:spPr>
          <a:xfrm>
            <a:off x="552450" y="29622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A valid difference identified]]></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1-2 marks]]></a:t>
            </a:r>
          </a:p>
        </p:txBody>
      </p:sp>
      <p:sp>
        <p:nvSpPr>
          <p:cNvPr id="13" name="" descr=""/>
          <p:cNvSpPr/>
          <p:nvPr/>
        </p:nvSpPr>
        <p:spPr>
          <a:xfrm>
            <a:off x="552450" y="43529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upported with specific knowledge of both periods]]></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3-4 mark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12 marks · Explain wh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800" spc="0" u="none" cap="none">
                <a:solidFill>
                  <a:srgbClr val="7A1F2B">
                    <a:alpha val="100000"/>
                  </a:srgbClr>
                </a:solidFill>
                <a:latin typeface="Cambria"/>
              </a:rPr>
              <a:t><![CDATA[Explain why there were changes to prisons in the period c1700-c1900. You may use the following in your answer: John Howard; the end of transportation. You must also use information of your ow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hy. Worth 1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2 marks available. Award a mark for each point mad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1 (1-3)]]></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simple or general answer]]></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2 (4-6)]]></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ome explanation of one or more reasons, with some knowledg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3 (7-9)]]></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developed explanation linked to the question, with accurate knowledg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4 (10-12)]]></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n analytical explanation of several reasons, with knowledge that goes beyond the stimulus poi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7A1F2B">
                    <a:alpha val="100000"/>
                  </a:srgbClr>
                </a:solidFill>
                <a:latin typeface="Cambria"/>
              </a:rPr>
              <a:t><![CDATA[Question 3 · 16 marks · How far do you agr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300" spc="0" u="none" cap="none">
                <a:solidFill>
                  <a:srgbClr val="7A1F2B">
                    <a:alpha val="100000"/>
                  </a:srgbClr>
                </a:solidFill>
                <a:latin typeface="Cambria"/>
              </a:rPr>
              <a:t><![CDATA["The separate system at Pentonville was a failure." How far do you agree? Explain your answer. You may use the following in your answer: prisoners' cells; mental illness. You must also use information of your own. (16 marks, plus 4 for spelling, punctuation, grammar and specialist terminology)]]></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How far do you agree?. Worth 1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6 marks available. Award a mark for each point made.]]></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1 (1-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simple or generalised answer]]></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2 (5-8)]]></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ome analysis, with a judgement that is asserted]]></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3 (9-12)]]></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nalysis of both sides with accurate knowledge and a supported judgem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3 of 4]]></a:t>
            </a:r>
          </a:p>
        </p:txBody>
      </p:sp>
      <p:sp>
        <p:nvSpPr>
          <p:cNvPr id="9" name="" descr=""/>
          <p:cNvSpPr/>
          <p:nvPr/>
        </p:nvSpPr>
        <p:spPr>
          <a:xfrm>
            <a:off x="552450" y="27908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4 (13-16)]]></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ustained analysis, knowledge beyond the stimulus, and a clear, justified judgement]]></a:t>
            </a:r>
          </a:p>
        </p:txBody>
      </p:sp>
      <p:sp>
        <p:nvSpPr>
          <p:cNvPr id="12" name="" descr=""/>
          <p:cNvSpPr/>
          <p:nvPr/>
        </p:nvSpPr>
        <p:spPr>
          <a:xfrm>
            <a:off x="552450" y="41814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PaG (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ccurate spelling, punctuation and grammar, with specialist terms such as separate system and hard labour]]></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2026-09-23T16:43:35Z</dcterms:created>
  <dcterms:modified xsi:type="dcterms:W3CDTF">2026-09-23T16:43:35Z</dcterms:modified>
  <dc:title>Prisons and Prison Reform</dc:title>
  <dc:description>Generated from a pasted lesson-pack script.</dc:description>
  <dc:subject>Chapter 3: Crime and punishment in Britain, c1700-c1900, c1700-c1900</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