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2" r:id="rId9"/>
    <p:sldId id="263" r:id="rId10"/>
    <p:sldId id="264" r:id="rId11"/>
    <p:sldId id="266" r:id="rId13"/>
    <p:sldId id="267" r:id="rId14"/>
    <p:sldId id="269" r:id="rId1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3" Type="http://schemas.openxmlformats.org/officeDocument/2006/relationships/slide" Target="slides/slide11.xml"/>
  <Relationship Id="rId14" Type="http://schemas.openxmlformats.org/officeDocument/2006/relationships/slide" Target="slides/slide12.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80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372ac707aa4cc8e9fc3abbdeb6b073114.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115.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116.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117.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b4ea0d7b65168ae5c8dc752c5f0853118.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e61d2b30ea53ef907593367caedaf3f120.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2a7adf6aa5b5536be2d8eafab93cceb121.png"/>
  <Relationship Id="rId3" Type="http://schemas.openxmlformats.org/officeDocument/2006/relationships/image" Target="../media/64e6dc7d3443eeaed0a5aea02964ebf302b2222d122.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db298399da3c5feafad1a9dd385a6bc123.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f6d18d31d8540dc9219524a315c0395125.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126.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The Metropolitan Police, 1829]]></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c1700-c1900]]></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3: Crime and punishment in Britain, c1700-c1900, c1700-c1900]]></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4 of 4]]></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22193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Describe law enforcement before 1829, including watchmen and the Bow Street Runners.]]></a:t>
            </a:r>
          </a:p>
        </p:txBody>
      </p:sp>
      <p:sp>
        <p:nvSpPr>
          <p:cNvPr id="13" name="" descr=""/>
          <p:cNvSpPr/>
          <p:nvPr/>
        </p:nvSpPr>
        <p:spPr>
          <a:xfrm>
            <a:off x="552450" y="35909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the Metropolitan Police was set up in 1829.]]></a:t>
            </a:r>
          </a:p>
        </p:txBody>
      </p:sp>
      <p:sp>
        <p:nvSpPr>
          <p:cNvPr id="17" name="" descr=""/>
          <p:cNvSpPr/>
          <p:nvPr/>
        </p:nvSpPr>
        <p:spPr>
          <a:xfrm>
            <a:off x="552450" y="49625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how policing developed after 1829, and why the police were at first unpopular.]]></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11B">
                    <a:alpha val="100000"/>
                  </a:srgbClr>
                </a:solidFill>
                <a:latin typeface="Calibri"/>
              </a:rPr>
              <a:t><![CDATA[In 1700 there was still no professional police force. Towns relied on unpaid parish constables and night watchmen, who were often old, poorly paid and easily bribed. As London grew into the largest city in the world, it became clear that this system could not cope.]]></a:t>
            </a:r>
          </a:p>
        </p:txBody>
      </p:sp>
      <p:sp>
        <p:nvSpPr>
          <p:cNvPr id="11" name="" descr=""/>
          <p:cNvSpPr/>
          <p:nvPr/>
        </p:nvSpPr>
        <p:spPr>
          <a:xfrm>
            <a:off x="1943100" y="4419600"/>
            <a:ext cx="8315325"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8288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49]]></a:t>
            </a:r>
          </a:p>
        </p:txBody>
      </p:sp>
      <p:sp>
        <p:nvSpPr>
          <p:cNvPr id="14" name=""/>
          <p:cNvSpPr txBox="1"/>
          <p:nvPr/>
        </p:nvSpPr>
        <p:spPr>
          <a:xfrm>
            <a:off x="61912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Henry Fielding sets up the Bow Street Runners in London.]]></a:t>
            </a:r>
          </a:p>
        </p:txBody>
      </p:sp>
      <p:sp>
        <p:nvSpPr>
          <p:cNvPr id="15" name="" descr=""/>
          <p:cNvSpPr/>
          <p:nvPr/>
        </p:nvSpPr>
        <p:spPr>
          <a:xfrm>
            <a:off x="46005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333375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05]]></a:t>
            </a:r>
          </a:p>
        </p:txBody>
      </p:sp>
      <p:sp>
        <p:nvSpPr>
          <p:cNvPr id="17" name=""/>
          <p:cNvSpPr txBox="1"/>
          <p:nvPr/>
        </p:nvSpPr>
        <p:spPr>
          <a:xfrm>
            <a:off x="339090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Bow Street Horse Patrol guards the roads around London.]]></a:t>
            </a:r>
          </a:p>
        </p:txBody>
      </p:sp>
      <p:sp>
        <p:nvSpPr>
          <p:cNvPr id="18" name="" descr=""/>
          <p:cNvSpPr/>
          <p:nvPr/>
        </p:nvSpPr>
        <p:spPr>
          <a:xfrm>
            <a:off x="737235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610552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29]]></a:t>
            </a:r>
          </a:p>
        </p:txBody>
      </p:sp>
      <p:sp>
        <p:nvSpPr>
          <p:cNvPr id="20" name=""/>
          <p:cNvSpPr txBox="1"/>
          <p:nvPr/>
        </p:nvSpPr>
        <p:spPr>
          <a:xfrm>
            <a:off x="616267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Robert Peel's Metropolitan Police Act creates the Metropolitan Police.]]></a:t>
            </a:r>
          </a:p>
        </p:txBody>
      </p:sp>
      <p:sp>
        <p:nvSpPr>
          <p:cNvPr id="21" name="" descr=""/>
          <p:cNvSpPr/>
          <p:nvPr/>
        </p:nvSpPr>
        <p:spPr>
          <a:xfrm>
            <a:off x="101441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887730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42]]></a:t>
            </a:r>
          </a:p>
        </p:txBody>
      </p:sp>
      <p:sp>
        <p:nvSpPr>
          <p:cNvPr id="23" name=""/>
          <p:cNvSpPr txBox="1"/>
          <p:nvPr/>
        </p:nvSpPr>
        <p:spPr>
          <a:xfrm>
            <a:off x="893445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Metropolitan Police sets up a Detective Department.]]></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3324225" y="4419600"/>
            <a:ext cx="5543550" cy="28575"/>
          </a:xfrm>
          <a:prstGeom prst="rect">
            <a:avLst/>
          </a:prstGeom>
          <a:solidFill>
            <a:srgbClr val="D9C89A">
              <a:alpha val="100000"/>
            </a:srgbClr>
          </a:solidFill>
          <a:ln w="9525">
            <a:noFill/>
          </a:ln>
        </p:spPr>
        <p:txBody>
          <a:bodyPr vertOverflow="clip" rtlCol="0" anchor="ctr"/>
          <a:lstStyle/>
          <a:p>
            <a:pPr algn="ctr"/>
            <a:r>
              <a:t/>
            </a:r>
          </a:p>
        </p:txBody>
      </p:sp>
      <p:sp>
        <p:nvSpPr>
          <p:cNvPr id="10" name="" descr=""/>
          <p:cNvSpPr/>
          <p:nvPr/>
        </p:nvSpPr>
        <p:spPr>
          <a:xfrm>
            <a:off x="32099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1" name=""/>
          <p:cNvSpPr txBox="1"/>
          <p:nvPr/>
        </p:nvSpPr>
        <p:spPr>
          <a:xfrm>
            <a:off x="55245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56]]></a:t>
            </a:r>
          </a:p>
        </p:txBody>
      </p:sp>
      <p:sp>
        <p:nvSpPr>
          <p:cNvPr id="12" name=""/>
          <p:cNvSpPr txBox="1"/>
          <p:nvPr/>
        </p:nvSpPr>
        <p:spPr>
          <a:xfrm>
            <a:off x="60960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County and Borough Police Act makes every area have a police force.]]></a:t>
            </a:r>
          </a:p>
        </p:txBody>
      </p:sp>
      <p:sp>
        <p:nvSpPr>
          <p:cNvPr id="13" name="" descr=""/>
          <p:cNvSpPr/>
          <p:nvPr/>
        </p:nvSpPr>
        <p:spPr>
          <a:xfrm>
            <a:off x="87534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4" name=""/>
          <p:cNvSpPr txBox="1"/>
          <p:nvPr/>
        </p:nvSpPr>
        <p:spPr>
          <a:xfrm>
            <a:off x="609600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78]]></a:t>
            </a:r>
          </a:p>
        </p:txBody>
      </p:sp>
      <p:sp>
        <p:nvSpPr>
          <p:cNvPr id="15" name=""/>
          <p:cNvSpPr txBox="1"/>
          <p:nvPr/>
        </p:nvSpPr>
        <p:spPr>
          <a:xfrm>
            <a:off x="615315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Criminal Investigation Department (CID) is formed.]]></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aw Enforcement Before 1829]]></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 patchy system that relied on individuals rather than an organised forc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atchmen]]></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Night watchmen patrolled towns, but were often old, badly paid and mocked as "Charleys".]]></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onstable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arish constables were ordinary men who served for a year, usually unpaid and untrained.]]></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ief-taker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rivate individuals who caught criminals for rewards - some, like Jonathan Wild, were criminals themselves.]]></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Bow Street Runner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et up in 1749 by magistrate Henry Fielding and his half-brother John: a small, paid team who investigated crimes and caught criminal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y Was the Metropolitan Police Set 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Several pressures came together in the 1820s.]]></a:t>
            </a:r>
          </a:p>
        </p:txBody>
      </p:sp>
      <p:sp>
        <p:nvSpPr>
          <p:cNvPr id="10" name="" descr=""/>
          <p:cNvSpPr/>
          <p:nvPr/>
        </p:nvSpPr>
        <p:spPr>
          <a:xfrm>
            <a:off x="55245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2390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72390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A growing city]]></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London's population had grown enormously, and the old system could not cope.]]></a:t>
            </a:r>
          </a:p>
        </p:txBody>
      </p:sp>
      <p:sp>
        <p:nvSpPr>
          <p:cNvPr id="13" name="" descr=""/>
          <p:cNvSpPr/>
          <p:nvPr/>
        </p:nvSpPr>
        <p:spPr>
          <a:xfrm>
            <a:off x="4314825"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4486275"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4486275"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Rising crime]]></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Crime appeared to be rising, and the Bloody Code was not stopping it.]]></a:t>
            </a:r>
          </a:p>
        </p:txBody>
      </p:sp>
      <p:sp>
        <p:nvSpPr>
          <p:cNvPr id="16" name="" descr=""/>
          <p:cNvSpPr/>
          <p:nvPr/>
        </p:nvSpPr>
        <p:spPr>
          <a:xfrm>
            <a:off x="807720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24865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824865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Fear of unrest]]></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Riots and protests made the government want better control of the streets.]]></a:t>
            </a:r>
          </a:p>
        </p:txBody>
      </p:sp>
      <p:sp>
        <p:nvSpPr>
          <p:cNvPr id="19" name="" descr=""/>
          <p:cNvSpPr/>
          <p:nvPr/>
        </p:nvSpPr>
        <p:spPr>
          <a:xfrm>
            <a:off x="55245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descr=""/>
          <p:cNvSpPr/>
          <p:nvPr/>
        </p:nvSpPr>
        <p:spPr>
          <a:xfrm>
            <a:off x="72390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1" name=""/>
          <p:cNvSpPr txBox="1"/>
          <p:nvPr/>
        </p:nvSpPr>
        <p:spPr>
          <a:xfrm>
            <a:off x="72390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Bow Street's succes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he Runners showed that a paid, organised force could work.]]></a:t>
            </a:r>
          </a:p>
        </p:txBody>
      </p:sp>
      <p:sp>
        <p:nvSpPr>
          <p:cNvPr id="22" name="" descr=""/>
          <p:cNvSpPr/>
          <p:nvPr/>
        </p:nvSpPr>
        <p:spPr>
          <a:xfrm>
            <a:off x="4314825"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descr=""/>
          <p:cNvSpPr/>
          <p:nvPr/>
        </p:nvSpPr>
        <p:spPr>
          <a:xfrm>
            <a:off x="4486275"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4" name=""/>
          <p:cNvSpPr txBox="1"/>
          <p:nvPr/>
        </p:nvSpPr>
        <p:spPr>
          <a:xfrm>
            <a:off x="4486275"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Robert Peel]]></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s Home Secretary, Peel persuaded Parliament to act.]]></a:t>
            </a:r>
          </a:p>
        </p:txBody>
      </p:sp>
      <p:sp>
        <p:nvSpPr>
          <p:cNvPr id="25" name="" descr=""/>
          <p:cNvSpPr/>
          <p:nvPr/>
        </p:nvSpPr>
        <p:spPr>
          <a:xfrm>
            <a:off x="807720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6" name="" descr=""/>
          <p:cNvSpPr/>
          <p:nvPr/>
        </p:nvSpPr>
        <p:spPr>
          <a:xfrm>
            <a:off x="824865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7" name=""/>
          <p:cNvSpPr txBox="1"/>
          <p:nvPr/>
        </p:nvSpPr>
        <p:spPr>
          <a:xfrm>
            <a:off x="824865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Prevention]]></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Peel wanted to prevent crime by having police visible on the streets.]]></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First Police Offic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pic>
        <p:nvPicPr>
          <p:cNvPr id="9" name="" descr=""/>
          <p:cNvPicPr>
            <a:picLocks noChangeAspect="1"/>
          </p:cNvPicPr>
          <p:nvPr/>
        </p:nvPicPr>
        <p:blipFill>
          <a:blip r:embed="rId3"/>
          <a:stretch>
            <a:fillRect/>
          </a:stretch>
        </p:blipFill>
        <p:spPr>
          <a:xfrm>
            <a:off x="6305550" y="1905000"/>
            <a:ext cx="5324475" cy="3829050"/>
          </a:xfrm>
          <a:prstGeom prst="rect">
            <a:avLst/>
          </a:prstGeom>
          <a:noFill/>
        </p:spPr>
      </p:pic>
      <p:sp>
        <p:nvSpPr>
          <p:cNvPr id="10" name="" descr=""/>
          <p:cNvSpPr/>
          <p:nvPr/>
        </p:nvSpPr>
        <p:spPr>
          <a:xfrm>
            <a:off x="6305550" y="1905000"/>
            <a:ext cx="5324475" cy="3829050"/>
          </a:xfrm>
          <a:prstGeom prst="rect">
            <a:avLst/>
          </a:prstGeom>
          <a:noFill/>
          <a:ln w="9525">
            <a:solidFill>
              <a:srgbClr val="D9C89A">
                <a:alpha val="100000"/>
              </a:srgbClr>
            </a:solidFill>
          </a:ln>
        </p:spPr>
        <p:txBody>
          <a:bodyPr vertOverflow="clip" rtlCol="0" anchor="ctr"/>
          <a:lstStyle/>
          <a:p>
            <a:pPr algn="ctr"/>
            <a:r>
              <a:t/>
            </a:r>
          </a:p>
        </p:txBody>
      </p:sp>
      <p:sp>
        <p:nvSpPr>
          <p:cNvPr id="11" name=""/>
          <p:cNvSpPr txBox="1"/>
          <p:nvPr/>
        </p:nvSpPr>
        <p:spPr>
          <a:xfrm>
            <a:off x="6305550" y="58102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A5C">
                    <a:alpha val="100000"/>
                  </a:srgbClr>
                </a:solidFill>
                <a:latin typeface="Calibri"/>
              </a:rPr>
              <a:t><![CDATA[A "Peeler" of the 1830s.]]></a:t>
            </a:r>
          </a:p>
        </p:txBody>
      </p:sp>
      <p:sp>
        <p:nvSpPr>
          <p:cNvPr id="12" name=""/>
          <p:cNvSpPr txBox="1"/>
          <p:nvPr/>
        </p:nvSpPr>
        <p:spPr>
          <a:xfrm>
            <a:off x="6305550" y="6096000"/>
            <a:ext cx="5334000" cy="20955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i="1" strike="noStrike" sz="900" spc="0" u="none" cap="none">
                <a:solidFill>
                  <a:srgbClr val="7A6A5C">
                    <a:alpha val="100000"/>
                  </a:srgbClr>
                </a:solidFill>
                <a:latin typeface="Calibri"/>
              </a:rPr>
              <a:t><![CDATA[Nineteenth-century illustration; public domain copies on Wikimedia Commons.]]></a:t>
            </a:r>
          </a:p>
        </p:txBody>
      </p:sp>
      <p:sp>
        <p:nvSpPr>
          <p:cNvPr id="13" name=""/>
          <p:cNvSpPr txBox="1"/>
          <p:nvPr/>
        </p:nvSpPr>
        <p:spPr>
          <a:xfrm>
            <a:off x="552450" y="1905000"/>
            <a:ext cx="5334000" cy="1143000"/>
          </a:xfrm>
          <a:prstGeom prst="rect">
            <a:avLst/>
          </a:prstGeom>
          <a:noFill/>
        </p:spPr>
        <p:txBody>
          <a:bodyPr anchor="t" anchorCtr="0" rtlCol="0" vert="horz" bIns="0" lIns="0" rIns="0" tIns="0">
            <a:normAutofit/>
          </a:bodyPr>
          <a:lstStyle/>
          <a:p>
            <a:pPr algn="l" rtl="0" fontAlgn="t" marL="0" marR="0" indent="0" lvl="0">
              <a:lnSpc>
                <a:spcPct val="116000"/>
              </a:lnSpc>
              <a:spcBef>
                <a:spcPts val="0"/>
              </a:spcBef>
              <a:spcAft>
                <a:spcPts val="0"/>
              </a:spcAft>
            </a:pPr>
            <a:r>
              <a:rPr lang="en-US" strike="noStrike" sz="1500" spc="0" u="none" cap="none">
                <a:solidFill>
                  <a:srgbClr val="2B211B">
                    <a:alpha val="100000"/>
                  </a:srgbClr>
                </a:solidFill>
                <a:latin typeface="Calibri"/>
              </a:rPr>
              <a:t><![CDATA[The Metropolitan Police began in 1829 with around 3,200 constables. They were deliberately made to look different from soldiers, to reassure a public that feared a military-style force.]]></a:t>
            </a:r>
          </a:p>
        </p:txBody>
      </p:sp>
      <p:sp>
        <p:nvSpPr>
          <p:cNvPr id="14" name=""/>
          <p:cNvSpPr txBox="1"/>
          <p:nvPr/>
        </p:nvSpPr>
        <p:spPr>
          <a:xfrm>
            <a:off x="552450" y="318135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B8862B">
                    <a:alpha val="100000"/>
                  </a:srgbClr>
                </a:solidFill>
                <a:latin typeface="Calibri"/>
              </a:rPr>
              <a:t><![CDATA[THE FIRST "PEELERS"]]></a:t>
            </a:r>
          </a:p>
        </p:txBody>
      </p:sp>
      <p:sp>
        <p:nvSpPr>
          <p:cNvPr id="15" name="" descr=""/>
          <p:cNvSpPr/>
          <p:nvPr/>
        </p:nvSpPr>
        <p:spPr>
          <a:xfrm>
            <a:off x="552450" y="3505200"/>
            <a:ext cx="5334000" cy="6381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descr=""/>
          <p:cNvSpPr/>
          <p:nvPr/>
        </p:nvSpPr>
        <p:spPr>
          <a:xfrm>
            <a:off x="552450" y="3505200"/>
            <a:ext cx="47625" cy="638175"/>
          </a:xfrm>
          <a:prstGeom prst="rect">
            <a:avLst/>
          </a:prstGeom>
          <a:solidFill>
            <a:srgbClr val="B8862B">
              <a:alpha val="100000"/>
            </a:srgbClr>
          </a:solidFill>
          <a:ln w="9525">
            <a:noFill/>
          </a:ln>
        </p:spPr>
        <p:txBody>
          <a:bodyPr vertOverflow="clip" rtlCol="0" anchor="ctr"/>
          <a:lstStyle/>
          <a:p>
            <a:pPr algn="ctr"/>
            <a:r>
              <a:t/>
            </a:r>
          </a:p>
        </p:txBody>
      </p:sp>
      <p:sp>
        <p:nvSpPr>
          <p:cNvPr id="17" name=""/>
          <p:cNvSpPr txBox="1"/>
          <p:nvPr/>
        </p:nvSpPr>
        <p:spPr>
          <a:xfrm>
            <a:off x="762000" y="3562350"/>
            <a:ext cx="4972050" cy="5238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Uniform]]></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A blue tailcoat and top hat, not a red army coat.]]></a:t>
            </a:r>
          </a:p>
        </p:txBody>
      </p:sp>
      <p:sp>
        <p:nvSpPr>
          <p:cNvPr id="18" name="" descr=""/>
          <p:cNvSpPr/>
          <p:nvPr/>
        </p:nvSpPr>
        <p:spPr>
          <a:xfrm>
            <a:off x="552450" y="4219575"/>
            <a:ext cx="5334000" cy="6381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descr=""/>
          <p:cNvSpPr/>
          <p:nvPr/>
        </p:nvSpPr>
        <p:spPr>
          <a:xfrm>
            <a:off x="552450" y="4219575"/>
            <a:ext cx="47625" cy="638175"/>
          </a:xfrm>
          <a:prstGeom prst="rect">
            <a:avLst/>
          </a:prstGeom>
          <a:solidFill>
            <a:srgbClr val="B8862B">
              <a:alpha val="100000"/>
            </a:srgbClr>
          </a:solidFill>
          <a:ln w="9525">
            <a:noFill/>
          </a:ln>
        </p:spPr>
        <p:txBody>
          <a:bodyPr vertOverflow="clip" rtlCol="0" anchor="ctr"/>
          <a:lstStyle/>
          <a:p>
            <a:pPr algn="ctr"/>
            <a:r>
              <a:t/>
            </a:r>
          </a:p>
        </p:txBody>
      </p:sp>
      <p:sp>
        <p:nvSpPr>
          <p:cNvPr id="20" name=""/>
          <p:cNvSpPr txBox="1"/>
          <p:nvPr/>
        </p:nvSpPr>
        <p:spPr>
          <a:xfrm>
            <a:off x="762000" y="4276725"/>
            <a:ext cx="4972050" cy="5238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Equipment]]></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A wooden truncheon and a rattle to call for help.]]></a:t>
            </a:r>
          </a:p>
        </p:txBody>
      </p:sp>
      <p:sp>
        <p:nvSpPr>
          <p:cNvPr id="21" name="" descr=""/>
          <p:cNvSpPr/>
          <p:nvPr/>
        </p:nvSpPr>
        <p:spPr>
          <a:xfrm>
            <a:off x="552450" y="4933950"/>
            <a:ext cx="5334000" cy="6381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2" name="" descr=""/>
          <p:cNvSpPr/>
          <p:nvPr/>
        </p:nvSpPr>
        <p:spPr>
          <a:xfrm>
            <a:off x="552450" y="4933950"/>
            <a:ext cx="47625" cy="638175"/>
          </a:xfrm>
          <a:prstGeom prst="rect">
            <a:avLst/>
          </a:prstGeom>
          <a:solidFill>
            <a:srgbClr val="B8862B">
              <a:alpha val="100000"/>
            </a:srgbClr>
          </a:solidFill>
          <a:ln w="9525">
            <a:noFill/>
          </a:ln>
        </p:spPr>
        <p:txBody>
          <a:bodyPr vertOverflow="clip" rtlCol="0" anchor="ctr"/>
          <a:lstStyle/>
          <a:p>
            <a:pPr algn="ctr"/>
            <a:r>
              <a:t/>
            </a:r>
          </a:p>
        </p:txBody>
      </p:sp>
      <p:sp>
        <p:nvSpPr>
          <p:cNvPr id="23" name=""/>
          <p:cNvSpPr txBox="1"/>
          <p:nvPr/>
        </p:nvSpPr>
        <p:spPr>
          <a:xfrm>
            <a:off x="762000" y="4991100"/>
            <a:ext cx="4972050" cy="5238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Beats]]></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Constables walked set routes, or beats, around the clock.]]></a:t>
            </a:r>
          </a:p>
        </p:txBody>
      </p:sp>
      <p:sp>
        <p:nvSpPr>
          <p:cNvPr id="24" name="" descr=""/>
          <p:cNvSpPr/>
          <p:nvPr/>
        </p:nvSpPr>
        <p:spPr>
          <a:xfrm>
            <a:off x="552450" y="5648325"/>
            <a:ext cx="5334000" cy="6381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5" name="" descr=""/>
          <p:cNvSpPr/>
          <p:nvPr/>
        </p:nvSpPr>
        <p:spPr>
          <a:xfrm>
            <a:off x="552450" y="5648325"/>
            <a:ext cx="47625" cy="638175"/>
          </a:xfrm>
          <a:prstGeom prst="rect">
            <a:avLst/>
          </a:prstGeom>
          <a:solidFill>
            <a:srgbClr val="B8862B">
              <a:alpha val="100000"/>
            </a:srgbClr>
          </a:solidFill>
          <a:ln w="9525">
            <a:noFill/>
          </a:ln>
        </p:spPr>
        <p:txBody>
          <a:bodyPr vertOverflow="clip" rtlCol="0" anchor="ctr"/>
          <a:lstStyle/>
          <a:p>
            <a:pPr algn="ctr"/>
            <a:r>
              <a:t/>
            </a:r>
          </a:p>
        </p:txBody>
      </p:sp>
      <p:sp>
        <p:nvSpPr>
          <p:cNvPr id="26" name=""/>
          <p:cNvSpPr txBox="1"/>
          <p:nvPr/>
        </p:nvSpPr>
        <p:spPr>
          <a:xfrm>
            <a:off x="762000" y="5705475"/>
            <a:ext cx="4972050" cy="5238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Discipline]]></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Strict rules - many early recruits were sacked for drunkennes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Opposition to the New Poli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Not everyone welcomed the "Peelers" or "Bobbies".]]></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ost]]></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eople resented paying for the police through local taxes.]]></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ibert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any feared the police would be used to spy on people, like the police in Franc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Early problem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any early recruits were dismissed, often for drunkenness.]]></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Gaining trust]]></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Over time, the police's focus on preventing crime and keeping order helped them gain acceptanc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How Policing Sprea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he Metropolitan Police became a model for the whole country.]]></a:t>
            </a:r>
          </a:p>
        </p:txBody>
      </p:sp>
      <p:sp>
        <p:nvSpPr>
          <p:cNvPr id="10" name="" descr=""/>
          <p:cNvSpPr/>
          <p:nvPr/>
        </p:nvSpPr>
        <p:spPr>
          <a:xfrm>
            <a:off x="55245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134302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5524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1]]></a:t>
            </a:r>
          </a:p>
        </p:txBody>
      </p:sp>
      <p:sp>
        <p:nvSpPr>
          <p:cNvPr id="13" name=""/>
          <p:cNvSpPr txBox="1"/>
          <p:nvPr/>
        </p:nvSpPr>
        <p:spPr>
          <a:xfrm>
            <a:off x="6858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1829]]></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Metropolitan Police set up in London.]]></a:t>
            </a:r>
          </a:p>
        </p:txBody>
      </p:sp>
      <p:sp>
        <p:nvSpPr>
          <p:cNvPr id="14" name="" descr=""/>
          <p:cNvSpPr/>
          <p:nvPr/>
        </p:nvSpPr>
        <p:spPr>
          <a:xfrm>
            <a:off x="2600325" y="2609850"/>
            <a:ext cx="190500" cy="171450"/>
          </a:xfrm>
          <a:prstGeom prst="rightArrow">
            <a:avLst/>
          </a:prstGeom>
          <a:solidFill>
            <a:srgbClr val="B8862B">
              <a:alpha val="100000"/>
            </a:srgbClr>
          </a:solidFill>
          <a:ln w="9525">
            <a:noFill/>
          </a:ln>
        </p:spPr>
        <p:txBody>
          <a:bodyPr vertOverflow="clip" rtlCol="0" anchor="ctr"/>
          <a:lstStyle/>
          <a:p>
            <a:pPr algn="ctr"/>
            <a:r>
              <a:t/>
            </a:r>
          </a:p>
        </p:txBody>
      </p:sp>
      <p:sp>
        <p:nvSpPr>
          <p:cNvPr id="15" name="" descr=""/>
          <p:cNvSpPr/>
          <p:nvPr/>
        </p:nvSpPr>
        <p:spPr>
          <a:xfrm>
            <a:off x="281940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descr=""/>
          <p:cNvSpPr/>
          <p:nvPr/>
        </p:nvSpPr>
        <p:spPr>
          <a:xfrm>
            <a:off x="360997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17" name=""/>
          <p:cNvSpPr txBox="1"/>
          <p:nvPr/>
        </p:nvSpPr>
        <p:spPr>
          <a:xfrm>
            <a:off x="28194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2]]></a:t>
            </a:r>
          </a:p>
        </p:txBody>
      </p:sp>
      <p:sp>
        <p:nvSpPr>
          <p:cNvPr id="18" name=""/>
          <p:cNvSpPr txBox="1"/>
          <p:nvPr/>
        </p:nvSpPr>
        <p:spPr>
          <a:xfrm>
            <a:off x="29527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1839]]></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Counties were allowed, but not forced, to set up police forces.]]></a:t>
            </a:r>
          </a:p>
        </p:txBody>
      </p:sp>
      <p:sp>
        <p:nvSpPr>
          <p:cNvPr id="19" name="" descr=""/>
          <p:cNvSpPr/>
          <p:nvPr/>
        </p:nvSpPr>
        <p:spPr>
          <a:xfrm>
            <a:off x="4867275" y="2609850"/>
            <a:ext cx="190500" cy="171450"/>
          </a:xfrm>
          <a:prstGeom prst="rightArrow">
            <a:avLst/>
          </a:prstGeom>
          <a:solidFill>
            <a:srgbClr val="B8862B">
              <a:alpha val="100000"/>
            </a:srgbClr>
          </a:solidFill>
          <a:ln w="9525">
            <a:noFill/>
          </a:ln>
        </p:spPr>
        <p:txBody>
          <a:bodyPr vertOverflow="clip" rtlCol="0" anchor="ctr"/>
          <a:lstStyle/>
          <a:p>
            <a:pPr algn="ctr"/>
            <a:r>
              <a:t/>
            </a:r>
          </a:p>
        </p:txBody>
      </p:sp>
      <p:sp>
        <p:nvSpPr>
          <p:cNvPr id="20" name="" descr=""/>
          <p:cNvSpPr/>
          <p:nvPr/>
        </p:nvSpPr>
        <p:spPr>
          <a:xfrm>
            <a:off x="508635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587692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50863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3]]></a:t>
            </a:r>
          </a:p>
        </p:txBody>
      </p:sp>
      <p:sp>
        <p:nvSpPr>
          <p:cNvPr id="23" name=""/>
          <p:cNvSpPr txBox="1"/>
          <p:nvPr/>
        </p:nvSpPr>
        <p:spPr>
          <a:xfrm>
            <a:off x="52197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1842]]></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The Met set up a Detective Department to investigate crimes.]]></a:t>
            </a:r>
          </a:p>
        </p:txBody>
      </p:sp>
      <p:sp>
        <p:nvSpPr>
          <p:cNvPr id="24" name="" descr=""/>
          <p:cNvSpPr/>
          <p:nvPr/>
        </p:nvSpPr>
        <p:spPr>
          <a:xfrm>
            <a:off x="7134225" y="2609850"/>
            <a:ext cx="190500" cy="171450"/>
          </a:xfrm>
          <a:prstGeom prst="rightArrow">
            <a:avLst/>
          </a:prstGeom>
          <a:solidFill>
            <a:srgbClr val="B8862B">
              <a:alpha val="100000"/>
            </a:srgbClr>
          </a:solidFill>
          <a:ln w="9525">
            <a:noFill/>
          </a:ln>
        </p:spPr>
        <p:txBody>
          <a:bodyPr vertOverflow="clip" rtlCol="0" anchor="ctr"/>
          <a:lstStyle/>
          <a:p>
            <a:pPr algn="ctr"/>
            <a:r>
              <a:t/>
            </a:r>
          </a:p>
        </p:txBody>
      </p:sp>
      <p:sp>
        <p:nvSpPr>
          <p:cNvPr id="25" name="" descr=""/>
          <p:cNvSpPr/>
          <p:nvPr/>
        </p:nvSpPr>
        <p:spPr>
          <a:xfrm>
            <a:off x="735330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6" name="" descr=""/>
          <p:cNvSpPr/>
          <p:nvPr/>
        </p:nvSpPr>
        <p:spPr>
          <a:xfrm>
            <a:off x="814387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27" name=""/>
          <p:cNvSpPr txBox="1"/>
          <p:nvPr/>
        </p:nvSpPr>
        <p:spPr>
          <a:xfrm>
            <a:off x="73533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4]]></a:t>
            </a:r>
          </a:p>
        </p:txBody>
      </p:sp>
      <p:sp>
        <p:nvSpPr>
          <p:cNvPr id="28" name=""/>
          <p:cNvSpPr txBox="1"/>
          <p:nvPr/>
        </p:nvSpPr>
        <p:spPr>
          <a:xfrm>
            <a:off x="74866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1856]]></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The County and Borough Police Act made police forces compulsory across the country.]]></a:t>
            </a:r>
          </a:p>
        </p:txBody>
      </p:sp>
      <p:sp>
        <p:nvSpPr>
          <p:cNvPr id="29" name="" descr=""/>
          <p:cNvSpPr/>
          <p:nvPr/>
        </p:nvSpPr>
        <p:spPr>
          <a:xfrm>
            <a:off x="9401175" y="2609850"/>
            <a:ext cx="190500" cy="171450"/>
          </a:xfrm>
          <a:prstGeom prst="rightArrow">
            <a:avLst/>
          </a:prstGeom>
          <a:solidFill>
            <a:srgbClr val="B8862B">
              <a:alpha val="100000"/>
            </a:srgbClr>
          </a:solidFill>
          <a:ln w="9525">
            <a:noFill/>
          </a:ln>
        </p:spPr>
        <p:txBody>
          <a:bodyPr vertOverflow="clip" rtlCol="0" anchor="ctr"/>
          <a:lstStyle/>
          <a:p>
            <a:pPr algn="ctr"/>
            <a:r>
              <a:t/>
            </a:r>
          </a:p>
        </p:txBody>
      </p:sp>
      <p:sp>
        <p:nvSpPr>
          <p:cNvPr id="30" name="" descr=""/>
          <p:cNvSpPr/>
          <p:nvPr/>
        </p:nvSpPr>
        <p:spPr>
          <a:xfrm>
            <a:off x="962025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31" name="" descr=""/>
          <p:cNvSpPr/>
          <p:nvPr/>
        </p:nvSpPr>
        <p:spPr>
          <a:xfrm>
            <a:off x="1041082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32" name=""/>
          <p:cNvSpPr txBox="1"/>
          <p:nvPr/>
        </p:nvSpPr>
        <p:spPr>
          <a:xfrm>
            <a:off x="96202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5]]></a:t>
            </a:r>
          </a:p>
        </p:txBody>
      </p:sp>
      <p:sp>
        <p:nvSpPr>
          <p:cNvPr id="33" name=""/>
          <p:cNvSpPr txBox="1"/>
          <p:nvPr/>
        </p:nvSpPr>
        <p:spPr>
          <a:xfrm>
            <a:off x="97536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1878]]></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The Criminal Investigation Department (CID) was formed.]]></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Watchma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man paid to patrol a town at night, often old and ineffective.]]></a:t>
            </a:r>
          </a:p>
        </p:txBody>
      </p:sp>
      <p:sp>
        <p:nvSpPr>
          <p:cNvPr id="11" name="" descr=""/>
          <p:cNvSpPr/>
          <p:nvPr/>
        </p:nvSpPr>
        <p:spPr>
          <a:xfrm>
            <a:off x="62293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Parish constabl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n unpaid local man who kept order for a year.]]></a:t>
            </a:r>
          </a:p>
        </p:txBody>
      </p:sp>
      <p:sp>
        <p:nvSpPr>
          <p:cNvPr id="13" name="" descr=""/>
          <p:cNvSpPr/>
          <p:nvPr/>
        </p:nvSpPr>
        <p:spPr>
          <a:xfrm>
            <a:off x="5524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Thief-taker]]></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private individual who caught criminals for rewards.]]></a:t>
            </a:r>
          </a:p>
        </p:txBody>
      </p:sp>
      <p:sp>
        <p:nvSpPr>
          <p:cNvPr id="15" name="" descr=""/>
          <p:cNvSpPr/>
          <p:nvPr/>
        </p:nvSpPr>
        <p:spPr>
          <a:xfrm>
            <a:off x="62293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Bow Street Runners]]></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small paid force set up by Henry Fielding in London in 1749.]]></a:t>
            </a:r>
          </a:p>
        </p:txBody>
      </p:sp>
      <p:sp>
        <p:nvSpPr>
          <p:cNvPr id="17" name="" descr=""/>
          <p:cNvSpPr/>
          <p:nvPr/>
        </p:nvSpPr>
        <p:spPr>
          <a:xfrm>
            <a:off x="5524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Metropolitan Polic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London's professional police force, set up by Robert Peel in 1829.]]></a:t>
            </a:r>
          </a:p>
        </p:txBody>
      </p:sp>
      <p:sp>
        <p:nvSpPr>
          <p:cNvPr id="19" name="" descr=""/>
          <p:cNvSpPr/>
          <p:nvPr/>
        </p:nvSpPr>
        <p:spPr>
          <a:xfrm>
            <a:off x="62293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Peelers / Bobbies]]></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Nicknames for the first police officers, after Robert Peel.]]></a:t>
            </a:r>
          </a:p>
        </p:txBody>
      </p:sp>
      <p:sp>
        <p:nvSpPr>
          <p:cNvPr id="22" name="" descr=""/>
          <p:cNvSpPr/>
          <p:nvPr/>
        </p:nvSpPr>
        <p:spPr>
          <a:xfrm>
            <a:off x="552450" y="5210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p:cNvSpPr txBox="1"/>
          <p:nvPr/>
        </p:nvSpPr>
        <p:spPr>
          <a:xfrm>
            <a:off x="752475" y="5267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CID]]></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e Criminal Investigation Department, formed in 1878.]]></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Before 1829, law enforcement relied on watchmen, constables and thief-takers.]]></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The Bow Street Runners (1749) showed that paid officers could work.]]></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Robert Peel created the Metropolitan Police in 1829 to prevent crime.]]></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By 1856 every area had to have a police force.]]></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Cambria"/>
              </a:rPr>
              <a:t><![CDATA[Explain why the Metropolitan Police was set up in 1829. (1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Explain several factors - London's growth, crime, fear of unrest, Peel - and link each one to the decisi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2026-09-23T16:43:35Z</dcterms:created>
  <dcterms:modified xsi:type="dcterms:W3CDTF">2026-09-23T16:43:35Z</dcterms:modified>
  <dc:title>The Metropolitan Police, 1829</dc:title>
  <dc:description>Generated from a pasted lesson-pack script.</dc:description>
  <dc:subject>Chapter 3: Crime and punishment in Britain, c1700-c1900, c1700-c1900</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