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2" r:id="rId9"/>
    <p:sldId id="263" r:id="rId10"/>
    <p:sldId id="264" r:id="rId11"/>
    <p:sldId id="266" r:id="rId13"/>
    <p:sldId id="267" r:id="rId14"/>
    <p:sldId id="269" r:id="rId16"/>
    <p:sldId id="270" r:id="rId17"/>
    <p:sldId id="271" r:id="rId18"/>
    <p:sldId id="272" r:id="rId19"/>
    <p:sldId id="273" r:id="rId20"/>
    <p:sldId id="274" r:id="rId21"/>
    <p:sldId id="276" r:id="rId23"/>
    <p:sldId id="277" r:id="rId24"/>
    <p:sldId id="278" r:id="rId25"/>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3" Type="http://schemas.openxmlformats.org/officeDocument/2006/relationships/slide" Target="slides/slide11.xml"/>
  <Relationship Id="rId14" Type="http://schemas.openxmlformats.org/officeDocument/2006/relationships/slide" Target="slides/slide12.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808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372ac707aa4cc8e9fc3abbdeb6b073128.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9611ca8f07d6f73996a9419f834942f129.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cd72c499c7e9a68e7f9a47ba32966f1130.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cd72c499c7e9a68e7f9a47ba32966f1131.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b4ea0d7b65168ae5c8dc752c5f0853132.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e61d2b30ea53ef907593367caedaf3f134.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2a7adf6aa5b5536be2d8eafab93cceb135.png"/>
  <Relationship Id="rId3" Type="http://schemas.openxmlformats.org/officeDocument/2006/relationships/image" Target="../media/64e6dc7d3443eeaed0a5aea02964ebf302b2222d136.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db298399da3c5feafad1a9dd385a6bc137.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f6d18d31d8540dc9219524a315c0395139.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6d9731c00e0ce12bd37826c62c9e011140.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142.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143.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144.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145.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146.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6bac5b5885321d8b4954a891b76373d148.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149.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d9be5fa9e4663af37ff1b27e88dafa150.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E0F16">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06922">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06922">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D1B075">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Cambria"/>
              </a:rPr>
              <a:t><![CDATA[The Metropolitan Police, 1829]]></a:t>
            </a:r>
          </a:p>
        </p:txBody>
      </p:sp>
      <p:sp>
        <p:nvSpPr>
          <p:cNvPr id="7" name=""/>
          <p:cNvSpPr txBox="1"/>
          <p:nvPr/>
        </p:nvSpPr>
        <p:spPr>
          <a:xfrm>
            <a:off x="1095375" y="4524375"/>
            <a:ext cx="10001250" cy="4572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i="1" strike="noStrike" sz="1800" spc="0" u="none" cap="none">
                <a:solidFill>
                  <a:srgbClr val="D1B075">
                    <a:alpha val="100000"/>
                  </a:srgbClr>
                </a:solidFill>
                <a:latin typeface="Calibri"/>
              </a:rPr>
              <a:t><![CDATA[c1700-c1900]]></a:t>
            </a:r>
          </a:p>
        </p:txBody>
      </p:sp>
      <p:sp>
        <p:nvSpPr>
          <p:cNvPr id="8" name="" descr=""/>
          <p:cNvSpPr/>
          <p:nvPr/>
        </p:nvSpPr>
        <p:spPr>
          <a:xfrm>
            <a:off x="5086350" y="5076825"/>
            <a:ext cx="2009775" cy="28575"/>
          </a:xfrm>
          <a:prstGeom prst="rect">
            <a:avLst/>
          </a:prstGeom>
          <a:solidFill>
            <a:srgbClr val="906922">
              <a:alpha val="100000"/>
            </a:srgbClr>
          </a:solidFill>
          <a:ln w="9525">
            <a:noFill/>
          </a:ln>
        </p:spPr>
        <p:txBody>
          <a:bodyPr vertOverflow="clip" rtlCol="0" anchor="ctr"/>
          <a:lstStyle/>
          <a:p>
            <a:pPr algn="ctr"/>
            <a:r>
              <a:t/>
            </a:r>
          </a:p>
        </p:txBody>
      </p:sp>
      <p:sp>
        <p:nvSpPr>
          <p:cNvPr id="9"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3D6B3">
                    <a:alpha val="100000"/>
                  </a:srgbClr>
                </a:solidFill>
                <a:latin typeface="Calibri"/>
              </a:rPr>
              <a:t><![CDATA[Chapter 3: Crime and punishment in Britain, c1700-c1900, c1700-c1900]]></a:t>
            </a:r>
          </a:p>
        </p:txBody>
      </p:sp>
      <p:sp>
        <p:nvSpPr>
          <p:cNvPr id="10"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D1B075">
                    <a:alpha val="100000"/>
                  </a:srgbClr>
                </a:solidFill>
                <a:latin typeface="Calibri"/>
              </a:rPr>
              <a:t><![CDATA[Lesson 4 of 4]]></a:t>
            </a:r>
          </a:p>
        </p:txBody>
      </p:sp>
      <p:sp>
        <p:nvSpPr>
          <p:cNvPr id="1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6A4A6">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4]]></a:t>
            </a:r>
          </a:p>
        </p:txBody>
      </p:sp>
      <p:sp>
        <p:nvSpPr>
          <p:cNvPr id="9" name="" descr=""/>
          <p:cNvSpPr/>
          <p:nvPr/>
        </p:nvSpPr>
        <p:spPr>
          <a:xfrm>
            <a:off x="552450" y="2219325"/>
            <a:ext cx="11087100" cy="10953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descr=""/>
          <p:cNvSpPr/>
          <p:nvPr/>
        </p:nvSpPr>
        <p:spPr>
          <a:xfrm>
            <a:off x="819150" y="2400300"/>
            <a:ext cx="733425" cy="733425"/>
          </a:xfrm>
          <a:prstGeom prst="ellipse">
            <a:avLst/>
          </a:prstGeom>
          <a:solidFill>
            <a:srgbClr val="FFFFFF">
              <a:alpha val="100000"/>
            </a:srgbClr>
          </a:solidFill>
          <a:ln w="19050">
            <a:solidFill>
              <a:srgbClr val="B8862B">
                <a:alpha val="100000"/>
              </a:srgbClr>
            </a:solidFill>
          </a:ln>
        </p:spPr>
        <p:txBody>
          <a:bodyPr vertOverflow="clip" rtlCol="0" anchor="ctr"/>
          <a:lstStyle/>
          <a:p>
            <a:pPr algn="ctr"/>
            <a:r>
              <a:t/>
            </a:r>
          </a:p>
        </p:txBody>
      </p:sp>
      <p:sp>
        <p:nvSpPr>
          <p:cNvPr id="11" name=""/>
          <p:cNvSpPr txBox="1"/>
          <p:nvPr/>
        </p:nvSpPr>
        <p:spPr>
          <a:xfrm>
            <a:off x="819150" y="24003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7A1F2B">
                    <a:alpha val="100000"/>
                  </a:srgbClr>
                </a:solidFill>
                <a:latin typeface="Cambria"/>
              </a:rPr>
              <a:t><![CDATA[1]]></a:t>
            </a:r>
          </a:p>
        </p:txBody>
      </p:sp>
      <p:sp>
        <p:nvSpPr>
          <p:cNvPr id="12" name=""/>
          <p:cNvSpPr txBox="1"/>
          <p:nvPr/>
        </p:nvSpPr>
        <p:spPr>
          <a:xfrm>
            <a:off x="1781175" y="22193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11B">
                    <a:alpha val="100000"/>
                  </a:srgbClr>
                </a:solidFill>
                <a:latin typeface="Calibri"/>
              </a:rPr>
              <a:t><![CDATA[Describe law enforcement before 1829, including watchmen and the Bow Street Runners.]]></a:t>
            </a:r>
          </a:p>
        </p:txBody>
      </p:sp>
      <p:sp>
        <p:nvSpPr>
          <p:cNvPr id="13" name="" descr=""/>
          <p:cNvSpPr/>
          <p:nvPr/>
        </p:nvSpPr>
        <p:spPr>
          <a:xfrm>
            <a:off x="552450" y="3590925"/>
            <a:ext cx="11087100" cy="10953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19150" y="3771900"/>
            <a:ext cx="733425" cy="733425"/>
          </a:xfrm>
          <a:prstGeom prst="ellipse">
            <a:avLst/>
          </a:prstGeom>
          <a:solidFill>
            <a:srgbClr val="FFFFFF">
              <a:alpha val="100000"/>
            </a:srgbClr>
          </a:solidFill>
          <a:ln w="19050">
            <a:solidFill>
              <a:srgbClr val="B8862B">
                <a:alpha val="100000"/>
              </a:srgbClr>
            </a:solidFill>
          </a:ln>
        </p:spPr>
        <p:txBody>
          <a:bodyPr vertOverflow="clip" rtlCol="0" anchor="ctr"/>
          <a:lstStyle/>
          <a:p>
            <a:pPr algn="ctr"/>
            <a:r>
              <a:t/>
            </a:r>
          </a:p>
        </p:txBody>
      </p:sp>
      <p:sp>
        <p:nvSpPr>
          <p:cNvPr id="15" name=""/>
          <p:cNvSpPr txBox="1"/>
          <p:nvPr/>
        </p:nvSpPr>
        <p:spPr>
          <a:xfrm>
            <a:off x="819150" y="37719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7A1F2B">
                    <a:alpha val="100000"/>
                  </a:srgbClr>
                </a:solidFill>
                <a:latin typeface="Cambria"/>
              </a:rPr>
              <a:t><![CDATA[2]]></a:t>
            </a:r>
          </a:p>
        </p:txBody>
      </p:sp>
      <p:sp>
        <p:nvSpPr>
          <p:cNvPr id="16" name=""/>
          <p:cNvSpPr txBox="1"/>
          <p:nvPr/>
        </p:nvSpPr>
        <p:spPr>
          <a:xfrm>
            <a:off x="1781175" y="35909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11B">
                    <a:alpha val="100000"/>
                  </a:srgbClr>
                </a:solidFill>
                <a:latin typeface="Calibri"/>
              </a:rPr>
              <a:t><![CDATA[Explain why the Metropolitan Police was set up in 1829.]]></a:t>
            </a:r>
          </a:p>
        </p:txBody>
      </p:sp>
      <p:sp>
        <p:nvSpPr>
          <p:cNvPr id="17" name="" descr=""/>
          <p:cNvSpPr/>
          <p:nvPr/>
        </p:nvSpPr>
        <p:spPr>
          <a:xfrm>
            <a:off x="552450" y="4962525"/>
            <a:ext cx="11087100" cy="10953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8" name="" descr=""/>
          <p:cNvSpPr/>
          <p:nvPr/>
        </p:nvSpPr>
        <p:spPr>
          <a:xfrm>
            <a:off x="819150" y="5143500"/>
            <a:ext cx="733425" cy="733425"/>
          </a:xfrm>
          <a:prstGeom prst="ellipse">
            <a:avLst/>
          </a:prstGeom>
          <a:solidFill>
            <a:srgbClr val="FFFFFF">
              <a:alpha val="100000"/>
            </a:srgbClr>
          </a:solidFill>
          <a:ln w="19050">
            <a:solidFill>
              <a:srgbClr val="B8862B">
                <a:alpha val="100000"/>
              </a:srgbClr>
            </a:solidFill>
          </a:ln>
        </p:spPr>
        <p:txBody>
          <a:bodyPr vertOverflow="clip" rtlCol="0" anchor="ctr"/>
          <a:lstStyle/>
          <a:p>
            <a:pPr algn="ctr"/>
            <a:r>
              <a:t/>
            </a:r>
          </a:p>
        </p:txBody>
      </p:sp>
      <p:sp>
        <p:nvSpPr>
          <p:cNvPr id="19" name=""/>
          <p:cNvSpPr txBox="1"/>
          <p:nvPr/>
        </p:nvSpPr>
        <p:spPr>
          <a:xfrm>
            <a:off x="819150" y="51435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7A1F2B">
                    <a:alpha val="100000"/>
                  </a:srgbClr>
                </a:solidFill>
                <a:latin typeface="Cambria"/>
              </a:rPr>
              <a:t><![CDATA[3]]></a:t>
            </a:r>
          </a:p>
        </p:txBody>
      </p:sp>
      <p:sp>
        <p:nvSpPr>
          <p:cNvPr id="20" name=""/>
          <p:cNvSpPr txBox="1"/>
          <p:nvPr/>
        </p:nvSpPr>
        <p:spPr>
          <a:xfrm>
            <a:off x="1781175" y="49625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11B">
                    <a:alpha val="100000"/>
                  </a:srgbClr>
                </a:solidFill>
                <a:latin typeface="Calibri"/>
              </a:rPr>
              <a:t><![CDATA[Explain how policing developed after 1829, and why the police were at first unpopular.]]></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Setting the Sce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4]]></a:t>
            </a:r>
          </a:p>
        </p:txBody>
      </p:sp>
      <p:sp>
        <p:nvSpPr>
          <p:cNvPr id="9" name="" descr=""/>
          <p:cNvSpPr/>
          <p:nvPr/>
        </p:nvSpPr>
        <p:spPr>
          <a:xfrm>
            <a:off x="552450" y="1733550"/>
            <a:ext cx="11087100" cy="1600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819150" y="1876425"/>
            <a:ext cx="10544175" cy="1323975"/>
          </a:xfrm>
          <a:prstGeom prst="rect">
            <a:avLst/>
          </a:prstGeom>
          <a:noFill/>
        </p:spPr>
        <p:txBody>
          <a:bodyPr anchor="ctr" anchorCtr="0" rtlCol="0" vert="horz" bIns="0" lIns="0" rIns="0" tIns="0">
            <a:normAutofit/>
          </a:bodyPr>
          <a:lstStyle/>
          <a:p>
            <a:pPr algn="l" rtl="0" fontAlgn="ctr" marL="0" marR="0" indent="0" lvl="0">
              <a:lnSpc>
                <a:spcPct val="115000"/>
              </a:lnSpc>
              <a:spcBef>
                <a:spcPts val="0"/>
              </a:spcBef>
              <a:spcAft>
                <a:spcPts val="0"/>
              </a:spcAft>
            </a:pPr>
            <a:r>
              <a:rPr lang="en-US" strike="noStrike" sz="1500" spc="0" u="none" cap="none">
                <a:solidFill>
                  <a:srgbClr val="2B211B">
                    <a:alpha val="100000"/>
                  </a:srgbClr>
                </a:solidFill>
                <a:latin typeface="Calibri"/>
              </a:rPr>
              <a:t><![CDATA[In 1700 there was still no professional police force. Towns relied on unpaid parish constables and night watchmen, who were often old, poorly paid and easily bribed. As London grew into the largest city in the world, it became clear that this system could not cope.]]></a:t>
            </a:r>
          </a:p>
        </p:txBody>
      </p:sp>
      <p:sp>
        <p:nvSpPr>
          <p:cNvPr id="11" name="" descr=""/>
          <p:cNvSpPr/>
          <p:nvPr/>
        </p:nvSpPr>
        <p:spPr>
          <a:xfrm>
            <a:off x="1943100" y="4419600"/>
            <a:ext cx="8315325" cy="28575"/>
          </a:xfrm>
          <a:prstGeom prst="rect">
            <a:avLst/>
          </a:prstGeom>
          <a:solidFill>
            <a:srgbClr val="D9C89A">
              <a:alpha val="100000"/>
            </a:srgbClr>
          </a:solidFill>
          <a:ln w="9525">
            <a:noFill/>
          </a:ln>
        </p:spPr>
        <p:txBody>
          <a:bodyPr vertOverflow="clip" rtlCol="0" anchor="ctr"/>
          <a:lstStyle/>
          <a:p>
            <a:pPr algn="ctr"/>
            <a:r>
              <a:t/>
            </a:r>
          </a:p>
        </p:txBody>
      </p:sp>
      <p:sp>
        <p:nvSpPr>
          <p:cNvPr id="12" name="" descr=""/>
          <p:cNvSpPr/>
          <p:nvPr/>
        </p:nvSpPr>
        <p:spPr>
          <a:xfrm>
            <a:off x="1828800"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3" name=""/>
          <p:cNvSpPr txBox="1"/>
          <p:nvPr/>
        </p:nvSpPr>
        <p:spPr>
          <a:xfrm>
            <a:off x="561975"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749]]></a:t>
            </a:r>
          </a:p>
        </p:txBody>
      </p:sp>
      <p:sp>
        <p:nvSpPr>
          <p:cNvPr id="14" name=""/>
          <p:cNvSpPr txBox="1"/>
          <p:nvPr/>
        </p:nvSpPr>
        <p:spPr>
          <a:xfrm>
            <a:off x="619125"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Henry Fielding sets up the Bow Street Runners in London.]]></a:t>
            </a:r>
          </a:p>
        </p:txBody>
      </p:sp>
      <p:sp>
        <p:nvSpPr>
          <p:cNvPr id="15" name="" descr=""/>
          <p:cNvSpPr/>
          <p:nvPr/>
        </p:nvSpPr>
        <p:spPr>
          <a:xfrm>
            <a:off x="460057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6" name=""/>
          <p:cNvSpPr txBox="1"/>
          <p:nvPr/>
        </p:nvSpPr>
        <p:spPr>
          <a:xfrm>
            <a:off x="3333750"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805]]></a:t>
            </a:r>
          </a:p>
        </p:txBody>
      </p:sp>
      <p:sp>
        <p:nvSpPr>
          <p:cNvPr id="17" name=""/>
          <p:cNvSpPr txBox="1"/>
          <p:nvPr/>
        </p:nvSpPr>
        <p:spPr>
          <a:xfrm>
            <a:off x="3390900"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The Bow Street Horse Patrol guards the roads around London.]]></a:t>
            </a:r>
          </a:p>
        </p:txBody>
      </p:sp>
      <p:sp>
        <p:nvSpPr>
          <p:cNvPr id="18" name="" descr=""/>
          <p:cNvSpPr/>
          <p:nvPr/>
        </p:nvSpPr>
        <p:spPr>
          <a:xfrm>
            <a:off x="7372350"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9" name=""/>
          <p:cNvSpPr txBox="1"/>
          <p:nvPr/>
        </p:nvSpPr>
        <p:spPr>
          <a:xfrm>
            <a:off x="6105525"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829]]></a:t>
            </a:r>
          </a:p>
        </p:txBody>
      </p:sp>
      <p:sp>
        <p:nvSpPr>
          <p:cNvPr id="20" name=""/>
          <p:cNvSpPr txBox="1"/>
          <p:nvPr/>
        </p:nvSpPr>
        <p:spPr>
          <a:xfrm>
            <a:off x="6162675"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Robert Peel's Metropolitan Police Act creates the Metropolitan Police.]]></a:t>
            </a:r>
          </a:p>
        </p:txBody>
      </p:sp>
      <p:sp>
        <p:nvSpPr>
          <p:cNvPr id="21" name="" descr=""/>
          <p:cNvSpPr/>
          <p:nvPr/>
        </p:nvSpPr>
        <p:spPr>
          <a:xfrm>
            <a:off x="1014412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22" name=""/>
          <p:cNvSpPr txBox="1"/>
          <p:nvPr/>
        </p:nvSpPr>
        <p:spPr>
          <a:xfrm>
            <a:off x="8877300"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842]]></a:t>
            </a:r>
          </a:p>
        </p:txBody>
      </p:sp>
      <p:sp>
        <p:nvSpPr>
          <p:cNvPr id="23" name=""/>
          <p:cNvSpPr txBox="1"/>
          <p:nvPr/>
        </p:nvSpPr>
        <p:spPr>
          <a:xfrm>
            <a:off x="8934450"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The Metropolitan Police sets up a Detective Department.]]></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Setting the Scene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4]]></a:t>
            </a:r>
          </a:p>
        </p:txBody>
      </p:sp>
      <p:sp>
        <p:nvSpPr>
          <p:cNvPr id="9" name="" descr=""/>
          <p:cNvSpPr/>
          <p:nvPr/>
        </p:nvSpPr>
        <p:spPr>
          <a:xfrm>
            <a:off x="3324225" y="4419600"/>
            <a:ext cx="5543550" cy="28575"/>
          </a:xfrm>
          <a:prstGeom prst="rect">
            <a:avLst/>
          </a:prstGeom>
          <a:solidFill>
            <a:srgbClr val="D9C89A">
              <a:alpha val="100000"/>
            </a:srgbClr>
          </a:solidFill>
          <a:ln w="9525">
            <a:noFill/>
          </a:ln>
        </p:spPr>
        <p:txBody>
          <a:bodyPr vertOverflow="clip" rtlCol="0" anchor="ctr"/>
          <a:lstStyle/>
          <a:p>
            <a:pPr algn="ctr"/>
            <a:r>
              <a:t/>
            </a:r>
          </a:p>
        </p:txBody>
      </p:sp>
      <p:sp>
        <p:nvSpPr>
          <p:cNvPr id="10" name="" descr=""/>
          <p:cNvSpPr/>
          <p:nvPr/>
        </p:nvSpPr>
        <p:spPr>
          <a:xfrm>
            <a:off x="320992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1" name=""/>
          <p:cNvSpPr txBox="1"/>
          <p:nvPr/>
        </p:nvSpPr>
        <p:spPr>
          <a:xfrm>
            <a:off x="552450" y="3771900"/>
            <a:ext cx="5543550"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856]]></a:t>
            </a:r>
          </a:p>
        </p:txBody>
      </p:sp>
      <p:sp>
        <p:nvSpPr>
          <p:cNvPr id="12" name=""/>
          <p:cNvSpPr txBox="1"/>
          <p:nvPr/>
        </p:nvSpPr>
        <p:spPr>
          <a:xfrm>
            <a:off x="609600" y="4686300"/>
            <a:ext cx="5429250"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The County and Borough Police Act makes every area have a police force.]]></a:t>
            </a:r>
          </a:p>
        </p:txBody>
      </p:sp>
      <p:sp>
        <p:nvSpPr>
          <p:cNvPr id="13" name="" descr=""/>
          <p:cNvSpPr/>
          <p:nvPr/>
        </p:nvSpPr>
        <p:spPr>
          <a:xfrm>
            <a:off x="875347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4" name=""/>
          <p:cNvSpPr txBox="1"/>
          <p:nvPr/>
        </p:nvSpPr>
        <p:spPr>
          <a:xfrm>
            <a:off x="6096000" y="3771900"/>
            <a:ext cx="5543550"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878]]></a:t>
            </a:r>
          </a:p>
        </p:txBody>
      </p:sp>
      <p:sp>
        <p:nvSpPr>
          <p:cNvPr id="15" name=""/>
          <p:cNvSpPr txBox="1"/>
          <p:nvPr/>
        </p:nvSpPr>
        <p:spPr>
          <a:xfrm>
            <a:off x="6153150" y="4686300"/>
            <a:ext cx="5429250"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The Criminal Investigation Department (CID) is formed.]]></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Law Enforcement Before 1829]]></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A patchy system that relied on individuals rather than an organised force.]]></a:t>
            </a:r>
          </a:p>
        </p:txBody>
      </p:sp>
      <p:sp>
        <p:nvSpPr>
          <p:cNvPr id="10" name="" descr=""/>
          <p:cNvSpPr/>
          <p:nvPr/>
        </p:nvSpPr>
        <p:spPr>
          <a:xfrm>
            <a:off x="552450" y="22479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Watchmen]]></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Night watchmen patrolled towns, but were often old, badly paid and mocked as "Charleys".]]></a:t>
            </a:r>
          </a:p>
        </p:txBody>
      </p:sp>
      <p:sp>
        <p:nvSpPr>
          <p:cNvPr id="13" name="" descr=""/>
          <p:cNvSpPr/>
          <p:nvPr/>
        </p:nvSpPr>
        <p:spPr>
          <a:xfrm>
            <a:off x="552450" y="32766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Constables]]></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Parish constables were ordinary men who served for a year, usually unpaid and untrained.]]></a:t>
            </a:r>
          </a:p>
        </p:txBody>
      </p:sp>
      <p:sp>
        <p:nvSpPr>
          <p:cNvPr id="16" name="" descr=""/>
          <p:cNvSpPr/>
          <p:nvPr/>
        </p:nvSpPr>
        <p:spPr>
          <a:xfrm>
            <a:off x="552450" y="43053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Thief-takers]]></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Private individuals who caught criminals for rewards - some, like Jonathan Wild, were criminals themselves.]]></a:t>
            </a:r>
          </a:p>
        </p:txBody>
      </p:sp>
      <p:sp>
        <p:nvSpPr>
          <p:cNvPr id="20" name="" descr=""/>
          <p:cNvSpPr/>
          <p:nvPr/>
        </p:nvSpPr>
        <p:spPr>
          <a:xfrm>
            <a:off x="552450" y="53340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Bow Street Runners]]></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Set up in 1749 by magistrate Henry Fielding and his half-brother John: a small, paid team who investigated crimes and caught criminal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Why Was the Metropolitan Police Set U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Several pressures came together in the 1820s.]]></a:t>
            </a:r>
          </a:p>
        </p:txBody>
      </p:sp>
      <p:sp>
        <p:nvSpPr>
          <p:cNvPr id="10" name="" descr=""/>
          <p:cNvSpPr/>
          <p:nvPr/>
        </p:nvSpPr>
        <p:spPr>
          <a:xfrm>
            <a:off x="552450" y="22479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23900" y="24193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723900" y="25908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A growing city]]></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London's population had grown enormously, and the old system could not cope.]]></a:t>
            </a:r>
          </a:p>
        </p:txBody>
      </p:sp>
      <p:sp>
        <p:nvSpPr>
          <p:cNvPr id="13" name="" descr=""/>
          <p:cNvSpPr/>
          <p:nvPr/>
        </p:nvSpPr>
        <p:spPr>
          <a:xfrm>
            <a:off x="4314825" y="22479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4486275" y="24193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4486275" y="25908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Rising crime]]></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Crime appeared to be rising, and the Bloody Code was not stopping it.]]></a:t>
            </a:r>
          </a:p>
        </p:txBody>
      </p:sp>
      <p:sp>
        <p:nvSpPr>
          <p:cNvPr id="16" name="" descr=""/>
          <p:cNvSpPr/>
          <p:nvPr/>
        </p:nvSpPr>
        <p:spPr>
          <a:xfrm>
            <a:off x="8077200" y="22479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248650" y="24193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8248650" y="25908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Fear of unrest]]></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Riots and protests made the government want better control of the streets.]]></a:t>
            </a:r>
          </a:p>
        </p:txBody>
      </p:sp>
      <p:sp>
        <p:nvSpPr>
          <p:cNvPr id="19" name="" descr=""/>
          <p:cNvSpPr/>
          <p:nvPr/>
        </p:nvSpPr>
        <p:spPr>
          <a:xfrm>
            <a:off x="552450" y="43053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0" name="" descr=""/>
          <p:cNvSpPr/>
          <p:nvPr/>
        </p:nvSpPr>
        <p:spPr>
          <a:xfrm>
            <a:off x="723900" y="44767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21" name=""/>
          <p:cNvSpPr txBox="1"/>
          <p:nvPr/>
        </p:nvSpPr>
        <p:spPr>
          <a:xfrm>
            <a:off x="723900" y="46482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Bow Street's success]]></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The Runners showed that a paid, organised force could work.]]></a:t>
            </a:r>
          </a:p>
        </p:txBody>
      </p:sp>
      <p:sp>
        <p:nvSpPr>
          <p:cNvPr id="22" name="" descr=""/>
          <p:cNvSpPr/>
          <p:nvPr/>
        </p:nvSpPr>
        <p:spPr>
          <a:xfrm>
            <a:off x="4314825" y="43053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3" name="" descr=""/>
          <p:cNvSpPr/>
          <p:nvPr/>
        </p:nvSpPr>
        <p:spPr>
          <a:xfrm>
            <a:off x="4486275" y="44767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24" name=""/>
          <p:cNvSpPr txBox="1"/>
          <p:nvPr/>
        </p:nvSpPr>
        <p:spPr>
          <a:xfrm>
            <a:off x="4486275" y="46482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Robert Peel]]></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s Home Secretary, Peel persuaded Parliament to act.]]></a:t>
            </a:r>
          </a:p>
        </p:txBody>
      </p:sp>
      <p:sp>
        <p:nvSpPr>
          <p:cNvPr id="25" name="" descr=""/>
          <p:cNvSpPr/>
          <p:nvPr/>
        </p:nvSpPr>
        <p:spPr>
          <a:xfrm>
            <a:off x="8077200" y="4305300"/>
            <a:ext cx="3552825" cy="1981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6" name="" descr=""/>
          <p:cNvSpPr/>
          <p:nvPr/>
        </p:nvSpPr>
        <p:spPr>
          <a:xfrm>
            <a:off x="8248650" y="4476750"/>
            <a:ext cx="323850" cy="28575"/>
          </a:xfrm>
          <a:prstGeom prst="rect">
            <a:avLst/>
          </a:prstGeom>
          <a:solidFill>
            <a:srgbClr val="B8862B">
              <a:alpha val="100000"/>
            </a:srgbClr>
          </a:solidFill>
          <a:ln w="9525">
            <a:noFill/>
          </a:ln>
        </p:spPr>
        <p:txBody>
          <a:bodyPr vertOverflow="clip" rtlCol="0" anchor="ctr"/>
          <a:lstStyle/>
          <a:p>
            <a:pPr algn="ctr"/>
            <a:r>
              <a:t/>
            </a:r>
          </a:p>
        </p:txBody>
      </p:sp>
      <p:sp>
        <p:nvSpPr>
          <p:cNvPr id="27" name=""/>
          <p:cNvSpPr txBox="1"/>
          <p:nvPr/>
        </p:nvSpPr>
        <p:spPr>
          <a:xfrm>
            <a:off x="8248650" y="4648200"/>
            <a:ext cx="3209925" cy="14859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7A1F2B">
                    <a:alpha val="100000"/>
                  </a:srgbClr>
                </a:solidFill>
                <a:latin typeface="Cambria"/>
              </a:rPr>
              <a:t><![CDATA[Prevention]]></a:t>
            </a:r>
          </a:p>
          <a:p>
            <a:pPr algn="l" rtl="0" fontAlgn="base"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Peel wanted to prevent crime by having police visible on the streets.]]></a:t>
            </a:r>
          </a:p>
        </p:txBody>
      </p:sp>
      <p:sp>
        <p:nvSpPr>
          <p:cNvPr id="2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The First Police Offic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4]]></a:t>
            </a:r>
          </a:p>
        </p:txBody>
      </p:sp>
      <p:pic>
        <p:nvPicPr>
          <p:cNvPr id="9" name="" descr=""/>
          <p:cNvPicPr>
            <a:picLocks noChangeAspect="1"/>
          </p:cNvPicPr>
          <p:nvPr/>
        </p:nvPicPr>
        <p:blipFill>
          <a:blip r:embed="rId3"/>
          <a:stretch>
            <a:fillRect/>
          </a:stretch>
        </p:blipFill>
        <p:spPr>
          <a:xfrm>
            <a:off x="6305550" y="1905000"/>
            <a:ext cx="5324475" cy="3829050"/>
          </a:xfrm>
          <a:prstGeom prst="rect">
            <a:avLst/>
          </a:prstGeom>
          <a:noFill/>
        </p:spPr>
      </p:pic>
      <p:sp>
        <p:nvSpPr>
          <p:cNvPr id="10" name="" descr=""/>
          <p:cNvSpPr/>
          <p:nvPr/>
        </p:nvSpPr>
        <p:spPr>
          <a:xfrm>
            <a:off x="6305550" y="1905000"/>
            <a:ext cx="5324475" cy="3829050"/>
          </a:xfrm>
          <a:prstGeom prst="rect">
            <a:avLst/>
          </a:prstGeom>
          <a:noFill/>
          <a:ln w="9525">
            <a:solidFill>
              <a:srgbClr val="D9C89A">
                <a:alpha val="100000"/>
              </a:srgbClr>
            </a:solidFill>
          </a:ln>
        </p:spPr>
        <p:txBody>
          <a:bodyPr vertOverflow="clip" rtlCol="0" anchor="ctr"/>
          <a:lstStyle/>
          <a:p>
            <a:pPr algn="ctr"/>
            <a:r>
              <a:t/>
            </a:r>
          </a:p>
        </p:txBody>
      </p:sp>
      <p:sp>
        <p:nvSpPr>
          <p:cNvPr id="11" name=""/>
          <p:cNvSpPr txBox="1"/>
          <p:nvPr/>
        </p:nvSpPr>
        <p:spPr>
          <a:xfrm>
            <a:off x="6305550" y="58102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A5C">
                    <a:alpha val="100000"/>
                  </a:srgbClr>
                </a:solidFill>
                <a:latin typeface="Calibri"/>
              </a:rPr>
              <a:t><![CDATA[A "Peeler" of the 1830s.]]></a:t>
            </a:r>
          </a:p>
        </p:txBody>
      </p:sp>
      <p:sp>
        <p:nvSpPr>
          <p:cNvPr id="12" name=""/>
          <p:cNvSpPr txBox="1"/>
          <p:nvPr/>
        </p:nvSpPr>
        <p:spPr>
          <a:xfrm>
            <a:off x="6305550" y="6096000"/>
            <a:ext cx="5334000" cy="209550"/>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i="1" strike="noStrike" sz="900" spc="0" u="none" cap="none">
                <a:solidFill>
                  <a:srgbClr val="7A6A5C">
                    <a:alpha val="100000"/>
                  </a:srgbClr>
                </a:solidFill>
                <a:latin typeface="Calibri"/>
              </a:rPr>
              <a:t><![CDATA[Nineteenth-century illustration; public domain copies on Wikimedia Commons.]]></a:t>
            </a:r>
          </a:p>
        </p:txBody>
      </p:sp>
      <p:sp>
        <p:nvSpPr>
          <p:cNvPr id="13" name=""/>
          <p:cNvSpPr txBox="1"/>
          <p:nvPr/>
        </p:nvSpPr>
        <p:spPr>
          <a:xfrm>
            <a:off x="552450" y="1905000"/>
            <a:ext cx="5334000" cy="1143000"/>
          </a:xfrm>
          <a:prstGeom prst="rect">
            <a:avLst/>
          </a:prstGeom>
          <a:noFill/>
        </p:spPr>
        <p:txBody>
          <a:bodyPr anchor="t" anchorCtr="0" rtlCol="0" vert="horz" bIns="0" lIns="0" rIns="0" tIns="0">
            <a:normAutofit/>
          </a:bodyPr>
          <a:lstStyle/>
          <a:p>
            <a:pPr algn="l" rtl="0" fontAlgn="t" marL="0" marR="0" indent="0" lvl="0">
              <a:lnSpc>
                <a:spcPct val="116000"/>
              </a:lnSpc>
              <a:spcBef>
                <a:spcPts val="0"/>
              </a:spcBef>
              <a:spcAft>
                <a:spcPts val="0"/>
              </a:spcAft>
            </a:pPr>
            <a:r>
              <a:rPr lang="en-US" strike="noStrike" sz="1500" spc="0" u="none" cap="none">
                <a:solidFill>
                  <a:srgbClr val="2B211B">
                    <a:alpha val="100000"/>
                  </a:srgbClr>
                </a:solidFill>
                <a:latin typeface="Calibri"/>
              </a:rPr>
              <a:t><![CDATA[The Metropolitan Police began in 1829 with around 3,200 constables. They were deliberately made to look different from soldiers, to reassure a public that feared a military-style force.]]></a:t>
            </a:r>
          </a:p>
        </p:txBody>
      </p:sp>
      <p:sp>
        <p:nvSpPr>
          <p:cNvPr id="14" name=""/>
          <p:cNvSpPr txBox="1"/>
          <p:nvPr/>
        </p:nvSpPr>
        <p:spPr>
          <a:xfrm>
            <a:off x="552450" y="3181350"/>
            <a:ext cx="5334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B8862B">
                    <a:alpha val="100000"/>
                  </a:srgbClr>
                </a:solidFill>
                <a:latin typeface="Calibri"/>
              </a:rPr>
              <a:t><![CDATA[THE FIRST "PEELERS"]]></a:t>
            </a:r>
          </a:p>
        </p:txBody>
      </p:sp>
      <p:sp>
        <p:nvSpPr>
          <p:cNvPr id="15" name="" descr=""/>
          <p:cNvSpPr/>
          <p:nvPr/>
        </p:nvSpPr>
        <p:spPr>
          <a:xfrm>
            <a:off x="552450" y="3505200"/>
            <a:ext cx="5334000" cy="6381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6" name="" descr=""/>
          <p:cNvSpPr/>
          <p:nvPr/>
        </p:nvSpPr>
        <p:spPr>
          <a:xfrm>
            <a:off x="552450" y="3505200"/>
            <a:ext cx="47625" cy="638175"/>
          </a:xfrm>
          <a:prstGeom prst="rect">
            <a:avLst/>
          </a:prstGeom>
          <a:solidFill>
            <a:srgbClr val="B8862B">
              <a:alpha val="100000"/>
            </a:srgbClr>
          </a:solidFill>
          <a:ln w="9525">
            <a:noFill/>
          </a:ln>
        </p:spPr>
        <p:txBody>
          <a:bodyPr vertOverflow="clip" rtlCol="0" anchor="ctr"/>
          <a:lstStyle/>
          <a:p>
            <a:pPr algn="ctr"/>
            <a:r>
              <a:t/>
            </a:r>
          </a:p>
        </p:txBody>
      </p:sp>
      <p:sp>
        <p:nvSpPr>
          <p:cNvPr id="17" name=""/>
          <p:cNvSpPr txBox="1"/>
          <p:nvPr/>
        </p:nvSpPr>
        <p:spPr>
          <a:xfrm>
            <a:off x="762000" y="3562350"/>
            <a:ext cx="4972050" cy="5238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7A1F2B">
                    <a:alpha val="100000"/>
                  </a:srgbClr>
                </a:solidFill>
                <a:latin typeface="Cambria"/>
              </a:rPr>
              <a:t><![CDATA[Uniform]]></a:t>
            </a:r>
          </a:p>
          <a:p>
            <a:pPr algn="l" rtl="0" fontAlgn="ctr"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A blue tailcoat and top hat, not a red army coat.]]></a:t>
            </a:r>
          </a:p>
        </p:txBody>
      </p:sp>
      <p:sp>
        <p:nvSpPr>
          <p:cNvPr id="18" name="" descr=""/>
          <p:cNvSpPr/>
          <p:nvPr/>
        </p:nvSpPr>
        <p:spPr>
          <a:xfrm>
            <a:off x="552450" y="4219575"/>
            <a:ext cx="5334000" cy="6381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9" name="" descr=""/>
          <p:cNvSpPr/>
          <p:nvPr/>
        </p:nvSpPr>
        <p:spPr>
          <a:xfrm>
            <a:off x="552450" y="4219575"/>
            <a:ext cx="47625" cy="638175"/>
          </a:xfrm>
          <a:prstGeom prst="rect">
            <a:avLst/>
          </a:prstGeom>
          <a:solidFill>
            <a:srgbClr val="B8862B">
              <a:alpha val="100000"/>
            </a:srgbClr>
          </a:solidFill>
          <a:ln w="9525">
            <a:noFill/>
          </a:ln>
        </p:spPr>
        <p:txBody>
          <a:bodyPr vertOverflow="clip" rtlCol="0" anchor="ctr"/>
          <a:lstStyle/>
          <a:p>
            <a:pPr algn="ctr"/>
            <a:r>
              <a:t/>
            </a:r>
          </a:p>
        </p:txBody>
      </p:sp>
      <p:sp>
        <p:nvSpPr>
          <p:cNvPr id="20" name=""/>
          <p:cNvSpPr txBox="1"/>
          <p:nvPr/>
        </p:nvSpPr>
        <p:spPr>
          <a:xfrm>
            <a:off x="762000" y="4276725"/>
            <a:ext cx="4972050" cy="5238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7A1F2B">
                    <a:alpha val="100000"/>
                  </a:srgbClr>
                </a:solidFill>
                <a:latin typeface="Cambria"/>
              </a:rPr>
              <a:t><![CDATA[Equipment]]></a:t>
            </a:r>
          </a:p>
          <a:p>
            <a:pPr algn="l" rtl="0" fontAlgn="ctr"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A wooden truncheon and a rattle to call for help.]]></a:t>
            </a:r>
          </a:p>
        </p:txBody>
      </p:sp>
      <p:sp>
        <p:nvSpPr>
          <p:cNvPr id="21" name="" descr=""/>
          <p:cNvSpPr/>
          <p:nvPr/>
        </p:nvSpPr>
        <p:spPr>
          <a:xfrm>
            <a:off x="552450" y="4933950"/>
            <a:ext cx="5334000" cy="6381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2" name="" descr=""/>
          <p:cNvSpPr/>
          <p:nvPr/>
        </p:nvSpPr>
        <p:spPr>
          <a:xfrm>
            <a:off x="552450" y="4933950"/>
            <a:ext cx="47625" cy="638175"/>
          </a:xfrm>
          <a:prstGeom prst="rect">
            <a:avLst/>
          </a:prstGeom>
          <a:solidFill>
            <a:srgbClr val="B8862B">
              <a:alpha val="100000"/>
            </a:srgbClr>
          </a:solidFill>
          <a:ln w="9525">
            <a:noFill/>
          </a:ln>
        </p:spPr>
        <p:txBody>
          <a:bodyPr vertOverflow="clip" rtlCol="0" anchor="ctr"/>
          <a:lstStyle/>
          <a:p>
            <a:pPr algn="ctr"/>
            <a:r>
              <a:t/>
            </a:r>
          </a:p>
        </p:txBody>
      </p:sp>
      <p:sp>
        <p:nvSpPr>
          <p:cNvPr id="23" name=""/>
          <p:cNvSpPr txBox="1"/>
          <p:nvPr/>
        </p:nvSpPr>
        <p:spPr>
          <a:xfrm>
            <a:off x="762000" y="4991100"/>
            <a:ext cx="4972050" cy="5238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7A1F2B">
                    <a:alpha val="100000"/>
                  </a:srgbClr>
                </a:solidFill>
                <a:latin typeface="Cambria"/>
              </a:rPr>
              <a:t><![CDATA[Beats]]></a:t>
            </a:r>
          </a:p>
          <a:p>
            <a:pPr algn="l" rtl="0" fontAlgn="ctr"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Constables walked set routes, or beats, around the clock.]]></a:t>
            </a:r>
          </a:p>
        </p:txBody>
      </p:sp>
      <p:sp>
        <p:nvSpPr>
          <p:cNvPr id="24" name="" descr=""/>
          <p:cNvSpPr/>
          <p:nvPr/>
        </p:nvSpPr>
        <p:spPr>
          <a:xfrm>
            <a:off x="552450" y="5648325"/>
            <a:ext cx="5334000" cy="6381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5" name="" descr=""/>
          <p:cNvSpPr/>
          <p:nvPr/>
        </p:nvSpPr>
        <p:spPr>
          <a:xfrm>
            <a:off x="552450" y="5648325"/>
            <a:ext cx="47625" cy="638175"/>
          </a:xfrm>
          <a:prstGeom prst="rect">
            <a:avLst/>
          </a:prstGeom>
          <a:solidFill>
            <a:srgbClr val="B8862B">
              <a:alpha val="100000"/>
            </a:srgbClr>
          </a:solidFill>
          <a:ln w="9525">
            <a:noFill/>
          </a:ln>
        </p:spPr>
        <p:txBody>
          <a:bodyPr vertOverflow="clip" rtlCol="0" anchor="ctr"/>
          <a:lstStyle/>
          <a:p>
            <a:pPr algn="ctr"/>
            <a:r>
              <a:t/>
            </a:r>
          </a:p>
        </p:txBody>
      </p:sp>
      <p:sp>
        <p:nvSpPr>
          <p:cNvPr id="26" name=""/>
          <p:cNvSpPr txBox="1"/>
          <p:nvPr/>
        </p:nvSpPr>
        <p:spPr>
          <a:xfrm>
            <a:off x="762000" y="5705475"/>
            <a:ext cx="4972050" cy="5238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b="1" strike="noStrike" sz="1500" spc="0" u="none" cap="none">
                <a:solidFill>
                  <a:srgbClr val="7A1F2B">
                    <a:alpha val="100000"/>
                  </a:srgbClr>
                </a:solidFill>
                <a:latin typeface="Cambria"/>
              </a:rPr>
              <a:t><![CDATA[Discipline]]></a:t>
            </a:r>
          </a:p>
          <a:p>
            <a:pPr algn="l" rtl="0" fontAlgn="ctr"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Strict rules - many early recruits were sacked for drunkenness.]]></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Opposition to the New Poli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Not everyone welcomed the "Peelers" or "Bobbies".]]></a:t>
            </a:r>
          </a:p>
        </p:txBody>
      </p:sp>
      <p:sp>
        <p:nvSpPr>
          <p:cNvPr id="10" name="" descr=""/>
          <p:cNvSpPr/>
          <p:nvPr/>
        </p:nvSpPr>
        <p:spPr>
          <a:xfrm>
            <a:off x="552450" y="22479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Cost]]></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People resented paying for the police through local taxes.]]></a:t>
            </a:r>
          </a:p>
        </p:txBody>
      </p:sp>
      <p:sp>
        <p:nvSpPr>
          <p:cNvPr id="13" name="" descr=""/>
          <p:cNvSpPr/>
          <p:nvPr/>
        </p:nvSpPr>
        <p:spPr>
          <a:xfrm>
            <a:off x="552450" y="32766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iberty]]></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Many feared the police would be used to spy on people, like the police in France.]]></a:t>
            </a:r>
          </a:p>
        </p:txBody>
      </p:sp>
      <p:sp>
        <p:nvSpPr>
          <p:cNvPr id="16" name="" descr=""/>
          <p:cNvSpPr/>
          <p:nvPr/>
        </p:nvSpPr>
        <p:spPr>
          <a:xfrm>
            <a:off x="552450" y="43053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Early problems]]></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Many early recruits were dismissed, often for drunkenness.]]></a:t>
            </a:r>
          </a:p>
        </p:txBody>
      </p:sp>
      <p:sp>
        <p:nvSpPr>
          <p:cNvPr id="20" name="" descr=""/>
          <p:cNvSpPr/>
          <p:nvPr/>
        </p:nvSpPr>
        <p:spPr>
          <a:xfrm>
            <a:off x="552450" y="53340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Gaining trust]]></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Over time, the police's focus on preventing crime and keeping order helped them gain acceptance.]]></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How Policing Spread]]></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The Metropolitan Police became a model for the whole country.]]></a:t>
            </a:r>
          </a:p>
        </p:txBody>
      </p:sp>
      <p:sp>
        <p:nvSpPr>
          <p:cNvPr id="10" name="" descr=""/>
          <p:cNvSpPr/>
          <p:nvPr/>
        </p:nvSpPr>
        <p:spPr>
          <a:xfrm>
            <a:off x="552450" y="2286000"/>
            <a:ext cx="2019300" cy="1809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1343025" y="2476500"/>
            <a:ext cx="438150" cy="43815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55245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Cambria"/>
              </a:rPr>
              <a:t><![CDATA[1]]></a:t>
            </a:r>
          </a:p>
        </p:txBody>
      </p:sp>
      <p:sp>
        <p:nvSpPr>
          <p:cNvPr id="13" name=""/>
          <p:cNvSpPr txBox="1"/>
          <p:nvPr/>
        </p:nvSpPr>
        <p:spPr>
          <a:xfrm>
            <a:off x="68580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7A1F2B">
                    <a:alpha val="100000"/>
                  </a:srgbClr>
                </a:solidFill>
                <a:latin typeface="Cambria"/>
              </a:rPr>
              <a:t><![CDATA[1829]]></a:t>
            </a:r>
          </a:p>
          <a:p>
            <a:pPr algn="ctr" rtl="0" fontAlgn="base" marL="0" marR="0" indent="0" lvl="0">
              <a:lnSpc>
                <a:spcPct val="112000"/>
              </a:lnSpc>
              <a:spcBef>
                <a:spcPts val="0"/>
              </a:spcBef>
              <a:spcAft>
                <a:spcPts val="0"/>
              </a:spcAft>
            </a:pPr>
            <a:r>
              <a:rPr lang="en-US" strike="noStrike" sz="1100" spc="0" u="none" cap="none">
                <a:solidFill>
                  <a:srgbClr val="2B211B">
                    <a:alpha val="100000"/>
                  </a:srgbClr>
                </a:solidFill>
                <a:latin typeface="Calibri"/>
              </a:rPr>
              <a:t><![CDATA[Metropolitan Police set up in London.]]></a:t>
            </a:r>
          </a:p>
        </p:txBody>
      </p:sp>
      <p:sp>
        <p:nvSpPr>
          <p:cNvPr id="14" name="" descr=""/>
          <p:cNvSpPr/>
          <p:nvPr/>
        </p:nvSpPr>
        <p:spPr>
          <a:xfrm>
            <a:off x="2600325" y="2609850"/>
            <a:ext cx="190500" cy="171450"/>
          </a:xfrm>
          <a:prstGeom prst="rightArrow">
            <a:avLst/>
          </a:prstGeom>
          <a:solidFill>
            <a:srgbClr val="B8862B">
              <a:alpha val="100000"/>
            </a:srgbClr>
          </a:solidFill>
          <a:ln w="9525">
            <a:noFill/>
          </a:ln>
        </p:spPr>
        <p:txBody>
          <a:bodyPr vertOverflow="clip" rtlCol="0" anchor="ctr"/>
          <a:lstStyle/>
          <a:p>
            <a:pPr algn="ctr"/>
            <a:r>
              <a:t/>
            </a:r>
          </a:p>
        </p:txBody>
      </p:sp>
      <p:sp>
        <p:nvSpPr>
          <p:cNvPr id="15" name="" descr=""/>
          <p:cNvSpPr/>
          <p:nvPr/>
        </p:nvSpPr>
        <p:spPr>
          <a:xfrm>
            <a:off x="2819400" y="2286000"/>
            <a:ext cx="2019300" cy="1809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6" name="" descr=""/>
          <p:cNvSpPr/>
          <p:nvPr/>
        </p:nvSpPr>
        <p:spPr>
          <a:xfrm>
            <a:off x="3609975" y="2476500"/>
            <a:ext cx="438150" cy="438150"/>
          </a:xfrm>
          <a:prstGeom prst="ellipse">
            <a:avLst/>
          </a:prstGeom>
          <a:solidFill>
            <a:srgbClr val="B8862B">
              <a:alpha val="100000"/>
            </a:srgbClr>
          </a:solidFill>
          <a:ln w="9525">
            <a:noFill/>
          </a:ln>
        </p:spPr>
        <p:txBody>
          <a:bodyPr vertOverflow="clip" rtlCol="0" anchor="ctr"/>
          <a:lstStyle/>
          <a:p>
            <a:pPr algn="ctr"/>
            <a:r>
              <a:t/>
            </a:r>
          </a:p>
        </p:txBody>
      </p:sp>
      <p:sp>
        <p:nvSpPr>
          <p:cNvPr id="17" name=""/>
          <p:cNvSpPr txBox="1"/>
          <p:nvPr/>
        </p:nvSpPr>
        <p:spPr>
          <a:xfrm>
            <a:off x="281940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Cambria"/>
              </a:rPr>
              <a:t><![CDATA[2]]></a:t>
            </a:r>
          </a:p>
        </p:txBody>
      </p:sp>
      <p:sp>
        <p:nvSpPr>
          <p:cNvPr id="18" name=""/>
          <p:cNvSpPr txBox="1"/>
          <p:nvPr/>
        </p:nvSpPr>
        <p:spPr>
          <a:xfrm>
            <a:off x="295275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7A1F2B">
                    <a:alpha val="100000"/>
                  </a:srgbClr>
                </a:solidFill>
                <a:latin typeface="Cambria"/>
              </a:rPr>
              <a:t><![CDATA[1839]]></a:t>
            </a:r>
          </a:p>
          <a:p>
            <a:pPr algn="ctr" rtl="0" fontAlgn="base" marL="0" marR="0" indent="0" lvl="0">
              <a:lnSpc>
                <a:spcPct val="112000"/>
              </a:lnSpc>
              <a:spcBef>
                <a:spcPts val="0"/>
              </a:spcBef>
              <a:spcAft>
                <a:spcPts val="0"/>
              </a:spcAft>
            </a:pPr>
            <a:r>
              <a:rPr lang="en-US" strike="noStrike" sz="1100" spc="0" u="none" cap="none">
                <a:solidFill>
                  <a:srgbClr val="2B211B">
                    <a:alpha val="100000"/>
                  </a:srgbClr>
                </a:solidFill>
                <a:latin typeface="Calibri"/>
              </a:rPr>
              <a:t><![CDATA[Counties were allowed, but not forced, to set up police forces.]]></a:t>
            </a:r>
          </a:p>
        </p:txBody>
      </p:sp>
      <p:sp>
        <p:nvSpPr>
          <p:cNvPr id="19" name="" descr=""/>
          <p:cNvSpPr/>
          <p:nvPr/>
        </p:nvSpPr>
        <p:spPr>
          <a:xfrm>
            <a:off x="4867275" y="2609850"/>
            <a:ext cx="190500" cy="171450"/>
          </a:xfrm>
          <a:prstGeom prst="rightArrow">
            <a:avLst/>
          </a:prstGeom>
          <a:solidFill>
            <a:srgbClr val="B8862B">
              <a:alpha val="100000"/>
            </a:srgbClr>
          </a:solidFill>
          <a:ln w="9525">
            <a:noFill/>
          </a:ln>
        </p:spPr>
        <p:txBody>
          <a:bodyPr vertOverflow="clip" rtlCol="0" anchor="ctr"/>
          <a:lstStyle/>
          <a:p>
            <a:pPr algn="ctr"/>
            <a:r>
              <a:t/>
            </a:r>
          </a:p>
        </p:txBody>
      </p:sp>
      <p:sp>
        <p:nvSpPr>
          <p:cNvPr id="20" name="" descr=""/>
          <p:cNvSpPr/>
          <p:nvPr/>
        </p:nvSpPr>
        <p:spPr>
          <a:xfrm>
            <a:off x="5086350" y="2286000"/>
            <a:ext cx="2019300" cy="1809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1" name="" descr=""/>
          <p:cNvSpPr/>
          <p:nvPr/>
        </p:nvSpPr>
        <p:spPr>
          <a:xfrm>
            <a:off x="5876925" y="2476500"/>
            <a:ext cx="438150" cy="438150"/>
          </a:xfrm>
          <a:prstGeom prst="ellipse">
            <a:avLst/>
          </a:prstGeom>
          <a:solidFill>
            <a:srgbClr val="B8862B">
              <a:alpha val="100000"/>
            </a:srgbClr>
          </a:solidFill>
          <a:ln w="9525">
            <a:noFill/>
          </a:ln>
        </p:spPr>
        <p:txBody>
          <a:bodyPr vertOverflow="clip" rtlCol="0" anchor="ctr"/>
          <a:lstStyle/>
          <a:p>
            <a:pPr algn="ctr"/>
            <a:r>
              <a:t/>
            </a:r>
          </a:p>
        </p:txBody>
      </p:sp>
      <p:sp>
        <p:nvSpPr>
          <p:cNvPr id="22" name=""/>
          <p:cNvSpPr txBox="1"/>
          <p:nvPr/>
        </p:nvSpPr>
        <p:spPr>
          <a:xfrm>
            <a:off x="508635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Cambria"/>
              </a:rPr>
              <a:t><![CDATA[3]]></a:t>
            </a:r>
          </a:p>
        </p:txBody>
      </p:sp>
      <p:sp>
        <p:nvSpPr>
          <p:cNvPr id="23" name=""/>
          <p:cNvSpPr txBox="1"/>
          <p:nvPr/>
        </p:nvSpPr>
        <p:spPr>
          <a:xfrm>
            <a:off x="521970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7A1F2B">
                    <a:alpha val="100000"/>
                  </a:srgbClr>
                </a:solidFill>
                <a:latin typeface="Cambria"/>
              </a:rPr>
              <a:t><![CDATA[1842]]></a:t>
            </a:r>
          </a:p>
          <a:p>
            <a:pPr algn="ctr" rtl="0" fontAlgn="base" marL="0" marR="0" indent="0" lvl="0">
              <a:lnSpc>
                <a:spcPct val="112000"/>
              </a:lnSpc>
              <a:spcBef>
                <a:spcPts val="0"/>
              </a:spcBef>
              <a:spcAft>
                <a:spcPts val="0"/>
              </a:spcAft>
            </a:pPr>
            <a:r>
              <a:rPr lang="en-US" strike="noStrike" sz="1100" spc="0" u="none" cap="none">
                <a:solidFill>
                  <a:srgbClr val="2B211B">
                    <a:alpha val="100000"/>
                  </a:srgbClr>
                </a:solidFill>
                <a:latin typeface="Calibri"/>
              </a:rPr>
              <a:t><![CDATA[The Met set up a Detective Department to investigate crimes.]]></a:t>
            </a:r>
          </a:p>
        </p:txBody>
      </p:sp>
      <p:sp>
        <p:nvSpPr>
          <p:cNvPr id="24" name="" descr=""/>
          <p:cNvSpPr/>
          <p:nvPr/>
        </p:nvSpPr>
        <p:spPr>
          <a:xfrm>
            <a:off x="7134225" y="2609850"/>
            <a:ext cx="190500" cy="171450"/>
          </a:xfrm>
          <a:prstGeom prst="rightArrow">
            <a:avLst/>
          </a:prstGeom>
          <a:solidFill>
            <a:srgbClr val="B8862B">
              <a:alpha val="100000"/>
            </a:srgbClr>
          </a:solidFill>
          <a:ln w="9525">
            <a:noFill/>
          </a:ln>
        </p:spPr>
        <p:txBody>
          <a:bodyPr vertOverflow="clip" rtlCol="0" anchor="ctr"/>
          <a:lstStyle/>
          <a:p>
            <a:pPr algn="ctr"/>
            <a:r>
              <a:t/>
            </a:r>
          </a:p>
        </p:txBody>
      </p:sp>
      <p:sp>
        <p:nvSpPr>
          <p:cNvPr id="25" name="" descr=""/>
          <p:cNvSpPr/>
          <p:nvPr/>
        </p:nvSpPr>
        <p:spPr>
          <a:xfrm>
            <a:off x="7353300" y="2286000"/>
            <a:ext cx="2019300" cy="1809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6" name="" descr=""/>
          <p:cNvSpPr/>
          <p:nvPr/>
        </p:nvSpPr>
        <p:spPr>
          <a:xfrm>
            <a:off x="8143875" y="2476500"/>
            <a:ext cx="438150" cy="438150"/>
          </a:xfrm>
          <a:prstGeom prst="ellipse">
            <a:avLst/>
          </a:prstGeom>
          <a:solidFill>
            <a:srgbClr val="B8862B">
              <a:alpha val="100000"/>
            </a:srgbClr>
          </a:solidFill>
          <a:ln w="9525">
            <a:noFill/>
          </a:ln>
        </p:spPr>
        <p:txBody>
          <a:bodyPr vertOverflow="clip" rtlCol="0" anchor="ctr"/>
          <a:lstStyle/>
          <a:p>
            <a:pPr algn="ctr"/>
            <a:r>
              <a:t/>
            </a:r>
          </a:p>
        </p:txBody>
      </p:sp>
      <p:sp>
        <p:nvSpPr>
          <p:cNvPr id="27" name=""/>
          <p:cNvSpPr txBox="1"/>
          <p:nvPr/>
        </p:nvSpPr>
        <p:spPr>
          <a:xfrm>
            <a:off x="735330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Cambria"/>
              </a:rPr>
              <a:t><![CDATA[4]]></a:t>
            </a:r>
          </a:p>
        </p:txBody>
      </p:sp>
      <p:sp>
        <p:nvSpPr>
          <p:cNvPr id="28" name=""/>
          <p:cNvSpPr txBox="1"/>
          <p:nvPr/>
        </p:nvSpPr>
        <p:spPr>
          <a:xfrm>
            <a:off x="748665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7A1F2B">
                    <a:alpha val="100000"/>
                  </a:srgbClr>
                </a:solidFill>
                <a:latin typeface="Cambria"/>
              </a:rPr>
              <a:t><![CDATA[1856]]></a:t>
            </a:r>
          </a:p>
          <a:p>
            <a:pPr algn="ctr" rtl="0" fontAlgn="base" marL="0" marR="0" indent="0" lvl="0">
              <a:lnSpc>
                <a:spcPct val="112000"/>
              </a:lnSpc>
              <a:spcBef>
                <a:spcPts val="0"/>
              </a:spcBef>
              <a:spcAft>
                <a:spcPts val="0"/>
              </a:spcAft>
            </a:pPr>
            <a:r>
              <a:rPr lang="en-US" strike="noStrike" sz="1100" spc="0" u="none" cap="none">
                <a:solidFill>
                  <a:srgbClr val="2B211B">
                    <a:alpha val="100000"/>
                  </a:srgbClr>
                </a:solidFill>
                <a:latin typeface="Calibri"/>
              </a:rPr>
              <a:t><![CDATA[The County and Borough Police Act made police forces compulsory across the country.]]></a:t>
            </a:r>
          </a:p>
        </p:txBody>
      </p:sp>
      <p:sp>
        <p:nvSpPr>
          <p:cNvPr id="29" name="" descr=""/>
          <p:cNvSpPr/>
          <p:nvPr/>
        </p:nvSpPr>
        <p:spPr>
          <a:xfrm>
            <a:off x="9401175" y="2609850"/>
            <a:ext cx="190500" cy="171450"/>
          </a:xfrm>
          <a:prstGeom prst="rightArrow">
            <a:avLst/>
          </a:prstGeom>
          <a:solidFill>
            <a:srgbClr val="B8862B">
              <a:alpha val="100000"/>
            </a:srgbClr>
          </a:solidFill>
          <a:ln w="9525">
            <a:noFill/>
          </a:ln>
        </p:spPr>
        <p:txBody>
          <a:bodyPr vertOverflow="clip" rtlCol="0" anchor="ctr"/>
          <a:lstStyle/>
          <a:p>
            <a:pPr algn="ctr"/>
            <a:r>
              <a:t/>
            </a:r>
          </a:p>
        </p:txBody>
      </p:sp>
      <p:sp>
        <p:nvSpPr>
          <p:cNvPr id="30" name="" descr=""/>
          <p:cNvSpPr/>
          <p:nvPr/>
        </p:nvSpPr>
        <p:spPr>
          <a:xfrm>
            <a:off x="9620250" y="2286000"/>
            <a:ext cx="2019300" cy="1809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31" name="" descr=""/>
          <p:cNvSpPr/>
          <p:nvPr/>
        </p:nvSpPr>
        <p:spPr>
          <a:xfrm>
            <a:off x="10410825" y="2476500"/>
            <a:ext cx="438150" cy="438150"/>
          </a:xfrm>
          <a:prstGeom prst="ellipse">
            <a:avLst/>
          </a:prstGeom>
          <a:solidFill>
            <a:srgbClr val="B8862B">
              <a:alpha val="100000"/>
            </a:srgbClr>
          </a:solidFill>
          <a:ln w="9525">
            <a:noFill/>
          </a:ln>
        </p:spPr>
        <p:txBody>
          <a:bodyPr vertOverflow="clip" rtlCol="0" anchor="ctr"/>
          <a:lstStyle/>
          <a:p>
            <a:pPr algn="ctr"/>
            <a:r>
              <a:t/>
            </a:r>
          </a:p>
        </p:txBody>
      </p:sp>
      <p:sp>
        <p:nvSpPr>
          <p:cNvPr id="32" name=""/>
          <p:cNvSpPr txBox="1"/>
          <p:nvPr/>
        </p:nvSpPr>
        <p:spPr>
          <a:xfrm>
            <a:off x="962025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Cambria"/>
              </a:rPr>
              <a:t><![CDATA[5]]></a:t>
            </a:r>
          </a:p>
        </p:txBody>
      </p:sp>
      <p:sp>
        <p:nvSpPr>
          <p:cNvPr id="33" name=""/>
          <p:cNvSpPr txBox="1"/>
          <p:nvPr/>
        </p:nvSpPr>
        <p:spPr>
          <a:xfrm>
            <a:off x="9753600" y="3067050"/>
            <a:ext cx="1752600" cy="8763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7A1F2B">
                    <a:alpha val="100000"/>
                  </a:srgbClr>
                </a:solidFill>
                <a:latin typeface="Cambria"/>
              </a:rPr>
              <a:t><![CDATA[1878]]></a:t>
            </a:r>
          </a:p>
          <a:p>
            <a:pPr algn="ctr" rtl="0" fontAlgn="base" marL="0" marR="0" indent="0" lvl="0">
              <a:lnSpc>
                <a:spcPct val="112000"/>
              </a:lnSpc>
              <a:spcBef>
                <a:spcPts val="0"/>
              </a:spcBef>
              <a:spcAft>
                <a:spcPts val="0"/>
              </a:spcAft>
            </a:pPr>
            <a:r>
              <a:rPr lang="en-US" strike="noStrike" sz="1100" spc="0" u="none" cap="none">
                <a:solidFill>
                  <a:srgbClr val="2B211B">
                    <a:alpha val="100000"/>
                  </a:srgbClr>
                </a:solidFill>
                <a:latin typeface="Calibri"/>
              </a:rPr>
              <a:t><![CDATA[The Criminal Investigation Department (CID) was formed.]]></a:t>
            </a:r>
          </a:p>
        </p:txBody>
      </p:sp>
      <p:sp>
        <p:nvSpPr>
          <p:cNvPr id="3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4]]></a:t>
            </a:r>
          </a:p>
        </p:txBody>
      </p:sp>
      <p:sp>
        <p:nvSpPr>
          <p:cNvPr id="9" name="" descr=""/>
          <p:cNvSpPr/>
          <p:nvPr/>
        </p:nvSpPr>
        <p:spPr>
          <a:xfrm>
            <a:off x="552450" y="1781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52475" y="1838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Watchman]]></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A man paid to patrol a town at night, often old and ineffective.]]></a:t>
            </a:r>
          </a:p>
        </p:txBody>
      </p:sp>
      <p:sp>
        <p:nvSpPr>
          <p:cNvPr id="11" name="" descr=""/>
          <p:cNvSpPr/>
          <p:nvPr/>
        </p:nvSpPr>
        <p:spPr>
          <a:xfrm>
            <a:off x="6229350" y="1781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2" name=""/>
          <p:cNvSpPr txBox="1"/>
          <p:nvPr/>
        </p:nvSpPr>
        <p:spPr>
          <a:xfrm>
            <a:off x="6438900" y="1838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Parish constable]]></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An unpaid local man who kept order for a year.]]></a:t>
            </a:r>
          </a:p>
        </p:txBody>
      </p:sp>
      <p:sp>
        <p:nvSpPr>
          <p:cNvPr id="13" name="" descr=""/>
          <p:cNvSpPr/>
          <p:nvPr/>
        </p:nvSpPr>
        <p:spPr>
          <a:xfrm>
            <a:off x="552450" y="2924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p:cNvSpPr txBox="1"/>
          <p:nvPr/>
        </p:nvSpPr>
        <p:spPr>
          <a:xfrm>
            <a:off x="752475" y="2981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Thief-taker]]></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A private individual who caught criminals for rewards.]]></a:t>
            </a:r>
          </a:p>
        </p:txBody>
      </p:sp>
      <p:sp>
        <p:nvSpPr>
          <p:cNvPr id="15" name="" descr=""/>
          <p:cNvSpPr/>
          <p:nvPr/>
        </p:nvSpPr>
        <p:spPr>
          <a:xfrm>
            <a:off x="6229350" y="2924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6" name=""/>
          <p:cNvSpPr txBox="1"/>
          <p:nvPr/>
        </p:nvSpPr>
        <p:spPr>
          <a:xfrm>
            <a:off x="6438900" y="2981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Bow Street Runners]]></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A small paid force set up by Henry Fielding in London in 1749.]]></a:t>
            </a:r>
          </a:p>
        </p:txBody>
      </p:sp>
      <p:sp>
        <p:nvSpPr>
          <p:cNvPr id="17" name="" descr=""/>
          <p:cNvSpPr/>
          <p:nvPr/>
        </p:nvSpPr>
        <p:spPr>
          <a:xfrm>
            <a:off x="552450" y="4067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8" name=""/>
          <p:cNvSpPr txBox="1"/>
          <p:nvPr/>
        </p:nvSpPr>
        <p:spPr>
          <a:xfrm>
            <a:off x="752475" y="4124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Metropolitan Police]]></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London's professional police force, set up by Robert Peel in 1829.]]></a:t>
            </a:r>
          </a:p>
        </p:txBody>
      </p:sp>
      <p:sp>
        <p:nvSpPr>
          <p:cNvPr id="19" name="" descr=""/>
          <p:cNvSpPr/>
          <p:nvPr/>
        </p:nvSpPr>
        <p:spPr>
          <a:xfrm>
            <a:off x="6229350" y="4067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0" name=""/>
          <p:cNvSpPr txBox="1"/>
          <p:nvPr/>
        </p:nvSpPr>
        <p:spPr>
          <a:xfrm>
            <a:off x="6438900" y="4124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Peelers / Bobbies]]></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Nicknames for the first police officers, after Robert Peel.]]></a:t>
            </a:r>
          </a:p>
        </p:txBody>
      </p:sp>
      <p:sp>
        <p:nvSpPr>
          <p:cNvPr id="22" name="" descr=""/>
          <p:cNvSpPr/>
          <p:nvPr/>
        </p:nvSpPr>
        <p:spPr>
          <a:xfrm>
            <a:off x="552450" y="5210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3" name=""/>
          <p:cNvSpPr txBox="1"/>
          <p:nvPr/>
        </p:nvSpPr>
        <p:spPr>
          <a:xfrm>
            <a:off x="752475" y="5267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CID]]></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The Criminal Investigation Department, formed in 1878.]]></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3E0F16">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06922">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06922">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1B075">
                    <a:alpha val="100000"/>
                  </a:srgbClr>
                </a:solidFill>
                <a:latin typeface="Calibri"/>
              </a:rPr>
              <a:t><![CDATA[EDEXCEL GCSE HISTORY  ·  PAPER 1  ·  CRIME & PUNISHMENT]]></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mbria"/>
              </a:rPr>
              <a:t><![CDATA[Summary & Exam Focus]]></a:t>
            </a:r>
          </a:p>
        </p:txBody>
      </p:sp>
      <p:sp>
        <p:nvSpPr>
          <p:cNvPr id="6" name="" descr=""/>
          <p:cNvSpPr/>
          <p:nvPr/>
        </p:nvSpPr>
        <p:spPr>
          <a:xfrm>
            <a:off x="552450" y="15525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Before 1829, law enforcement relied on watchmen, constables and thief-takers.]]></a:t>
            </a:r>
          </a:p>
        </p:txBody>
      </p:sp>
      <p:sp>
        <p:nvSpPr>
          <p:cNvPr id="8" name="" descr=""/>
          <p:cNvSpPr/>
          <p:nvPr/>
        </p:nvSpPr>
        <p:spPr>
          <a:xfrm>
            <a:off x="552450" y="20859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The Bow Street Runners (1749) showed that paid officers could work.]]></a:t>
            </a:r>
          </a:p>
        </p:txBody>
      </p:sp>
      <p:sp>
        <p:nvSpPr>
          <p:cNvPr id="10" name="" descr=""/>
          <p:cNvSpPr/>
          <p:nvPr/>
        </p:nvSpPr>
        <p:spPr>
          <a:xfrm>
            <a:off x="552450" y="26193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Robert Peel created the Metropolitan Police in 1829 to prevent crime.]]></a:t>
            </a:r>
          </a:p>
        </p:txBody>
      </p:sp>
      <p:sp>
        <p:nvSpPr>
          <p:cNvPr id="12" name="" descr=""/>
          <p:cNvSpPr/>
          <p:nvPr/>
        </p:nvSpPr>
        <p:spPr>
          <a:xfrm>
            <a:off x="552450" y="31527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By 1856 every area had to have a police force.]]></a:t>
            </a:r>
          </a:p>
        </p:txBody>
      </p:sp>
      <p:sp>
        <p:nvSpPr>
          <p:cNvPr id="14" name="" descr=""/>
          <p:cNvSpPr/>
          <p:nvPr/>
        </p:nvSpPr>
        <p:spPr>
          <a:xfrm>
            <a:off x="552450" y="4314825"/>
            <a:ext cx="11087100" cy="1666875"/>
          </a:xfrm>
          <a:prstGeom prst="roundRect">
            <a:avLst/>
          </a:prstGeom>
          <a:solidFill>
            <a:srgbClr val="552C32">
              <a:alpha val="100000"/>
            </a:srgbClr>
          </a:solidFill>
          <a:ln w="19050">
            <a:solidFill>
              <a:srgbClr val="B8862B">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Cambria"/>
              </a:rPr>
              <a:t><![CDATA[Explain why the Metropolitan Police was set up in 1829. (12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D9C89A">
                    <a:alpha val="100000"/>
                  </a:srgbClr>
                </a:solidFill>
                <a:latin typeface="Calibri"/>
              </a:rPr>
              <a:t><![CDATA[Explain several factors - London's growth, crime, fear of unrest, Peel - and link each one to the decision.]]></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6A4A6">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Exam Practice - The Metropolitan Poli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Answer all questions. Use specific names, dates and examples in every answer. · 35 minutes]]></a:t>
            </a:r>
          </a:p>
        </p:txBody>
      </p:sp>
      <p:sp>
        <p:nvSpPr>
          <p:cNvPr id="10" name="" descr=""/>
          <p:cNvSpPr/>
          <p:nvPr/>
        </p:nvSpPr>
        <p:spPr>
          <a:xfrm>
            <a:off x="552450" y="22669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Question 1 · 4 marks · Explain one way]]></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Explain one way in which law enforcement in the eighteenth century was different from law enforcement in the late nineteenth century.]]></a:t>
            </a:r>
          </a:p>
        </p:txBody>
      </p:sp>
      <p:sp>
        <p:nvSpPr>
          <p:cNvPr id="13" name="" descr=""/>
          <p:cNvSpPr/>
          <p:nvPr/>
        </p:nvSpPr>
        <p:spPr>
          <a:xfrm>
            <a:off x="552450" y="365760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Question 2 · 12 marks · Explain why]]></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Explain why the Metropolitan Police was set up in 1829. You may use the following in your answer: the growth of London; Robert Peel. You…]]></a:t>
            </a:r>
          </a:p>
        </p:txBody>
      </p:sp>
      <p:sp>
        <p:nvSpPr>
          <p:cNvPr id="16" name="" descr=""/>
          <p:cNvSpPr/>
          <p:nvPr/>
        </p:nvSpPr>
        <p:spPr>
          <a:xfrm>
            <a:off x="552450" y="50482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Question 3 · 16 marks · How far do you agree?]]></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Robert Peel was the main reason for changes in law enforcement in the period c1700-c1900." How far do you agree? Explain your answer. You…]]></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1 · 4 marks · Explain one wa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4]]></a:t>
            </a:r>
          </a:p>
        </p:txBody>
      </p:sp>
      <p:sp>
        <p:nvSpPr>
          <p:cNvPr id="9" name="" descr=""/>
          <p:cNvSpPr/>
          <p:nvPr/>
        </p:nvSpPr>
        <p:spPr>
          <a:xfrm>
            <a:off x="552450" y="1866900"/>
            <a:ext cx="11087100" cy="1428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4D6AE">
                    <a:alpha val="100000"/>
                  </a:srgbClr>
                </a:solidFill>
                <a:latin typeface="Cambr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7A1F2B">
                    <a:alpha val="100000"/>
                  </a:srgbClr>
                </a:solidFill>
                <a:latin typeface="Cambria"/>
              </a:rPr>
              <a:t><![CDATA[Explain one way in which law enforcement in the eighteenth century was different from law enforcement in the late nineteenth century.]]></a:t>
            </a:r>
          </a:p>
        </p:txBody>
      </p:sp>
      <p:sp>
        <p:nvSpPr>
          <p:cNvPr id="12" name="" descr=""/>
          <p:cNvSpPr/>
          <p:nvPr/>
        </p:nvSpPr>
        <p:spPr>
          <a:xfrm>
            <a:off x="552450" y="3524250"/>
            <a:ext cx="11087100" cy="1066800"/>
          </a:xfrm>
          <a:prstGeom prst="roundRect">
            <a:avLst/>
          </a:prstGeom>
          <a:solidFill>
            <a:srgbClr val="7A1F2B">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one way. Worth 4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4 marks available. Award a mark for each point made.]]></a:t>
            </a:r>
          </a:p>
        </p:txBody>
      </p:sp>
      <p:sp>
        <p:nvSpPr>
          <p:cNvPr id="10" name="" descr=""/>
          <p:cNvSpPr/>
          <p:nvPr/>
        </p:nvSpPr>
        <p:spPr>
          <a:xfrm>
            <a:off x="552450" y="296227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A valid difference identified]]></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1-2 marks]]></a:t>
            </a:r>
          </a:p>
        </p:txBody>
      </p:sp>
      <p:sp>
        <p:nvSpPr>
          <p:cNvPr id="13" name="" descr=""/>
          <p:cNvSpPr/>
          <p:nvPr/>
        </p:nvSpPr>
        <p:spPr>
          <a:xfrm>
            <a:off x="552450" y="435292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Supported with specific knowledge of both periods]]></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3-4 marks]]></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2 · 12 marks · Explain wh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4]]></a:t>
            </a:r>
          </a:p>
        </p:txBody>
      </p:sp>
      <p:sp>
        <p:nvSpPr>
          <p:cNvPr id="9" name="" descr=""/>
          <p:cNvSpPr/>
          <p:nvPr/>
        </p:nvSpPr>
        <p:spPr>
          <a:xfrm>
            <a:off x="552450" y="1866900"/>
            <a:ext cx="11087100" cy="1428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4D6AE">
                    <a:alpha val="100000"/>
                  </a:srgbClr>
                </a:solidFill>
                <a:latin typeface="Cambr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000" spc="0" u="none" cap="none">
                <a:solidFill>
                  <a:srgbClr val="7A1F2B">
                    <a:alpha val="100000"/>
                  </a:srgbClr>
                </a:solidFill>
                <a:latin typeface="Cambria"/>
              </a:rPr>
              <a:t><![CDATA[Explain why the Metropolitan Police was set up in 1829. You may use the following in your answer: the growth of London; Robert Peel. You must also use information of your own.]]></a:t>
            </a:r>
          </a:p>
        </p:txBody>
      </p:sp>
      <p:sp>
        <p:nvSpPr>
          <p:cNvPr id="12" name="" descr=""/>
          <p:cNvSpPr/>
          <p:nvPr/>
        </p:nvSpPr>
        <p:spPr>
          <a:xfrm>
            <a:off x="552450" y="3524250"/>
            <a:ext cx="11087100" cy="1066800"/>
          </a:xfrm>
          <a:prstGeom prst="roundRect">
            <a:avLst/>
          </a:prstGeom>
          <a:solidFill>
            <a:srgbClr val="7A1F2B">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hy. Worth 1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12 marks available. Award a mark for each point made.]]></a:t>
            </a:r>
          </a:p>
        </p:txBody>
      </p:sp>
      <p:sp>
        <p:nvSpPr>
          <p:cNvPr id="10" name="" descr=""/>
          <p:cNvSpPr/>
          <p:nvPr/>
        </p:nvSpPr>
        <p:spPr>
          <a:xfrm>
            <a:off x="552450" y="22479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1 (1-3)]]></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A simple or general answer]]></a:t>
            </a:r>
          </a:p>
        </p:txBody>
      </p:sp>
      <p:sp>
        <p:nvSpPr>
          <p:cNvPr id="13" name="" descr=""/>
          <p:cNvSpPr/>
          <p:nvPr/>
        </p:nvSpPr>
        <p:spPr>
          <a:xfrm>
            <a:off x="552450" y="32766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2 (4-6)]]></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Some explanation of one or more reasons, with some knowledge]]></a:t>
            </a:r>
          </a:p>
        </p:txBody>
      </p:sp>
      <p:sp>
        <p:nvSpPr>
          <p:cNvPr id="16" name="" descr=""/>
          <p:cNvSpPr/>
          <p:nvPr/>
        </p:nvSpPr>
        <p:spPr>
          <a:xfrm>
            <a:off x="552450" y="43053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3 (7-9)]]></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A developed explanation linked to the question, with accurate knowledge]]></a:t>
            </a:r>
          </a:p>
        </p:txBody>
      </p:sp>
      <p:sp>
        <p:nvSpPr>
          <p:cNvPr id="20" name="" descr=""/>
          <p:cNvSpPr/>
          <p:nvPr/>
        </p:nvSpPr>
        <p:spPr>
          <a:xfrm>
            <a:off x="552450" y="53340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Level 4 (10-12)]]></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An analytical explanation of several reasons, with knowledge that goes beyond the stimulus point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400" spc="0" u="none" cap="none">
                <a:solidFill>
                  <a:srgbClr val="7A1F2B">
                    <a:alpha val="100000"/>
                  </a:srgbClr>
                </a:solidFill>
                <a:latin typeface="Cambria"/>
              </a:rPr>
              <a:t><![CDATA[Question 3 · 16 marks · How far do you agre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4]]></a:t>
            </a:r>
          </a:p>
        </p:txBody>
      </p:sp>
      <p:sp>
        <p:nvSpPr>
          <p:cNvPr id="9" name="" descr=""/>
          <p:cNvSpPr/>
          <p:nvPr/>
        </p:nvSpPr>
        <p:spPr>
          <a:xfrm>
            <a:off x="552450" y="1866900"/>
            <a:ext cx="11087100" cy="142875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4D6AE">
                    <a:alpha val="100000"/>
                  </a:srgbClr>
                </a:solidFill>
                <a:latin typeface="Cambr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300" spc="0" u="none" cap="none">
                <a:solidFill>
                  <a:srgbClr val="7A1F2B">
                    <a:alpha val="100000"/>
                  </a:srgbClr>
                </a:solidFill>
                <a:latin typeface="Cambria"/>
              </a:rPr>
              <a:t><![CDATA["Robert Peel was the main reason for changes in law enforcement in the period c1700-c1900." How far do you agree? Explain your answer. You may use the following in your answer: the Metropolitan Police Act (1829); the Bow Street Runners. You must also use information of your own. (16 marks, plus 4…]]></a:t>
            </a:r>
          </a:p>
        </p:txBody>
      </p:sp>
      <p:sp>
        <p:nvSpPr>
          <p:cNvPr id="12" name="" descr=""/>
          <p:cNvSpPr/>
          <p:nvPr/>
        </p:nvSpPr>
        <p:spPr>
          <a:xfrm>
            <a:off x="552450" y="3524250"/>
            <a:ext cx="11087100" cy="1066800"/>
          </a:xfrm>
          <a:prstGeom prst="roundRect">
            <a:avLst/>
          </a:prstGeom>
          <a:solidFill>
            <a:srgbClr val="7A1F2B">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How far do you agree?. Worth 16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16 marks available. Award a mark for each point made.]]></a:t>
            </a:r>
          </a:p>
        </p:txBody>
      </p:sp>
      <p:sp>
        <p:nvSpPr>
          <p:cNvPr id="10" name="" descr=""/>
          <p:cNvSpPr/>
          <p:nvPr/>
        </p:nvSpPr>
        <p:spPr>
          <a:xfrm>
            <a:off x="552450" y="22669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1 (1-4)]]></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 simple or generalised answer]]></a:t>
            </a:r>
          </a:p>
        </p:txBody>
      </p:sp>
      <p:sp>
        <p:nvSpPr>
          <p:cNvPr id="13" name="" descr=""/>
          <p:cNvSpPr/>
          <p:nvPr/>
        </p:nvSpPr>
        <p:spPr>
          <a:xfrm>
            <a:off x="552450" y="365760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2 (5-8)]]></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Some analysis, with a judgement that is asserted]]></a:t>
            </a:r>
          </a:p>
        </p:txBody>
      </p:sp>
      <p:sp>
        <p:nvSpPr>
          <p:cNvPr id="16" name="" descr=""/>
          <p:cNvSpPr/>
          <p:nvPr/>
        </p:nvSpPr>
        <p:spPr>
          <a:xfrm>
            <a:off x="552450" y="5048250"/>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3 (9-12)]]></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nalysis of both sides with accurate knowledge and a supported judgement]]></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Question 3 · mark scheme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4 of 4]]></a:t>
            </a:r>
          </a:p>
        </p:txBody>
      </p:sp>
      <p:sp>
        <p:nvSpPr>
          <p:cNvPr id="9" name="" descr=""/>
          <p:cNvSpPr/>
          <p:nvPr/>
        </p:nvSpPr>
        <p:spPr>
          <a:xfrm>
            <a:off x="552450" y="279082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Level 4 (13-16)]]></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Sustained analysis, knowledge beyond the stimulus, and a clear, justified judgement]]></a:t>
            </a:r>
          </a:p>
        </p:txBody>
      </p:sp>
      <p:sp>
        <p:nvSpPr>
          <p:cNvPr id="12" name="" descr=""/>
          <p:cNvSpPr/>
          <p:nvPr/>
        </p:nvSpPr>
        <p:spPr>
          <a:xfrm>
            <a:off x="552450" y="4181475"/>
            <a:ext cx="11087100" cy="1219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B8862B">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7A1F2B">
                    <a:alpha val="100000"/>
                  </a:srgbClr>
                </a:solidFill>
                <a:latin typeface="Cambria"/>
              </a:rPr>
              <a:t><![CDATA[SPaG (4)]]></a:t>
            </a:r>
          </a:p>
          <a:p>
            <a:pPr algn="l" rtl="0" fontAlgn="ctr" marL="0" marR="0" indent="0" lvl="0">
              <a:lnSpc>
                <a:spcPct val="112000"/>
              </a:lnSpc>
              <a:spcBef>
                <a:spcPts val="0"/>
              </a:spcBef>
              <a:spcAft>
                <a:spcPts val="0"/>
              </a:spcAft>
            </a:pPr>
            <a:r>
              <a:rPr lang="en-US" strike="noStrike" sz="1300" spc="0" u="none" cap="none">
                <a:solidFill>
                  <a:srgbClr val="2B211B">
                    <a:alpha val="100000"/>
                  </a:srgbClr>
                </a:solidFill>
                <a:latin typeface="Calibri"/>
              </a:rPr>
              <a:t><![CDATA[Accurate spelling, punctuation and grammar, with specialist terms such as constable and Metropolitan Police]]></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2026-09-23T16:43:36Z</dcterms:created>
  <dcterms:modified xsi:type="dcterms:W3CDTF">2026-09-23T16:43:36Z</dcterms:modified>
  <dc:title>The Metropolitan Police, 1829</dc:title>
  <dc:description>Generated from a pasted lesson-pack script.</dc:description>
  <dc:subject>Chapter 3: Crime and punishment in Britain, c1700-c1900, c1700-c1900</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3" name="OpenRevise drawing">
    <vt:i4>3</vt:i4>
  </property>
</Properties>
</file>