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2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4"/>
    <p:sldId id="278" r:id="rId25"/>
    <p:sldId id="279" r:id="rId2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
  <Relationship Id="rId12" Type="http://schemas.openxmlformats.org/officeDocument/2006/relationships/slide" Target="slides/slide10.xml"/>
  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82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d771c53630f41517b89853e55eaf3c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3742d11e572aec32f87b52770decb86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3742d11e572aec32f87b52770decb86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9611ca8f07d6f73996a9419f834942f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cd72c499c7e9a68e7f9a47ba32966f1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cd72c499c7e9a68e7f9a47ba32966f1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383c00e5d81a5b69d59edb4984326c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4b4e7aa5e55892995eef2e8b6d4ecdb23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86594dcb8b969b43eaf60bd8cd706625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2a7adf6aa5b5536be2d8eafab93cceb27.png"/>
  <Relationship Id="rId3" Type="http://schemas.openxmlformats.org/officeDocument/2006/relationships/image" Target="../media/34153d5d19151d970e39ad646d2059bbddbffdf528.jp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cc135d7e858661d0dc88ce47bb35a2a29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6d9731c00e0ce12bd37826c62c9e011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37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38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39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0F1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Changing Views: Attitudes and the La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4524375"/>
            <a:ext cx="10001250" cy="4572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c1900-present]]></a:t>
            </a:r>
          </a:p>
        </p:txBody>
      </p:sp>
      <p:sp>
        <p:nvSpPr>
          <p:cNvPr id="8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0692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3D6B3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6A4A6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What Do You Already Think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Answer before the lesson, then check your ideas at the en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14650"/>
            <a:ext cx="11087100" cy="8001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3124200"/>
            <a:ext cx="381000" cy="3810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1813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302895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an something be a crime one year and legal the next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867150"/>
            <a:ext cx="11087100" cy="8001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98145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Name something that was legal in 1950 but is a crime toda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19650"/>
            <a:ext cx="11087100" cy="8001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5029200"/>
            <a:ext cx="381000" cy="3810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50863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93395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Name something that was a crime in 1950 but is legal toda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What Do You Already Think?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457450"/>
            <a:ext cx="11087100" cy="9906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762250"/>
            <a:ext cx="381000" cy="3810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8194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571750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an something be a crime one year and legal the nex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Yes - when society's attitudes change, Parliament changes the law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00450"/>
            <a:ext cx="11087100" cy="9906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905250"/>
            <a:ext cx="381000" cy="3810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9624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714750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Name something that was legal in 1950 but is a crime today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Drink driving, racial discrimination, marital rape, using a hand-held phone while driving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743450"/>
            <a:ext cx="11087100" cy="9906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5048250"/>
            <a:ext cx="381000" cy="3810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51054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857750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Name something that was a crime in 1950 but is legal today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Homosexual acts between men, and abortion in most circumstanc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219325"/>
            <a:ext cx="11087100" cy="109537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4003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4003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2193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how changing attitudes led to some actions being decriminalis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90925"/>
            <a:ext cx="11087100" cy="109537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7719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7719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5909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how changing attitudes led to new crimes being create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62525"/>
            <a:ext cx="11087100" cy="109537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51435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1435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9625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Compare the treatment of conscientious objectors in the First and Second World War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etting the Sce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33550"/>
            <a:ext cx="11087100" cy="1600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819150" y="1876425"/>
            <a:ext cx="10544175" cy="13239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In the twentieth century British society changed faster than ever before. Attitudes to sexuality, race, gender, drugs and driving shifted, and the law followed. Some actions were decriminalised; others became crimes for the first time. What counts as a crime depends on what society and Parliament think is harmful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1943100" y="4419600"/>
            <a:ext cx="8315325" cy="2857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1828800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61975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916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19125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Conscription is introduced; conscientious objectors must face tribunal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460057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3333750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965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3390900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first Race Relations Act makes racial discrimination in public places illegal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7372350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105525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967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162675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Homosexual acts between men over 21 in private are decriminalised; the Abortion Act passes; the breathalyser is introduce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1014412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8877300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971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934450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Misuse of Drugs Act sorts drugs into classes A, B and C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etting the Scen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3324225" y="4419600"/>
            <a:ext cx="5543550" cy="2857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320992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3771900"/>
            <a:ext cx="5543550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99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09600" y="4686300"/>
            <a:ext cx="5429250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Rape within marriage is recognised as a cri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875347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096000" y="3771900"/>
            <a:ext cx="5543550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998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153150" y="4686300"/>
            <a:ext cx="5429250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Crime and Disorder Act creates racially aggravated offences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Decriminalised and Criminalis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6860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NO LONGER CRIMES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8192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•  Homosexual acts between men in private (from 1967)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•  Abortion in many circumstances (Abortion Act 1967)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•  Attempting suicide (Suicide Act 1961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6860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B8862B">
                    <a:alpha val="100000"/>
                  </a:srgbClr>
                </a:solidFill>
                <a:latin typeface="Cambria"/>
              </a:rPr>
              <a:t><![CDATA[NEW CRIME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8192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•  Racial discrimination and race hate crime (from 1965 and 1998)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•  Drink driving (breathalyser from 1967)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•  Rape within marriage (from 1991)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•  Using a hand-held phone while driving (from 2003)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Why Attitudes Chang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The law changed because society chang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809625" y="26479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241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olera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fter the 1960s many people became more tolerant of private behaviour that harmed no one els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09625" y="36766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528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qual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Campaigns for the rights of women and ethnic minorities led to laws against discrimination and hate crim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9625" y="47053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3815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afe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New technology, especially cars, created new dangers that the law had to address, such as drink driving.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809625" y="57340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1143000" y="54102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ampaign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Pressure groups and individual MPs pushed for changes to laws they saw as unjust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onscientious Objectors in the First World Wa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Refusing to fight became a legal issue when conscription bega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809625" y="26479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241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onscrip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Military Service Act of 1916 made single men aged 18-41 liable to figh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09625" y="36766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528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O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round 16,000 men refused to fight on grounds of conscience; they were called conscientious objector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9625" y="47053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3815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ribuna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Objectors had to prove their case at tribunals, which were often hostile and rejected most applications.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809625" y="57340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1143000" y="54102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reat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ome accepted non-combat roles; "absolutists" who refused everything were imprisoned, and some faced harsh treatment, including being sent to France where they could be shot for disobeying order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onscientious Objectors at Dartmo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219325"/>
            <a:ext cx="5334000" cy="32004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219325"/>
            <a:ext cx="5334000" cy="3200400"/>
          </a:xfrm>
          <a:prstGeom prst="rect">
            <a:avLst/>
          </a:prstGeom>
          <a:noFill/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5495925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onscientious objectors at the Princetown Work Centre, Dartmoor, 1917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305550" y="5781675"/>
            <a:ext cx="5334000" cy="209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Photograph, 1917; public domain copies on Wikimedia Commons or the Peace Pledge Union archiv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1905000"/>
            <a:ext cx="5334000" cy="8858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rmAutofit/>
          </a:bodyPr>
          <a:lstStyle/>
          <a:p>
            <a:pPr algn="l" rtl="0" fontAlgn="t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From 1917 some conscientious objectors were sent to do hard labour at work centres such as the old prison at Dartmoor, rather than to military prisons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52450" y="2924175"/>
            <a:ext cx="5334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HOW THEY WERE SEE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257550"/>
            <a:ext cx="5334000" cy="9144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257550"/>
            <a:ext cx="47625" cy="91440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62000" y="3314700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"Conchies"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Many people saw them as cowards and traito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05300"/>
            <a:ext cx="5334000" cy="9144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4305300"/>
            <a:ext cx="47625" cy="91440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362450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White feathers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Men not in uniform were sometimes handed white feathers as a sign of cowardi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353050"/>
            <a:ext cx="5334000" cy="9144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353050"/>
            <a:ext cx="47625" cy="91440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410200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oss of rights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fter the war, many objectors lost the right to vote for five year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onscientious Objectors: WW1 and WW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The treatment of objectors changed a great deal between the wa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First World W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Second World Wa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7F2E9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Number of CO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round 16,000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round 60,000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ribunal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Often hostile; most applications rejected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More understanding; many exemptions granted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7F2E9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Alternative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Non-combat roles or work centre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Civilian work such as farming, firefighting or bomb disposal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Prison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Many absolutists imprisoned, some harshly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Far fewer imprisoned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7F2E9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Public attitude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43815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Widely seen as cowards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80772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till some hostility, but more tolerance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Decriminali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o make something no longer a crim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onscrip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Making people join the armed forces by law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onscientious obje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omeone who refuses to fight for reasons of conscienc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ribun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special court that decided whether an objector's case was genui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Absolutis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conscientious objector who refused to do anything to help the war effor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Hate crim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crime motivated by prejudice, for example against someone's race or religio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0F1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Changing attitudes led Parliament to decriminalise some actions and criminalise other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Homosexuality and abortion were decriminalised in 1967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Race hate, drink driving and marital rape became crim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Conscientious objectors were treated far more tolerantly in WW2 than in WW1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552C32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Explain one way in which the treatment of conscientious objectors in the First World War was different from their treatment in the Second World War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9C89A">
                    <a:alpha val="100000"/>
                  </a:srgbClr>
                </a:solidFill>
                <a:latin typeface="Calibri"/>
              </a:rPr>
              <a:t><![CDATA[Name one clear difference, then support it with specific detail from both war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6A4A6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am Practice - Changing View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Answer all questions. Use specific names, dates and examples in every answer. · 3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1 · 4 marks · Explain one w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one way in which the treatment of conscientious objectors in the First World War was different from their treatment in the Second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2 · 12 marks · Explain wh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why there were changes in the definition of crime in the period c1900-present. You may use the following in your answer: the Sexual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16 marks · How far do you agree?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"Changing attitudes in society were the main reason for new definitions of crime in the period c1900-present." How far do you agree?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1 · 4 marks · Explain one w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plain one way in which the treatment of conscientious objectors in the First World War was different from their treatment in the Second World Wa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 one way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A valid difference identifi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1-2 mark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upported with specific knowledge of both wa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3-4 mark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2 · 12 marks · Explain wh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7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plain why there were changes in the definition of crime in the period c1900-present. You may use the following in your answer: the Sexual Offences Act (1967); drink driving. You must also use information of your ow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 why. Worth 1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1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809625" y="26479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241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1 (1-3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simple or general answe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09625" y="36766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528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2 (4-6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ome explanation of one or more reasons, with some knowledg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9625" y="47053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3815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3 (7-9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developed explanation linked to the question, with accurate knowledg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809625" y="57340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1143000" y="54102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4 (10-1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n analytical explanation of several reasons, with knowledge that goes beyond the stimulus point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16 marks · How far do you agre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"Changing attitudes in society were the main reason for new definitions of crime in the period c1900-present." How far do you agree? Explain your answer. You may use the following in your answer: race hate crime; cyber crime. You must also use information of your own. (16 marks, plus 4 for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How far do you agree?. Worth 16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16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1 (1-4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simple or generalised answe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2 (5-8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ome analysis, with a judgement that is asserted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3 (9-1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nalysis of both sides with accurate knowledge and a supported judgemen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mark schem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1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4 (13-16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ustained analysis, knowledge beyond the stimulus, and a clear, justified judgement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PaG (4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ccurate spelling, punctuation and grammar, with specialist terms such as decriminalise and hate crim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2026-09-23T16:46:14Z</dcterms:created>
  <dcterms:modified xsi:type="dcterms:W3CDTF">2026-09-23T16:46:14Z</dcterms:modified>
  <dc:title>Changing Views: Attitudes and the Law</dc:title>
  <dc:description>Generated from a pasted lesson-pack script.</dc:description>
  <dc:subject>Chapter 4: Crime, punishment and law enforcement in recent times, c1900-present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OpenRevise drawing">
    <vt:i4>3</vt:i4>
  </property>
</Properties>
</file>