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  <Default Extension="webp" ContentType="image/webp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2" r:id="rId9"/>
    <p:sldId id="264" r:id="rId11"/>
    <p:sldId id="265" r:id="rId12"/>
    <p:sldId id="266" r:id="rId13"/>
    <p:sldId id="267" r:id="rId14"/>
    <p:sldId id="269" r:id="rId16"/>
    <p:sldId id="270" r:id="rId17"/>
    <p:sldId id="271" r:id="rId18"/>
    <p:sldId id="272" r:id="rId19"/>
    <p:sldId id="273" r:id="rId20"/>
    <p:sldId id="274" r:id="rId21"/>
    <p:sldId id="276" r:id="rId23"/>
    <p:sldId id="277" r:id="rId24"/>
    <p:sldId id="278" r:id="rId25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
  <Relationship Id="rId9" Type="http://schemas.openxmlformats.org/officeDocument/2006/relationships/slide" Target="slides/slide7.xml"/>
  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82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177c29604e0102412345634e65028c87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9611ca8f07d6f73996a9419f834942f88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cd72c499c7e9a68e7f9a47ba32966f189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cd72c499c7e9a68e7f9a47ba32966f190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b4ea0d7b65168ae5c8dc752c5f085391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205ccd21b8f2994a2f0e2f057a2ebb393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2a7adf6aa5b5536be2d8eafab93cceb95.png"/>
  <Relationship Id="rId3" Type="http://schemas.openxmlformats.org/officeDocument/2006/relationships/image" Target="../media/5e651fdb4a0142ae63af9c547855504c400456e496.webp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383c00e5d81a5b69d59edb4984326c97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abacffc5ffeb8311884cb241f9f4dd198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6d9731c00e0ce12bd37826c62c9e01199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6bac5b5885321d8b4954a891b76373d101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6bac5b5885321d8b4954a891b76373d102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2d9be5fa9e4663af37ff1b27e88dafa103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6bac5b5885321d8b4954a891b76373d104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2d9be5fa9e4663af37ff1b27e88dafa105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6bac5b5885321d8b4954a891b76373d107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2d9be5fa9e4663af37ff1b27e88dafa108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2d9be5fa9e4663af37ff1b27e88dafa109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0F16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0692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0692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Prisons and Refo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4524375"/>
            <a:ext cx="10001250" cy="4572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800" spc="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c1900-present]]></a:t>
            </a:r>
          </a:p>
        </p:txBody>
      </p:sp>
      <p:sp>
        <p:nvSpPr>
          <p:cNvPr id="8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0692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E3D6B3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6A4A6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219325"/>
            <a:ext cx="11087100" cy="1095375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4003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B8862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4003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2193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Describe how prisons and punishment changed after 1900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590925"/>
            <a:ext cx="11087100" cy="1095375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7719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B8862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7719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5909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Explain the changes in how young offenders were treated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62525"/>
            <a:ext cx="11087100" cy="1095375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51435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B8862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51435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9625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Evaluate alternatives to prison, such as community sentences and restorative justic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Setting the Sce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33550"/>
            <a:ext cx="11087100" cy="1600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819150" y="1876425"/>
            <a:ext cx="10544175" cy="13239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By 1900 prison was the main punishment for serious crime. Over the twentieth century the aim of punishment shifted further towards rehabilitation - helping offenders change so they would not reoffend - and towards keeping young people and first-time offenders out of prison altogether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1943100" y="4419600"/>
            <a:ext cx="8315325" cy="28575"/>
          </a:xfrm>
          <a:prstGeom prst="rect">
            <a:avLst/>
          </a:prstGeom>
          <a:solidFill>
            <a:srgbClr val="D9C89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 descr=""/>
          <p:cNvSpPr/>
          <p:nvPr/>
        </p:nvSpPr>
        <p:spPr>
          <a:xfrm>
            <a:off x="1828800" y="4314825"/>
            <a:ext cx="238125" cy="238125"/>
          </a:xfrm>
          <a:prstGeom prst="ellipse">
            <a:avLst/>
          </a:prstGeom>
          <a:solidFill>
            <a:srgbClr val="B8862B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61975" y="3771900"/>
            <a:ext cx="2771775" cy="457200"/>
          </a:xfrm>
          <a:prstGeom prst="rect">
            <a:avLst/>
          </a:prstGeom>
          <a:noFill/>
        </p:spPr>
        <p:txBody>
          <a:bodyPr anchor="b" anchorCtr="0" rtlCol="0" vert="horz" bIns="0" lIns="0" rIns="0" tIns="0">
            <a:normAutofit/>
          </a:bodyPr>
          <a:lstStyle/>
          <a:p>
            <a:pPr algn="ctr" rtl="0" fontAlgn="b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1907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19125" y="4686300"/>
            <a:ext cx="2657475" cy="1419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 Probation of Offenders Act lets offenders serve their sentence in the community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4600575" y="4314825"/>
            <a:ext cx="238125" cy="238125"/>
          </a:xfrm>
          <a:prstGeom prst="ellipse">
            <a:avLst/>
          </a:prstGeom>
          <a:solidFill>
            <a:srgbClr val="B8862B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3333750" y="3771900"/>
            <a:ext cx="2771775" cy="457200"/>
          </a:xfrm>
          <a:prstGeom prst="rect">
            <a:avLst/>
          </a:prstGeom>
          <a:noFill/>
        </p:spPr>
        <p:txBody>
          <a:bodyPr anchor="b" anchorCtr="0" rtlCol="0" vert="horz" bIns="0" lIns="0" rIns="0" tIns="0">
            <a:normAutofit/>
          </a:bodyPr>
          <a:lstStyle/>
          <a:p>
            <a:pPr algn="ctr" rtl="0" fontAlgn="b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1908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3390900" y="4686300"/>
            <a:ext cx="2657475" cy="1419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 Children Act sets up juvenile courts; the first borstals open for young offender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7372350" y="4314825"/>
            <a:ext cx="238125" cy="238125"/>
          </a:xfrm>
          <a:prstGeom prst="ellipse">
            <a:avLst/>
          </a:prstGeom>
          <a:solidFill>
            <a:srgbClr val="B8862B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6105525" y="3771900"/>
            <a:ext cx="2771775" cy="457200"/>
          </a:xfrm>
          <a:prstGeom prst="rect">
            <a:avLst/>
          </a:prstGeom>
          <a:noFill/>
        </p:spPr>
        <p:txBody>
          <a:bodyPr anchor="b" anchorCtr="0" rtlCol="0" vert="horz" bIns="0" lIns="0" rIns="0" tIns="0">
            <a:normAutofit/>
          </a:bodyPr>
          <a:lstStyle/>
          <a:p>
            <a:pPr algn="ctr" rtl="0" fontAlgn="b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1936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6162675" y="4686300"/>
            <a:ext cx="2657475" cy="1419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New Hall, the first open prison, open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10144125" y="4314825"/>
            <a:ext cx="238125" cy="238125"/>
          </a:xfrm>
          <a:prstGeom prst="ellipse">
            <a:avLst/>
          </a:prstGeom>
          <a:solidFill>
            <a:srgbClr val="B8862B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8877300" y="3771900"/>
            <a:ext cx="2771775" cy="457200"/>
          </a:xfrm>
          <a:prstGeom prst="rect">
            <a:avLst/>
          </a:prstGeom>
          <a:noFill/>
        </p:spPr>
        <p:txBody>
          <a:bodyPr anchor="b" anchorCtr="0" rtlCol="0" vert="horz" bIns="0" lIns="0" rIns="0" tIns="0">
            <a:normAutofit/>
          </a:bodyPr>
          <a:lstStyle/>
          <a:p>
            <a:pPr algn="ctr" rtl="0" fontAlgn="b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1948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934450" y="4686300"/>
            <a:ext cx="2657475" cy="1419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 Criminal Justice Act abolishes hard labour, penal servitude and flogging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Setting the Scene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3324225" y="4419600"/>
            <a:ext cx="5543550" cy="28575"/>
          </a:xfrm>
          <a:prstGeom prst="rect">
            <a:avLst/>
          </a:prstGeom>
          <a:solidFill>
            <a:srgbClr val="D9C89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3209925" y="4314825"/>
            <a:ext cx="238125" cy="238125"/>
          </a:xfrm>
          <a:prstGeom prst="ellipse">
            <a:avLst/>
          </a:prstGeom>
          <a:solidFill>
            <a:srgbClr val="B8862B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3771900"/>
            <a:ext cx="5543550" cy="457200"/>
          </a:xfrm>
          <a:prstGeom prst="rect">
            <a:avLst/>
          </a:prstGeom>
          <a:noFill/>
        </p:spPr>
        <p:txBody>
          <a:bodyPr anchor="b" anchorCtr="0" rtlCol="0" vert="horz" bIns="0" lIns="0" rIns="0" tIns="0">
            <a:normAutofit/>
          </a:bodyPr>
          <a:lstStyle/>
          <a:p>
            <a:pPr algn="ctr" rtl="0" fontAlgn="b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197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09600" y="4686300"/>
            <a:ext cx="5429250" cy="1419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Community service orders are introduce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8753475" y="4314825"/>
            <a:ext cx="238125" cy="238125"/>
          </a:xfrm>
          <a:prstGeom prst="ellipse">
            <a:avLst/>
          </a:prstGeom>
          <a:solidFill>
            <a:srgbClr val="B8862B">
              <a:alpha val="100000"/>
            </a:srgbClr>
          </a:solidFill>
          <a:ln w="28575">
            <a:solidFill>
              <a:srgbClr val="FFFFF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096000" y="3771900"/>
            <a:ext cx="5543550" cy="457200"/>
          </a:xfrm>
          <a:prstGeom prst="rect">
            <a:avLst/>
          </a:prstGeom>
          <a:noFill/>
        </p:spPr>
        <p:txBody>
          <a:bodyPr anchor="b" anchorCtr="0" rtlCol="0" vert="horz" bIns="0" lIns="0" rIns="0" tIns="0">
            <a:normAutofit/>
          </a:bodyPr>
          <a:lstStyle/>
          <a:p>
            <a:pPr algn="ctr" rtl="0" fontAlgn="b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1982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153150" y="4686300"/>
            <a:ext cx="5429250" cy="1419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Borstals are replaced by youth custody centres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Changes in Pris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Prisons became less harsh, and focused more on changing offender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809625" y="26479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241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Harsh methods en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 Criminal Justice Act of 1948 abolished hard labour, penal servitude and flogging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09625" y="36766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528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Education and work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Prisoners were given the chance to learn skills and gain qualification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809625" y="47053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3815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Open pris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From 1936 low-risk prisoners could serve time in open prisons with few locks, preparing them for release.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809625" y="57340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1143000" y="54102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Numb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Despite reforms, the prison population has grown, to over 80,000 in recent years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Young Offend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Young people came to be treated differently from adul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809625" y="26479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241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Juvenile cour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 Children Act of 1908 created separate courts for under-16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09625" y="36766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528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Borstal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From 1908, borstals held young offenders aged 16-21, with strict discipline, education and training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809625" y="47053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3815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Replacem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Borstals were replaced by youth custody centres in 1982, and later by young offender institutions.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809625" y="57340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1143000" y="54102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Ai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o stop young people becoming hardened criminals by keeping them apart from adult prisoners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A Borstal Institu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2700" y="1905000"/>
            <a:ext cx="5219700" cy="382905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62700" y="1905000"/>
            <a:ext cx="5219700" cy="3829050"/>
          </a:xfrm>
          <a:prstGeom prst="rect">
            <a:avLst/>
          </a:prstGeom>
          <a:noFill/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5810250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Young offenders at a borstal, early twentieth century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305550" y="6096000"/>
            <a:ext cx="5334000" cy="209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Early twentieth-century photograph; public domain copies on Wikimedia Commons or a prison history archive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1905000"/>
            <a:ext cx="5334000" cy="11430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rmAutofit/>
          </a:bodyPr>
          <a:lstStyle/>
          <a:p>
            <a:pPr algn="l" rtl="0" fontAlgn="t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he first borstal institution opened at Borstal in Kent, and the Prevention of Crime Act of 1908 set up a national system. The aim was to train young offenders so they could lead honest lives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52450" y="3181350"/>
            <a:ext cx="5334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BORSTAL LIFE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505200"/>
            <a:ext cx="5334000" cy="8763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505200"/>
            <a:ext cx="47625" cy="876300"/>
          </a:xfrm>
          <a:prstGeom prst="rect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62000" y="3562350"/>
            <a:ext cx="49720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strike="noStrike" sz="15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Discipline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Strict routines and physical exercis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57700"/>
            <a:ext cx="5334000" cy="8763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4457700"/>
            <a:ext cx="47625" cy="876300"/>
          </a:xfrm>
          <a:prstGeom prst="rect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514850"/>
            <a:ext cx="49720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strike="noStrike" sz="15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Training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Trades such as carpentry and farming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10200"/>
            <a:ext cx="5334000" cy="8763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5410200"/>
            <a:ext cx="47625" cy="876300"/>
          </a:xfrm>
          <a:prstGeom prst="rect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5467350"/>
            <a:ext cx="49720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strike="noStrike" sz="15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Education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Lessons to improve reading and writing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Alternatives to Pris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Punishments that keep offenders in the communit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5438775" cy="1981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23900" y="2419350"/>
            <a:ext cx="323850" cy="28575"/>
          </a:xfrm>
          <a:prstGeom prst="rect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23900" y="2590800"/>
            <a:ext cx="5095875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Prob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From 1907 offenders could be supervised by a probation officer instead of going to pris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200775" y="2247900"/>
            <a:ext cx="5438775" cy="1981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6372225" y="2419350"/>
            <a:ext cx="323850" cy="28575"/>
          </a:xfrm>
          <a:prstGeom prst="rect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6372225" y="2590800"/>
            <a:ext cx="5095875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Community servi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From 1972 offenders could be ordered to do unpaid work in the community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5438775" cy="1981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23900" y="4476750"/>
            <a:ext cx="323850" cy="28575"/>
          </a:xfrm>
          <a:prstGeom prst="rect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23900" y="4648200"/>
            <a:ext cx="5095875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Electronic tagg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Offenders wear a tag that tracks where they are, allowing a curfew at hom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00775" y="4305300"/>
            <a:ext cx="5438775" cy="1981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6372225" y="4476750"/>
            <a:ext cx="323850" cy="28575"/>
          </a:xfrm>
          <a:prstGeom prst="rect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372225" y="4648200"/>
            <a:ext cx="5095875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Restorative justi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Offenders meet their victims, hear the harm they caused and try to make amend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Does Prison Work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4384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ARGUMENTS FOR PRISON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7A1F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571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•  Protects the public from dangerous criminal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•  Punishes offenders - retribution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•  Deters others from committing crim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4384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B8862B">
                    <a:alpha val="100000"/>
                  </a:srgbClr>
                </a:solidFill>
                <a:latin typeface="Cambria"/>
              </a:rPr>
              <a:t><![CDATA[ARGUMENTS AGAINST PRISON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571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•  High rates of reoffending after releas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•  Expensive to run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•  Can make offenders more criminal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•  Community sentences can be cheaper and more effective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0668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38325"/>
            <a:ext cx="5010150" cy="9429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Rehabilit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Helping an offender change so they do not reoffend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0668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38325"/>
            <a:ext cx="5010150" cy="9429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Prob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Supervision of an offender in the community instead of pris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924175"/>
            <a:ext cx="5410200" cy="10668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2981325"/>
            <a:ext cx="5010150" cy="9429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Borsta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n institution for young offenders, 1908-1982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2924175"/>
            <a:ext cx="5410200" cy="10668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2981325"/>
            <a:ext cx="5010150" cy="9429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Open pris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 prison with few locks for low-risk prisoner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067175"/>
            <a:ext cx="5410200" cy="10668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4124325"/>
            <a:ext cx="5010150" cy="9429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Community servi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Unpaid work in the community as a punishmen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067175"/>
            <a:ext cx="5410200" cy="10668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4124325"/>
            <a:ext cx="5010150" cy="9429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Restorative justi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Offenders meet victims to understand the harm and make amends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5210175"/>
            <a:ext cx="5410200" cy="10668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52475" y="5267325"/>
            <a:ext cx="5010150" cy="9429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2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Electronic tagg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 device worn by offenders to track their location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0F16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0692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0692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1B07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7F2E9">
                    <a:alpha val="100000"/>
                  </a:srgbClr>
                </a:solidFill>
                <a:latin typeface="Calibri"/>
              </a:rPr>
              <a:t><![CDATA[Punishment moved towards rehabilitation after 1900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1B07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7F2E9">
                    <a:alpha val="100000"/>
                  </a:srgbClr>
                </a:solidFill>
                <a:latin typeface="Calibri"/>
              </a:rPr>
              <a:t><![CDATA[Young offenders were treated separately, in juvenile courts and borstal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1B07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7F2E9">
                    <a:alpha val="100000"/>
                  </a:srgbClr>
                </a:solidFill>
                <a:latin typeface="Calibri"/>
              </a:rPr>
              <a:t><![CDATA[Hard labour and flogging were abolished in 1948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1B07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7F2E9">
                    <a:alpha val="100000"/>
                  </a:srgbClr>
                </a:solidFill>
                <a:latin typeface="Calibri"/>
              </a:rPr>
              <a:t><![CDATA[Alternatives such as probation, community service and restorative justice keep offenders out of prison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552C32">
              <a:alpha val="100000"/>
            </a:srgbClr>
          </a:solidFill>
          <a:ln w="19050">
            <a:solidFill>
              <a:srgbClr val="B8862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500" spc="0" u="none" cap="none">
                <a:solidFill>
                  <a:srgbClr val="FFFFFF">
                    <a:alpha val="100000"/>
                  </a:srgbClr>
                </a:solidFill>
                <a:latin typeface="Cambria"/>
              </a:rPr>
              <a:t><![CDATA[Explain why there were changes in the treatment of young offenders in the period c1900-present. (1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D9C89A">
                    <a:alpha val="100000"/>
                  </a:srgbClr>
                </a:solidFill>
                <a:latin typeface="Calibri"/>
              </a:rPr>
              <a:t><![CDATA[Explain the reasons for change - the idea of rehabilitation, protecting young people from hardened criminals - and support each with specific example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6A4A6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Exam Practice - Prisons and Refo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Answer all questions. Use specific names, dates and examples in every answer. · 3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1 · 4 marks · Explain one wa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Explain one way in which the treatment of young offenders in the early twentieth century was similar to the treatment of young offenders in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2 · 12 marks · Explain wh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Explain why there were changes in the treatment of young offenders in the period c1900-present. You may use the following in your answer…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3 · 16 marks · How far do you agree?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"The main aim of punishment in the period c1900-present has been to rehabilitate offenders." How far do you agree? Explain your answer. You…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1 · 4 marks · Explain one wa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4D6AE">
                    <a:alpha val="100000"/>
                  </a:srgbClr>
                </a:solidFill>
                <a:latin typeface="Cambr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Explain one way in which the treatment of young offenders in the early twentieth century was similar to the treatment of young offenders in the late twentieth centur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7A1F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 one way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A valid similarity identifi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1-2 mark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Supported with specific knowledge of both period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3-4 mark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2 · 12 marks · Explain wh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4D6AE">
                    <a:alpha val="100000"/>
                  </a:srgbClr>
                </a:solidFill>
                <a:latin typeface="Cambr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7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Explain why there were changes in the treatment of young offenders in the period c1900-present. You may use the following in your answer: borstals; the Children Act (1908). You must also use information of your ow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7A1F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 why. Worth 1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1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809625" y="26479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241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1 (1-3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 simple or general answer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09625" y="36766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528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2 (4-6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Some explanation of one or more reasons, with some knowledge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809625" y="47053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3815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3 (7-9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 developed explanation linked to the question, with accurate knowledge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809625" y="5734050"/>
            <a:ext cx="152400" cy="152400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1143000" y="5410200"/>
            <a:ext cx="10182225" cy="8001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4 (10-12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5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n analytical explanation of several reasons, with knowledge that goes beyond the stimulus point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3 · 16 marks · How far do you agre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E4D6AE">
                    <a:alpha val="100000"/>
                  </a:srgbClr>
                </a:solidFill>
                <a:latin typeface="Cambr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"The main aim of punishment in the period c1900-present has been to rehabilitate offenders." How far do you agree? Explain your answer. You may use the following in your answer: open prisons; the prison population. You must also use information of your own. (16 marks, plus 4 for spelling…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7A1F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1B075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How far do you agree?. Worth 16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16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1 (1-4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 simple or generalised answer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2 (5-8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Some analysis, with a judgement that is asserted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3 (9-12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nalysis of both sides with accurate knowledge and a supported judgemen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4D6A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B8862B">
                    <a:alpha val="100000"/>
                  </a:srgbClr>
                </a:solidFill>
                <a:latin typeface="Calibri"/>
              </a:rPr>
              <a:t><![CDATA[EDEXCEL GCSE HISTORY  ·  PAPER 1  ·  CRIME & PUNISHMENT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Question 3 · mark scheme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Chapter 4: Crime, punishment and law enforcement in recent times, c1900-presen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Level 4 (13-16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Sustained analysis, knowledge beyond the stimulus, and a clear, justified judgement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7F2E9">
              <a:alpha val="100000"/>
            </a:srgbClr>
          </a:solidFill>
          <a:ln w="9525">
            <a:solidFill>
              <a:srgbClr val="D9C89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B8862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7A1F2B">
                    <a:alpha val="100000"/>
                  </a:srgbClr>
                </a:solidFill>
                <a:latin typeface="Cambria"/>
              </a:rPr>
              <a:t><![CDATA[SPaG (4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11B">
                    <a:alpha val="100000"/>
                  </a:srgbClr>
                </a:solidFill>
                <a:latin typeface="Calibri"/>
              </a:rPr>
              <a:t><![CDATA[Accurate spelling, punctuation and grammar, with specialist terms such as rehabilitation and retribu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A5C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2026-09-23T16:46:15Z</dcterms:created>
  <dcterms:modified xsi:type="dcterms:W3CDTF">2026-09-23T16:46:15Z</dcterms:modified>
  <dc:title>Prisons and Reforms</dc:title>
  <dc:description>Generated from a pasted lesson-pack script.</dc:description>
  <dc:subject>Chapter 4: Crime, punishment and law enforcement in recent times, c1900-present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3" name="OpenRevise drawing">
    <vt:i4>3</vt:i4>
  </property>
</Properties>
</file>