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4" r:id="rId11"/>
    <p:sldId id="265" r:id="rId12"/>
    <p:sldId id="266" r:id="rId13"/>
    <p:sldId id="267" r:id="rId14"/>
    <p:sldId id="268" r:id="rId15"/>
    <p:sldId id="269" r:id="rId16"/>
    <p:sldId id="270" r:id="rId17"/>
    <p:sldId id="271" r:id="rId18"/>
    <p:sldId id="273" r:id="rId20"/>
    <p:sldId id="274" r:id="rId21"/>
    <p:sldId id="275" r:id="rId22"/>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82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11a514eb42326d1cf036236aedfceb612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9611ca8f07d6f73996a9419f834942f12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12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12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abacffc5ffeb8311884cb241f9f4dd112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2a7adf6aa5b5536be2d8eafab93cceb126.png"/>
  <Relationship Id="rId3" Type="http://schemas.openxmlformats.org/officeDocument/2006/relationships/image" Target="../media/4510b7804e5a4caf1c55d0ae80c07d1afdbf8d9d12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a08a913efd47dc7307827a6c225170a128.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383c00e5d81a5b69d59edb4984326c13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6d9731c00e0ce12bd37826c62c9e01113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32.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33.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34.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35.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36.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38.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39.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40.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Cambria"/>
              </a:rPr>
              <a:t><![CDATA[The Abolition of the Death Penalty]]></a:t>
            </a:r>
          </a:p>
        </p:txBody>
      </p:sp>
      <p:sp>
        <p:nvSpPr>
          <p:cNvPr id="7" name=""/>
          <p:cNvSpPr txBox="1"/>
          <p:nvPr/>
        </p:nvSpPr>
        <p:spPr>
          <a:xfrm>
            <a:off x="1095375" y="4524375"/>
            <a:ext cx="10001250" cy="4572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i="1" strike="noStrike" sz="1800" spc="0" u="none" cap="none">
                <a:solidFill>
                  <a:srgbClr val="D1B075">
                    <a:alpha val="100000"/>
                  </a:srgbClr>
                </a:solidFill>
                <a:latin typeface="Calibri"/>
              </a:rPr>
              <a:t><![CDATA[c1900-present]]></a:t>
            </a:r>
          </a:p>
        </p:txBody>
      </p:sp>
      <p:sp>
        <p:nvSpPr>
          <p:cNvPr id="8" name="" descr=""/>
          <p:cNvSpPr/>
          <p:nvPr/>
        </p:nvSpPr>
        <p:spPr>
          <a:xfrm>
            <a:off x="5086350" y="5076825"/>
            <a:ext cx="2009775" cy="28575"/>
          </a:xfrm>
          <a:prstGeom prst="rect">
            <a:avLst/>
          </a:prstGeom>
          <a:solidFill>
            <a:srgbClr val="906922">
              <a:alpha val="100000"/>
            </a:srgbClr>
          </a:solidFill>
          <a:ln w="9525">
            <a:noFill/>
          </a:ln>
        </p:spPr>
        <p:txBody>
          <a:bodyPr vertOverflow="clip" rtlCol="0" anchor="ctr"/>
          <a:lstStyle/>
          <a:p>
            <a:pPr algn="ctr"/>
            <a:r>
              <a:t/>
            </a:r>
          </a:p>
        </p:txBody>
      </p:sp>
      <p:sp>
        <p:nvSpPr>
          <p:cNvPr id="9"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3D6B3">
                    <a:alpha val="100000"/>
                  </a:srgbClr>
                </a:solidFill>
                <a:latin typeface="Calibri"/>
              </a:rPr>
              <a:t><![CDATA[Chapter 4: Crime, punishment and law enforcement in recent times, c1900-present]]></a:t>
            </a:r>
          </a:p>
        </p:txBody>
      </p:sp>
      <p:sp>
        <p:nvSpPr>
          <p:cNvPr id="10"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1B075">
                    <a:alpha val="100000"/>
                  </a:srgbClr>
                </a:solidFill>
                <a:latin typeface="Calibri"/>
              </a:rPr>
              <a:t><![CDATA[Lesson 4 of 4]]></a:t>
            </a:r>
          </a:p>
        </p:txBody>
      </p:sp>
      <p:sp>
        <p:nvSpPr>
          <p:cNvPr id="1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22193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Describe the cases of Timothy Evans, Derek Bentley and Ruth Ellis.]]></a:t>
            </a:r>
          </a:p>
        </p:txBody>
      </p:sp>
      <p:sp>
        <p:nvSpPr>
          <p:cNvPr id="13" name="" descr=""/>
          <p:cNvSpPr/>
          <p:nvPr/>
        </p:nvSpPr>
        <p:spPr>
          <a:xfrm>
            <a:off x="552450" y="35909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the death penalty was abolished in 1965.]]></a:t>
            </a:r>
          </a:p>
        </p:txBody>
      </p:sp>
      <p:sp>
        <p:nvSpPr>
          <p:cNvPr id="17" name="" descr=""/>
          <p:cNvSpPr/>
          <p:nvPr/>
        </p:nvSpPr>
        <p:spPr>
          <a:xfrm>
            <a:off x="552450" y="49625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Assess the arguments for and against the death penalty.]]></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1733550"/>
            <a:ext cx="11087100" cy="1600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500" spc="0" u="none" cap="none">
                <a:solidFill>
                  <a:srgbClr val="2B211B">
                    <a:alpha val="100000"/>
                  </a:srgbClr>
                </a:solidFill>
                <a:latin typeface="Calibri"/>
              </a:rPr>
              <a:t><![CDATA[In 1900 murder was still punishable by hanging. By the 1950s a series of controversial cases had convinced many people that innocent or undeserving people were being executed. In 1965 Parliament suspended the death penalty for murder, and it was abolished permanently in 1969.]]></a:t>
            </a:r>
          </a:p>
        </p:txBody>
      </p:sp>
      <p:sp>
        <p:nvSpPr>
          <p:cNvPr id="11" name="" descr=""/>
          <p:cNvSpPr/>
          <p:nvPr/>
        </p:nvSpPr>
        <p:spPr>
          <a:xfrm>
            <a:off x="1943100" y="4419600"/>
            <a:ext cx="8315325" cy="28575"/>
          </a:xfrm>
          <a:prstGeom prst="rect">
            <a:avLst/>
          </a:prstGeom>
          <a:solidFill>
            <a:srgbClr val="D9C89A">
              <a:alpha val="100000"/>
            </a:srgbClr>
          </a:solidFill>
          <a:ln w="9525">
            <a:noFill/>
          </a:ln>
        </p:spPr>
        <p:txBody>
          <a:bodyPr vertOverflow="clip" rtlCol="0" anchor="ctr"/>
          <a:lstStyle/>
          <a:p>
            <a:pPr algn="ctr"/>
            <a:r>
              <a:t/>
            </a:r>
          </a:p>
        </p:txBody>
      </p:sp>
      <p:sp>
        <p:nvSpPr>
          <p:cNvPr id="12" name="" descr=""/>
          <p:cNvSpPr/>
          <p:nvPr/>
        </p:nvSpPr>
        <p:spPr>
          <a:xfrm>
            <a:off x="18288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950]]></a:t>
            </a:r>
          </a:p>
        </p:txBody>
      </p:sp>
      <p:sp>
        <p:nvSpPr>
          <p:cNvPr id="14" name=""/>
          <p:cNvSpPr txBox="1"/>
          <p:nvPr/>
        </p:nvSpPr>
        <p:spPr>
          <a:xfrm>
            <a:off x="61912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imothy Evans is hanged for the murder of his daughter.]]></a:t>
            </a:r>
          </a:p>
        </p:txBody>
      </p:sp>
      <p:sp>
        <p:nvSpPr>
          <p:cNvPr id="15" name="" descr=""/>
          <p:cNvSpPr/>
          <p:nvPr/>
        </p:nvSpPr>
        <p:spPr>
          <a:xfrm>
            <a:off x="46005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333375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953]]></a:t>
            </a:r>
          </a:p>
        </p:txBody>
      </p:sp>
      <p:sp>
        <p:nvSpPr>
          <p:cNvPr id="17" name=""/>
          <p:cNvSpPr txBox="1"/>
          <p:nvPr/>
        </p:nvSpPr>
        <p:spPr>
          <a:xfrm>
            <a:off x="339090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Derek Bentley, aged 19, is hanged; John Christie is revealed as a serial killer.]]></a:t>
            </a:r>
          </a:p>
        </p:txBody>
      </p:sp>
      <p:sp>
        <p:nvSpPr>
          <p:cNvPr id="18" name="" descr=""/>
          <p:cNvSpPr/>
          <p:nvPr/>
        </p:nvSpPr>
        <p:spPr>
          <a:xfrm>
            <a:off x="737235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610552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955]]></a:t>
            </a:r>
          </a:p>
        </p:txBody>
      </p:sp>
      <p:sp>
        <p:nvSpPr>
          <p:cNvPr id="20" name=""/>
          <p:cNvSpPr txBox="1"/>
          <p:nvPr/>
        </p:nvSpPr>
        <p:spPr>
          <a:xfrm>
            <a:off x="616267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Ruth Ellis becomes the last woman hanged in Britain.]]></a:t>
            </a:r>
          </a:p>
        </p:txBody>
      </p:sp>
      <p:sp>
        <p:nvSpPr>
          <p:cNvPr id="21" name="" descr=""/>
          <p:cNvSpPr/>
          <p:nvPr/>
        </p:nvSpPr>
        <p:spPr>
          <a:xfrm>
            <a:off x="101441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887730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957]]></a:t>
            </a:r>
          </a:p>
        </p:txBody>
      </p:sp>
      <p:sp>
        <p:nvSpPr>
          <p:cNvPr id="23" name=""/>
          <p:cNvSpPr txBox="1"/>
          <p:nvPr/>
        </p:nvSpPr>
        <p:spPr>
          <a:xfrm>
            <a:off x="893445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Homicide Act limits the death penalty to certain types of murder.]]></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2400300" y="4419600"/>
            <a:ext cx="7391400" cy="28575"/>
          </a:xfrm>
          <a:prstGeom prst="rect">
            <a:avLst/>
          </a:prstGeom>
          <a:solidFill>
            <a:srgbClr val="D9C89A">
              <a:alpha val="100000"/>
            </a:srgbClr>
          </a:solidFill>
          <a:ln w="9525">
            <a:noFill/>
          </a:ln>
        </p:spPr>
        <p:txBody>
          <a:bodyPr vertOverflow="clip" rtlCol="0" anchor="ctr"/>
          <a:lstStyle/>
          <a:p>
            <a:pPr algn="ctr"/>
            <a:r>
              <a:t/>
            </a:r>
          </a:p>
        </p:txBody>
      </p:sp>
      <p:sp>
        <p:nvSpPr>
          <p:cNvPr id="10" name="" descr=""/>
          <p:cNvSpPr/>
          <p:nvPr/>
        </p:nvSpPr>
        <p:spPr>
          <a:xfrm>
            <a:off x="22860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1" name=""/>
          <p:cNvSpPr txBox="1"/>
          <p:nvPr/>
        </p:nvSpPr>
        <p:spPr>
          <a:xfrm>
            <a:off x="552450" y="3771900"/>
            <a:ext cx="36957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964]]></a:t>
            </a:r>
          </a:p>
        </p:txBody>
      </p:sp>
      <p:sp>
        <p:nvSpPr>
          <p:cNvPr id="12" name=""/>
          <p:cNvSpPr txBox="1"/>
          <p:nvPr/>
        </p:nvSpPr>
        <p:spPr>
          <a:xfrm>
            <a:off x="609600" y="4686300"/>
            <a:ext cx="358140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last executions in Britain take place.]]></a:t>
            </a:r>
          </a:p>
        </p:txBody>
      </p:sp>
      <p:sp>
        <p:nvSpPr>
          <p:cNvPr id="13" name="" descr=""/>
          <p:cNvSpPr/>
          <p:nvPr/>
        </p:nvSpPr>
        <p:spPr>
          <a:xfrm>
            <a:off x="59817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4" name=""/>
          <p:cNvSpPr txBox="1"/>
          <p:nvPr/>
        </p:nvSpPr>
        <p:spPr>
          <a:xfrm>
            <a:off x="4248150" y="3771900"/>
            <a:ext cx="36957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965]]></a:t>
            </a:r>
          </a:p>
        </p:txBody>
      </p:sp>
      <p:sp>
        <p:nvSpPr>
          <p:cNvPr id="15" name=""/>
          <p:cNvSpPr txBox="1"/>
          <p:nvPr/>
        </p:nvSpPr>
        <p:spPr>
          <a:xfrm>
            <a:off x="4305300" y="4686300"/>
            <a:ext cx="358140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death penalty for murder is suspended for five years.]]></a:t>
            </a:r>
          </a:p>
        </p:txBody>
      </p:sp>
      <p:sp>
        <p:nvSpPr>
          <p:cNvPr id="16" name="" descr=""/>
          <p:cNvSpPr/>
          <p:nvPr/>
        </p:nvSpPr>
        <p:spPr>
          <a:xfrm>
            <a:off x="96774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7" name=""/>
          <p:cNvSpPr txBox="1"/>
          <p:nvPr/>
        </p:nvSpPr>
        <p:spPr>
          <a:xfrm>
            <a:off x="7943850" y="3771900"/>
            <a:ext cx="36957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969]]></a:t>
            </a:r>
          </a:p>
        </p:txBody>
      </p:sp>
      <p:sp>
        <p:nvSpPr>
          <p:cNvPr id="18" name=""/>
          <p:cNvSpPr txBox="1"/>
          <p:nvPr/>
        </p:nvSpPr>
        <p:spPr>
          <a:xfrm>
            <a:off x="8001000" y="4686300"/>
            <a:ext cx="358140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Abolition is made permanen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ree Cases That Changed Opin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Each raised serious doubts about hanging.]]></a:t>
            </a:r>
          </a:p>
        </p:txBody>
      </p:sp>
      <p:sp>
        <p:nvSpPr>
          <p:cNvPr id="10" name="" descr=""/>
          <p:cNvSpPr/>
          <p:nvPr/>
        </p:nvSpPr>
        <p:spPr>
          <a:xfrm>
            <a:off x="55245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2390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72390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Timothy Evans]]></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Hanged in 1950 for murdering his daughter. In 1953 his landlord, John Christie, was found to be a serial killer. Evans was pardoned in 1966.]]></a:t>
            </a:r>
          </a:p>
        </p:txBody>
      </p:sp>
      <p:sp>
        <p:nvSpPr>
          <p:cNvPr id="13" name="" descr=""/>
          <p:cNvSpPr/>
          <p:nvPr/>
        </p:nvSpPr>
        <p:spPr>
          <a:xfrm>
            <a:off x="4314825"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4486275"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4486275"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Derek Bentley]]></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ged 19 with learning difficulties, hanged in 1953 for a murder committed by his 16-year-old friend, who was too young to hang. Pardoned in 1993.]]></a:t>
            </a:r>
          </a:p>
        </p:txBody>
      </p:sp>
      <p:sp>
        <p:nvSpPr>
          <p:cNvPr id="16" name="" descr=""/>
          <p:cNvSpPr/>
          <p:nvPr/>
        </p:nvSpPr>
        <p:spPr>
          <a:xfrm>
            <a:off x="807720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24865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824865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Ruth Ellis]]></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hot her abusive lover in 1955 and became the last woman hanged in Britain, despite great public sympathy.]]></a:t>
            </a:r>
          </a:p>
        </p:txBody>
      </p:sp>
      <p:sp>
        <p:nvSpPr>
          <p:cNvPr id="19" name="" descr=""/>
          <p:cNvSpPr/>
          <p:nvPr/>
        </p:nvSpPr>
        <p:spPr>
          <a:xfrm>
            <a:off x="55245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descr=""/>
          <p:cNvSpPr/>
          <p:nvPr/>
        </p:nvSpPr>
        <p:spPr>
          <a:xfrm>
            <a:off x="72390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1" name=""/>
          <p:cNvSpPr txBox="1"/>
          <p:nvPr/>
        </p:nvSpPr>
        <p:spPr>
          <a:xfrm>
            <a:off x="72390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The problem]]></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n innocent man had been hanged, and an execution cannot be undone.]]></a:t>
            </a:r>
          </a:p>
        </p:txBody>
      </p:sp>
      <p:sp>
        <p:nvSpPr>
          <p:cNvPr id="22" name="" descr=""/>
          <p:cNvSpPr/>
          <p:nvPr/>
        </p:nvSpPr>
        <p:spPr>
          <a:xfrm>
            <a:off x="4314825"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descr=""/>
          <p:cNvSpPr/>
          <p:nvPr/>
        </p:nvSpPr>
        <p:spPr>
          <a:xfrm>
            <a:off x="4486275"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4" name=""/>
          <p:cNvSpPr txBox="1"/>
          <p:nvPr/>
        </p:nvSpPr>
        <p:spPr>
          <a:xfrm>
            <a:off x="4486275"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Fairness]]></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Bentley did not fire the gun, but he hanged while the killer lived.]]></a:t>
            </a:r>
          </a:p>
        </p:txBody>
      </p:sp>
      <p:sp>
        <p:nvSpPr>
          <p:cNvPr id="25" name="" descr=""/>
          <p:cNvSpPr/>
          <p:nvPr/>
        </p:nvSpPr>
        <p:spPr>
          <a:xfrm>
            <a:off x="807720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6" name="" descr=""/>
          <p:cNvSpPr/>
          <p:nvPr/>
        </p:nvSpPr>
        <p:spPr>
          <a:xfrm>
            <a:off x="824865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7" name=""/>
          <p:cNvSpPr txBox="1"/>
          <p:nvPr/>
        </p:nvSpPr>
        <p:spPr>
          <a:xfrm>
            <a:off x="824865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Sympathy]]></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Many felt Ellis's circumstances should have been taken into account.]]></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Protests Against Hang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pic>
        <p:nvPicPr>
          <p:cNvPr id="9" name="" descr=""/>
          <p:cNvPicPr>
            <a:picLocks noChangeAspect="1"/>
          </p:cNvPicPr>
          <p:nvPr/>
        </p:nvPicPr>
        <p:blipFill>
          <a:blip r:embed="rId3"/>
          <a:stretch>
            <a:fillRect/>
          </a:stretch>
        </p:blipFill>
        <p:spPr>
          <a:xfrm>
            <a:off x="6543675" y="1905000"/>
            <a:ext cx="4857750" cy="3829050"/>
          </a:xfrm>
          <a:prstGeom prst="rect">
            <a:avLst/>
          </a:prstGeom>
          <a:noFill/>
        </p:spPr>
      </p:pic>
      <p:sp>
        <p:nvSpPr>
          <p:cNvPr id="10" name="" descr=""/>
          <p:cNvSpPr/>
          <p:nvPr/>
        </p:nvSpPr>
        <p:spPr>
          <a:xfrm>
            <a:off x="6543675" y="1905000"/>
            <a:ext cx="4857750" cy="3829050"/>
          </a:xfrm>
          <a:prstGeom prst="rect">
            <a:avLst/>
          </a:prstGeom>
          <a:noFill/>
          <a:ln w="9525">
            <a:solidFill>
              <a:srgbClr val="D9C89A">
                <a:alpha val="100000"/>
              </a:srgbClr>
            </a:solidFill>
          </a:ln>
        </p:spPr>
        <p:txBody>
          <a:bodyPr vertOverflow="clip" rtlCol="0" anchor="ctr"/>
          <a:lstStyle/>
          <a:p>
            <a:pPr algn="ctr"/>
            <a:r>
              <a:t/>
            </a:r>
          </a:p>
        </p:txBody>
      </p:sp>
      <p:sp>
        <p:nvSpPr>
          <p:cNvPr id="11" name=""/>
          <p:cNvSpPr txBox="1"/>
          <p:nvPr/>
        </p:nvSpPr>
        <p:spPr>
          <a:xfrm>
            <a:off x="6305550" y="58102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A5C">
                    <a:alpha val="100000"/>
                  </a:srgbClr>
                </a:solidFill>
                <a:latin typeface="Calibri"/>
              </a:rPr>
              <a:t><![CDATA[Crowds outside Wandsworth Prison on the morning of Derek Bentley's execution, 1953.]]></a:t>
            </a:r>
          </a:p>
        </p:txBody>
      </p:sp>
      <p:sp>
        <p:nvSpPr>
          <p:cNvPr id="12" name=""/>
          <p:cNvSpPr txBox="1"/>
          <p:nvPr/>
        </p:nvSpPr>
        <p:spPr>
          <a:xfrm>
            <a:off x="6305550" y="6096000"/>
            <a:ext cx="5334000" cy="20955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i="1" strike="noStrike" sz="900" spc="0" u="none" cap="none">
                <a:solidFill>
                  <a:srgbClr val="7A6A5C">
                    <a:alpha val="100000"/>
                  </a:srgbClr>
                </a:solidFill>
                <a:latin typeface="Calibri"/>
              </a:rPr>
              <a:t><![CDATA[Press photograph, 1953; check the licence before use (for example via a newspaper or library archive).]]></a:t>
            </a:r>
          </a:p>
        </p:txBody>
      </p:sp>
      <p:sp>
        <p:nvSpPr>
          <p:cNvPr id="13" name=""/>
          <p:cNvSpPr txBox="1"/>
          <p:nvPr/>
        </p:nvSpPr>
        <p:spPr>
          <a:xfrm>
            <a:off x="552450" y="1905000"/>
            <a:ext cx="5334000" cy="885825"/>
          </a:xfrm>
          <a:prstGeom prst="rect">
            <a:avLst/>
          </a:prstGeom>
          <a:noFill/>
        </p:spPr>
        <p:txBody>
          <a:bodyPr anchor="t" anchorCtr="0" rtlCol="0" vert="horz" bIns="0" lIns="0" rIns="0" tIns="0">
            <a:normAutofit/>
          </a:bodyPr>
          <a:lstStyle/>
          <a:p>
            <a:pPr algn="l" rtl="0" fontAlgn="t" marL="0" marR="0" indent="0" lvl="0">
              <a:lnSpc>
                <a:spcPct val="116000"/>
              </a:lnSpc>
              <a:spcBef>
                <a:spcPts val="0"/>
              </a:spcBef>
              <a:spcAft>
                <a:spcPts val="0"/>
              </a:spcAft>
            </a:pPr>
            <a:r>
              <a:rPr lang="en-US" strike="noStrike" sz="1500" spc="0" u="none" cap="none">
                <a:solidFill>
                  <a:srgbClr val="2B211B">
                    <a:alpha val="100000"/>
                  </a:srgbClr>
                </a:solidFill>
                <a:latin typeface="Calibri"/>
              </a:rPr>
              <a:t><![CDATA[The execution of Derek Bentley in 1953 caused public outrage. Crowds gathered outside the prison, and the case became a symbol of the campaign against hanging.]]></a:t>
            </a:r>
          </a:p>
        </p:txBody>
      </p:sp>
      <p:sp>
        <p:nvSpPr>
          <p:cNvPr id="14" name=""/>
          <p:cNvSpPr txBox="1"/>
          <p:nvPr/>
        </p:nvSpPr>
        <p:spPr>
          <a:xfrm>
            <a:off x="552450" y="2924175"/>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B8862B">
                    <a:alpha val="100000"/>
                  </a:srgbClr>
                </a:solidFill>
                <a:latin typeface="Calibri"/>
              </a:rPr>
              <a:t><![CDATA[THE CASE]]></a:t>
            </a:r>
          </a:p>
        </p:txBody>
      </p:sp>
      <p:sp>
        <p:nvSpPr>
          <p:cNvPr id="15" name="" descr=""/>
          <p:cNvSpPr/>
          <p:nvPr/>
        </p:nvSpPr>
        <p:spPr>
          <a:xfrm>
            <a:off x="552450" y="3257550"/>
            <a:ext cx="5334000" cy="9144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descr=""/>
          <p:cNvSpPr/>
          <p:nvPr/>
        </p:nvSpPr>
        <p:spPr>
          <a:xfrm>
            <a:off x="552450" y="3257550"/>
            <a:ext cx="47625" cy="914400"/>
          </a:xfrm>
          <a:prstGeom prst="rect">
            <a:avLst/>
          </a:prstGeom>
          <a:solidFill>
            <a:srgbClr val="B8862B">
              <a:alpha val="100000"/>
            </a:srgbClr>
          </a:solidFill>
          <a:ln w="9525">
            <a:noFill/>
          </a:ln>
        </p:spPr>
        <p:txBody>
          <a:bodyPr vertOverflow="clip" rtlCol="0" anchor="ctr"/>
          <a:lstStyle/>
          <a:p>
            <a:pPr algn="ctr"/>
            <a:r>
              <a:t/>
            </a:r>
          </a:p>
        </p:txBody>
      </p:sp>
      <p:sp>
        <p:nvSpPr>
          <p:cNvPr id="17" name=""/>
          <p:cNvSpPr txBox="1"/>
          <p:nvPr/>
        </p:nvSpPr>
        <p:spPr>
          <a:xfrm>
            <a:off x="762000" y="3314700"/>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Let him have it"]]></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Words Bentley was said to have shouted before his friend fired.]]></a:t>
            </a:r>
          </a:p>
        </p:txBody>
      </p:sp>
      <p:sp>
        <p:nvSpPr>
          <p:cNvPr id="18" name="" descr=""/>
          <p:cNvSpPr/>
          <p:nvPr/>
        </p:nvSpPr>
        <p:spPr>
          <a:xfrm>
            <a:off x="552450" y="4305300"/>
            <a:ext cx="5334000" cy="9144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9" name="" descr=""/>
          <p:cNvSpPr/>
          <p:nvPr/>
        </p:nvSpPr>
        <p:spPr>
          <a:xfrm>
            <a:off x="552450" y="4305300"/>
            <a:ext cx="47625" cy="914400"/>
          </a:xfrm>
          <a:prstGeom prst="rect">
            <a:avLst/>
          </a:prstGeom>
          <a:solidFill>
            <a:srgbClr val="B8862B">
              <a:alpha val="100000"/>
            </a:srgbClr>
          </a:solidFill>
          <a:ln w="9525">
            <a:noFill/>
          </a:ln>
        </p:spPr>
        <p:txBody>
          <a:bodyPr vertOverflow="clip" rtlCol="0" anchor="ctr"/>
          <a:lstStyle/>
          <a:p>
            <a:pPr algn="ctr"/>
            <a:r>
              <a:t/>
            </a:r>
          </a:p>
        </p:txBody>
      </p:sp>
      <p:sp>
        <p:nvSpPr>
          <p:cNvPr id="20" name=""/>
          <p:cNvSpPr txBox="1"/>
          <p:nvPr/>
        </p:nvSpPr>
        <p:spPr>
          <a:xfrm>
            <a:off x="762000" y="4362450"/>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Not the killer]]></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His friend Christopher Craig fired the shot but was too young to be hanged.]]></a:t>
            </a:r>
          </a:p>
        </p:txBody>
      </p:sp>
      <p:sp>
        <p:nvSpPr>
          <p:cNvPr id="21" name="" descr=""/>
          <p:cNvSpPr/>
          <p:nvPr/>
        </p:nvSpPr>
        <p:spPr>
          <a:xfrm>
            <a:off x="552450" y="5353050"/>
            <a:ext cx="5334000" cy="9144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2" name="" descr=""/>
          <p:cNvSpPr/>
          <p:nvPr/>
        </p:nvSpPr>
        <p:spPr>
          <a:xfrm>
            <a:off x="552450" y="5353050"/>
            <a:ext cx="47625" cy="914400"/>
          </a:xfrm>
          <a:prstGeom prst="rect">
            <a:avLst/>
          </a:prstGeom>
          <a:solidFill>
            <a:srgbClr val="B8862B">
              <a:alpha val="100000"/>
            </a:srgbClr>
          </a:solidFill>
          <a:ln w="9525">
            <a:noFill/>
          </a:ln>
        </p:spPr>
        <p:txBody>
          <a:bodyPr vertOverflow="clip" rtlCol="0" anchor="ctr"/>
          <a:lstStyle/>
          <a:p>
            <a:pPr algn="ctr"/>
            <a:r>
              <a:t/>
            </a:r>
          </a:p>
        </p:txBody>
      </p:sp>
      <p:sp>
        <p:nvSpPr>
          <p:cNvPr id="23" name=""/>
          <p:cNvSpPr txBox="1"/>
          <p:nvPr/>
        </p:nvSpPr>
        <p:spPr>
          <a:xfrm>
            <a:off x="762000" y="5410200"/>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Pardoned]]></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Bentley received a partial pardon in 1993, and his conviction was quashed in 1998.]]></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y the Death Penalty Was Abolishe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Several factors came together in the 1950s and 1960s.]]></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Miscarriages of justice]]></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he Evans case proved that an innocent person could be hanged.]]></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Changing attitude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Society became more concerned with human rights and the rehabilitation of offenders.]]></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Campaigner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MPs such as Sydney Silverman campaigned for years to end hanging.]]></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Deterrence doubted]]></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here was little evidence that hanging deterred murderers more than life imprisonmen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For and Against the Death Penal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1781175"/>
            <a:ext cx="5314950" cy="23526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7A1F2B">
                    <a:alpha val="100000"/>
                  </a:srgbClr>
                </a:solidFill>
                <a:latin typeface="Cambria"/>
              </a:rPr>
              <a:t><![CDATA[ARGUMENTS FOR]]></a:t>
            </a:r>
          </a:p>
        </p:txBody>
      </p:sp>
      <p:sp>
        <p:nvSpPr>
          <p:cNvPr id="11" name="" descr=""/>
          <p:cNvSpPr/>
          <p:nvPr/>
        </p:nvSpPr>
        <p:spPr>
          <a:xfrm>
            <a:off x="781050" y="2438400"/>
            <a:ext cx="4857750" cy="19050"/>
          </a:xfrm>
          <a:prstGeom prst="rect">
            <a:avLst/>
          </a:prstGeom>
          <a:solidFill>
            <a:srgbClr val="7A1F2B">
              <a:alpha val="100000"/>
            </a:srgbClr>
          </a:solidFill>
          <a:ln w="9525">
            <a:noFill/>
          </a:ln>
        </p:spPr>
        <p:txBody>
          <a:bodyPr vertOverflow="clip" rtlCol="0" anchor="ctr"/>
          <a:lstStyle/>
          <a:p>
            <a:pPr algn="ctr"/>
            <a:r>
              <a:t/>
            </a:r>
          </a:p>
        </p:txBody>
      </p:sp>
      <p:sp>
        <p:nvSpPr>
          <p:cNvPr id="12" name=""/>
          <p:cNvSpPr txBox="1"/>
          <p:nvPr/>
        </p:nvSpPr>
        <p:spPr>
          <a:xfrm>
            <a:off x="781050" y="2647950"/>
            <a:ext cx="4857750" cy="14859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Retribution: a life for a life.]]></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May deter other murderers.]]></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Protects the public permanently.]]></a:t>
            </a:r>
          </a:p>
        </p:txBody>
      </p:sp>
      <p:sp>
        <p:nvSpPr>
          <p:cNvPr id="13" name="" descr=""/>
          <p:cNvSpPr/>
          <p:nvPr/>
        </p:nvSpPr>
        <p:spPr>
          <a:xfrm>
            <a:off x="6324600" y="1781175"/>
            <a:ext cx="5314950" cy="23526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B8862B">
                    <a:alpha val="100000"/>
                  </a:srgbClr>
                </a:solidFill>
                <a:latin typeface="Cambria"/>
              </a:rPr>
              <a:t><![CDATA[ARGUMENTS AGAINST]]></a:t>
            </a:r>
          </a:p>
        </p:txBody>
      </p:sp>
      <p:sp>
        <p:nvSpPr>
          <p:cNvPr id="15" name="" descr=""/>
          <p:cNvSpPr/>
          <p:nvPr/>
        </p:nvSpPr>
        <p:spPr>
          <a:xfrm>
            <a:off x="6553200" y="2438400"/>
            <a:ext cx="4857750" cy="19050"/>
          </a:xfrm>
          <a:prstGeom prst="rect">
            <a:avLst/>
          </a:prstGeom>
          <a:solidFill>
            <a:srgbClr val="B8862B">
              <a:alpha val="100000"/>
            </a:srgbClr>
          </a:solidFill>
          <a:ln w="9525">
            <a:noFill/>
          </a:ln>
        </p:spPr>
        <p:txBody>
          <a:bodyPr vertOverflow="clip" rtlCol="0" anchor="ctr"/>
          <a:lstStyle/>
          <a:p>
            <a:pPr algn="ctr"/>
            <a:r>
              <a:t/>
            </a:r>
          </a:p>
        </p:txBody>
      </p:sp>
      <p:sp>
        <p:nvSpPr>
          <p:cNvPr id="16" name=""/>
          <p:cNvSpPr txBox="1"/>
          <p:nvPr/>
        </p:nvSpPr>
        <p:spPr>
          <a:xfrm>
            <a:off x="6553200" y="2647950"/>
            <a:ext cx="4857750" cy="14859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An innocent person could be executed, and it cannot be undone.]]></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Little evidence it deters murder.]]></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It is cruel and against human right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1781175"/>
            <a:ext cx="5410200" cy="13430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7A1F2B">
                    <a:alpha val="100000"/>
                  </a:srgbClr>
                </a:solidFill>
                <a:latin typeface="Cambria"/>
              </a:rPr>
              <a:t><![CDATA[Capital punishment]]></a:t>
            </a:r>
          </a:p>
          <a:p>
            <a:pPr algn="l" rtl="0" fontAlgn="base" marL="0" marR="0" indent="0" lvl="0">
              <a:lnSpc>
                <a:spcPct val="112000"/>
              </a:lnSpc>
              <a:spcBef>
                <a:spcPts val="0"/>
              </a:spcBef>
              <a:spcAft>
                <a:spcPts val="0"/>
              </a:spcAft>
            </a:pPr>
            <a:r>
              <a:rPr lang="en-US" strike="noStrike" sz="1200" spc="0" u="none" cap="none">
                <a:solidFill>
                  <a:srgbClr val="2B211B">
                    <a:alpha val="100000"/>
                  </a:srgbClr>
                </a:solidFill>
                <a:latin typeface="Calibri"/>
              </a:rPr>
              <a:t><![CDATA[Execution as a punishment for crime.]]></a:t>
            </a:r>
          </a:p>
        </p:txBody>
      </p:sp>
      <p:sp>
        <p:nvSpPr>
          <p:cNvPr id="11" name="" descr=""/>
          <p:cNvSpPr/>
          <p:nvPr/>
        </p:nvSpPr>
        <p:spPr>
          <a:xfrm>
            <a:off x="6229350" y="1781175"/>
            <a:ext cx="5410200" cy="13430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7A1F2B">
                    <a:alpha val="100000"/>
                  </a:srgbClr>
                </a:solidFill>
                <a:latin typeface="Cambria"/>
              </a:rPr>
              <a:t><![CDATA[Abolition]]></a:t>
            </a:r>
          </a:p>
          <a:p>
            <a:pPr algn="l" rtl="0" fontAlgn="base" marL="0" marR="0" indent="0" lvl="0">
              <a:lnSpc>
                <a:spcPct val="112000"/>
              </a:lnSpc>
              <a:spcBef>
                <a:spcPts val="0"/>
              </a:spcBef>
              <a:spcAft>
                <a:spcPts val="0"/>
              </a:spcAft>
            </a:pPr>
            <a:r>
              <a:rPr lang="en-US" strike="noStrike" sz="1200" spc="0" u="none" cap="none">
                <a:solidFill>
                  <a:srgbClr val="2B211B">
                    <a:alpha val="100000"/>
                  </a:srgbClr>
                </a:solidFill>
                <a:latin typeface="Calibri"/>
              </a:rPr>
              <a:t><![CDATA[Ending something completely, such as the death penalty.]]></a:t>
            </a:r>
          </a:p>
        </p:txBody>
      </p:sp>
      <p:sp>
        <p:nvSpPr>
          <p:cNvPr id="13" name="" descr=""/>
          <p:cNvSpPr/>
          <p:nvPr/>
        </p:nvSpPr>
        <p:spPr>
          <a:xfrm>
            <a:off x="552450" y="3362325"/>
            <a:ext cx="5410200" cy="13430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7A1F2B">
                    <a:alpha val="100000"/>
                  </a:srgbClr>
                </a:solidFill>
                <a:latin typeface="Cambria"/>
              </a:rPr>
              <a:t><![CDATA[Miscarriage of justice]]></a:t>
            </a:r>
          </a:p>
          <a:p>
            <a:pPr algn="l" rtl="0" fontAlgn="base" marL="0" marR="0" indent="0" lvl="0">
              <a:lnSpc>
                <a:spcPct val="112000"/>
              </a:lnSpc>
              <a:spcBef>
                <a:spcPts val="0"/>
              </a:spcBef>
              <a:spcAft>
                <a:spcPts val="0"/>
              </a:spcAft>
            </a:pPr>
            <a:r>
              <a:rPr lang="en-US" strike="noStrike" sz="1200" spc="0" u="none" cap="none">
                <a:solidFill>
                  <a:srgbClr val="2B211B">
                    <a:alpha val="100000"/>
                  </a:srgbClr>
                </a:solidFill>
                <a:latin typeface="Calibri"/>
              </a:rPr>
              <a:t><![CDATA[When an innocent person is convicted of a crime.]]></a:t>
            </a:r>
          </a:p>
        </p:txBody>
      </p:sp>
      <p:sp>
        <p:nvSpPr>
          <p:cNvPr id="15" name="" descr=""/>
          <p:cNvSpPr/>
          <p:nvPr/>
        </p:nvSpPr>
        <p:spPr>
          <a:xfrm>
            <a:off x="6229350" y="3362325"/>
            <a:ext cx="5410200" cy="13430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7A1F2B">
                    <a:alpha val="100000"/>
                  </a:srgbClr>
                </a:solidFill>
                <a:latin typeface="Cambria"/>
              </a:rPr>
              <a:t><![CDATA[Pardon]]></a:t>
            </a:r>
          </a:p>
          <a:p>
            <a:pPr algn="l" rtl="0" fontAlgn="base" marL="0" marR="0" indent="0" lvl="0">
              <a:lnSpc>
                <a:spcPct val="112000"/>
              </a:lnSpc>
              <a:spcBef>
                <a:spcPts val="0"/>
              </a:spcBef>
              <a:spcAft>
                <a:spcPts val="0"/>
              </a:spcAft>
            </a:pPr>
            <a:r>
              <a:rPr lang="en-US" strike="noStrike" sz="1200" spc="0" u="none" cap="none">
                <a:solidFill>
                  <a:srgbClr val="2B211B">
                    <a:alpha val="100000"/>
                  </a:srgbClr>
                </a:solidFill>
                <a:latin typeface="Calibri"/>
              </a:rPr>
              <a:t><![CDATA[Official forgiveness, which can be given after death.]]></a:t>
            </a:r>
          </a:p>
        </p:txBody>
      </p:sp>
      <p:sp>
        <p:nvSpPr>
          <p:cNvPr id="17" name="" descr=""/>
          <p:cNvSpPr/>
          <p:nvPr/>
        </p:nvSpPr>
        <p:spPr>
          <a:xfrm>
            <a:off x="552450" y="4943475"/>
            <a:ext cx="5410200" cy="13430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7A1F2B">
                    <a:alpha val="100000"/>
                  </a:srgbClr>
                </a:solidFill>
                <a:latin typeface="Cambria"/>
              </a:rPr>
              <a:t><![CDATA[Homicide Act]]></a:t>
            </a:r>
          </a:p>
          <a:p>
            <a:pPr algn="l" rtl="0" fontAlgn="base" marL="0" marR="0" indent="0" lvl="0">
              <a:lnSpc>
                <a:spcPct val="112000"/>
              </a:lnSpc>
              <a:spcBef>
                <a:spcPts val="0"/>
              </a:spcBef>
              <a:spcAft>
                <a:spcPts val="0"/>
              </a:spcAft>
            </a:pPr>
            <a:r>
              <a:rPr lang="en-US" strike="noStrike" sz="1200" spc="0" u="none" cap="none">
                <a:solidFill>
                  <a:srgbClr val="2B211B">
                    <a:alpha val="100000"/>
                  </a:srgbClr>
                </a:solidFill>
                <a:latin typeface="Calibri"/>
              </a:rPr>
              <a:t><![CDATA[The 1957 law limiting the death penalty to certain types of murder.]]></a:t>
            </a:r>
          </a:p>
        </p:txBody>
      </p:sp>
      <p:sp>
        <p:nvSpPr>
          <p:cNvPr id="19" name="" descr=""/>
          <p:cNvSpPr/>
          <p:nvPr/>
        </p:nvSpPr>
        <p:spPr>
          <a:xfrm>
            <a:off x="6229350" y="4943475"/>
            <a:ext cx="5410200" cy="13430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7A1F2B">
                    <a:alpha val="100000"/>
                  </a:srgbClr>
                </a:solidFill>
                <a:latin typeface="Cambria"/>
              </a:rPr>
              <a:t><![CDATA[Retribution]]></a:t>
            </a:r>
          </a:p>
          <a:p>
            <a:pPr algn="l" rtl="0" fontAlgn="base" marL="0" marR="0" indent="0" lvl="0">
              <a:lnSpc>
                <a:spcPct val="112000"/>
              </a:lnSpc>
              <a:spcBef>
                <a:spcPts val="0"/>
              </a:spcBef>
              <a:spcAft>
                <a:spcPts val="0"/>
              </a:spcAft>
            </a:pPr>
            <a:r>
              <a:rPr lang="en-US" strike="noStrike" sz="1200" spc="0" u="none" cap="none">
                <a:solidFill>
                  <a:srgbClr val="2B211B">
                    <a:alpha val="100000"/>
                  </a:srgbClr>
                </a:solidFill>
                <a:latin typeface="Calibri"/>
              </a:rPr>
              <a:t><![CDATA[Punishment as revenge for the harm don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mbria"/>
              </a:rPr>
              <a:t><![CDATA[Summary & Exam Focus]]></a:t>
            </a:r>
          </a:p>
        </p:txBody>
      </p:sp>
      <p:sp>
        <p:nvSpPr>
          <p:cNvPr id="6" name="" descr=""/>
          <p:cNvSpPr/>
          <p:nvPr/>
        </p:nvSpPr>
        <p:spPr>
          <a:xfrm>
            <a:off x="552450" y="15525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The cases of Evans, Bentley and Ellis turned public opinion against hanging.]]></a:t>
            </a:r>
          </a:p>
        </p:txBody>
      </p:sp>
      <p:sp>
        <p:nvSpPr>
          <p:cNvPr id="8" name="" descr=""/>
          <p:cNvSpPr/>
          <p:nvPr/>
        </p:nvSpPr>
        <p:spPr>
          <a:xfrm>
            <a:off x="552450" y="20859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Evans's case proved that an innocent man could be executed.]]></a:t>
            </a:r>
          </a:p>
        </p:txBody>
      </p:sp>
      <p:sp>
        <p:nvSpPr>
          <p:cNvPr id="10" name="" descr=""/>
          <p:cNvSpPr/>
          <p:nvPr/>
        </p:nvSpPr>
        <p:spPr>
          <a:xfrm>
            <a:off x="552450" y="26193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The death penalty for murder was suspended in 1965 and abolished permanently in 1969.]]></a:t>
            </a:r>
          </a:p>
        </p:txBody>
      </p:sp>
      <p:sp>
        <p:nvSpPr>
          <p:cNvPr id="12" name="" descr=""/>
          <p:cNvSpPr/>
          <p:nvPr/>
        </p:nvSpPr>
        <p:spPr>
          <a:xfrm>
            <a:off x="552450" y="31527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Changing attitudes and campaigners such as Sydney Silverman drove the change.]]></a:t>
            </a:r>
          </a:p>
        </p:txBody>
      </p:sp>
      <p:sp>
        <p:nvSpPr>
          <p:cNvPr id="14" name="" descr=""/>
          <p:cNvSpPr/>
          <p:nvPr/>
        </p:nvSpPr>
        <p:spPr>
          <a:xfrm>
            <a:off x="552450" y="4314825"/>
            <a:ext cx="11087100" cy="1666875"/>
          </a:xfrm>
          <a:prstGeom prst="roundRect">
            <a:avLst/>
          </a:prstGeom>
          <a:solidFill>
            <a:srgbClr val="552C32">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Cambria"/>
              </a:rPr>
              <a:t><![CDATA[Explain why the death penalty was abolished in 1965. (1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9C89A">
                    <a:alpha val="100000"/>
                  </a:srgbClr>
                </a:solidFill>
                <a:latin typeface="Calibri"/>
              </a:rPr>
              <a:t><![CDATA[Use the three cases as evidence, and explain wider reasons too - changing attitudes, campaigners, doubts about deterrenc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Exam Practice - The Death Penal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nswer all questions. Use specific names, dates and examples in every answer. · 35 minutes]]></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1 · 4 marks · Explain one wa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one way in which the case of Timothy Evans was different from the case of Derek Bentley.]]></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2 · 12 marks · Explain wh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why the death penalty was abolished in 1965. You may use the following in your answer: Timothy Evans; Ruth Ellis. You must also use…]]></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3 · 16 marks · How far do you agree?]]></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he case of Derek Bentley was the main reason the death penalty was abolished in 1965." How far do you agree? Explain your answer. You may…]]></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4 marks · Explain one wa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7A1F2B">
                    <a:alpha val="100000"/>
                  </a:srgbClr>
                </a:solidFill>
                <a:latin typeface="Cambria"/>
              </a:rPr>
              <a:t><![CDATA[Explain one way in which the case of Timothy Evans was different from the case of Derek Bentley.]]></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one way.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4 marks available. Award a mark for each point made.]]></a:t>
            </a:r>
          </a:p>
        </p:txBody>
      </p:sp>
      <p:sp>
        <p:nvSpPr>
          <p:cNvPr id="10" name="" descr=""/>
          <p:cNvSpPr/>
          <p:nvPr/>
        </p:nvSpPr>
        <p:spPr>
          <a:xfrm>
            <a:off x="552450" y="29622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A valid difference identified]]></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1-2 marks]]></a:t>
            </a:r>
          </a:p>
        </p:txBody>
      </p:sp>
      <p:sp>
        <p:nvSpPr>
          <p:cNvPr id="13" name="" descr=""/>
          <p:cNvSpPr/>
          <p:nvPr/>
        </p:nvSpPr>
        <p:spPr>
          <a:xfrm>
            <a:off x="552450" y="43529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upported with specific knowledge of both cases]]></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3-4 mark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12 marks · Explain wh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000" spc="0" u="none" cap="none">
                <a:solidFill>
                  <a:srgbClr val="7A1F2B">
                    <a:alpha val="100000"/>
                  </a:srgbClr>
                </a:solidFill>
                <a:latin typeface="Cambria"/>
              </a:rPr>
              <a:t><![CDATA[Explain why the death penalty was abolished in 1965. You may use the following in your answer: Timothy Evans; Ruth Ellis. You must also use information of your own.]]></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hy. Worth 1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2 marks available. Award a mark for each point made.]]></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1 (1-3)]]></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simple or general answer]]></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2 (4-6)]]></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Some explanation of one or more reasons, with some knowledge]]></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3 (7-9)]]></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developed explanation linked to the question, with accurate knowledge]]></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4 (10-12)]]></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n analytical explanation of several reasons, with knowledge that goes beyond the stimulus poin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7A1F2B">
                    <a:alpha val="100000"/>
                  </a:srgbClr>
                </a:solidFill>
                <a:latin typeface="Cambria"/>
              </a:rPr>
              <a:t><![CDATA[Question 3 · 16 marks · How far do you agre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300" spc="0" u="none" cap="none">
                <a:solidFill>
                  <a:srgbClr val="7A1F2B">
                    <a:alpha val="100000"/>
                  </a:srgbClr>
                </a:solidFill>
                <a:latin typeface="Cambria"/>
              </a:rPr>
              <a:t><![CDATA["The case of Derek Bentley was the main reason the death penalty was abolished in 1965." How far do you agree? Explain your answer. You may use the following in your answer: Derek Bentley; changing attitudes. You must also use information of your own. (16 marks, plus 4 for spelling, punctuation…]]></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How far do you agree?. Worth 1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6 marks available. Award a mark for each point made.]]></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1 (1-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simple or generalised answer]]></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2 (5-8)]]></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ome analysis, with a judgement that is asserted]]></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3 (9-12)]]></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nalysis of both sides with accurate knowledge and a supported judgemen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4: Crime, punishment and law enforcement in recent times, c1900-present]]></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27908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4 (13-16)]]></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ustained analysis, knowledge beyond the stimulus, and a clear, justified judgement]]></a:t>
            </a:r>
          </a:p>
        </p:txBody>
      </p:sp>
      <p:sp>
        <p:nvSpPr>
          <p:cNvPr id="12" name="" descr=""/>
          <p:cNvSpPr/>
          <p:nvPr/>
        </p:nvSpPr>
        <p:spPr>
          <a:xfrm>
            <a:off x="552450" y="41814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PaG (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ccurate spelling, punctuation and grammar, with specialist terms such as capital punishment and miscarriage of justic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2026-09-23T16:46:16Z</dcterms:created>
  <dcterms:modified xsi:type="dcterms:W3CDTF">2026-09-23T16:46:16Z</dcterms:modified>
  <dc:title>The Abolition of the Death Penalty</dc:title>
  <dc:description>Generated from a pasted lesson-pack script.</dc:description>
  <dc:subject>Chapter 4: Crime, punishment and law enforcement in recent times, c1900-present</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