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10"/>
    <p:sldId id="264" r:id="rId11"/>
    <p:sldId id="265" r:id="rId12"/>
    <p:sldId id="266" r:id="rId13"/>
    <p:sldId id="268" r:id="rId15"/>
    <p:sldId id="269" r:id="rId16"/>
    <p:sldId id="271" r:id="rId18"/>
    <p:sldId id="273" r:id="rId20"/>
    <p:sldId id="275" r:id="rId22"/>
    <p:sldId id="276" r:id="rId23"/>
    <p:sldId id="277" r:id="rId24"/>
    <p:sldId id="278" r:id="rId25"/>
    <p:sldId id="280" r:id="rId27"/>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6" Type="http://schemas.openxmlformats.org/officeDocument/2006/relationships/slide" Target="slides/slide14.xml"/>
  
  <Relationship Id="rId18" Type="http://schemas.openxmlformats.org/officeDocument/2006/relationships/slide" Target="slides/slide16.xml"/>
  
  <Relationship Id="rId20" Type="http://schemas.openxmlformats.org/officeDocument/2006/relationships/slide" Target="slides/slide18.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7" Type="http://schemas.openxmlformats.org/officeDocument/2006/relationships/slide" Target="slides/slide25.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Ninety seconds. This is about getting them thinking about businesses they already use, not about right answe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Ninety seconds. This is about getting them thinking about businesses they already use, not about right answer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ush them to explain WHY the change happened, not just name it - that is the analysis marks in the exa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75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11c16bf9fc98b2dd1079598c9bf74163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7.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8.pn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3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401fcbc370d906e55bb62cec254ea004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a6c9f6745c9e2a20151c661f304bd4f4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43.png"/>
  <Relationship Id="rId3" Type="http://schemas.openxmlformats.org/officeDocument/2006/relationships/image" Target="../media/6b0fa4397eeb4b7c8f6b5a26f7f3912dbe9867b744.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4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46.png"/>
<Relationship Id="rIdMindMapLinks" Type="http://schemas.openxmlformats.org/officeDocument/2006/relationships/image" Target="../media/lesson-pack-links-4f27aeb038c093912bbf7aa501e78274b9db7443.png"/></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9a035aefa6cd18f0b07df42bafdb6324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49.png"/>
  <Relationship Id="rId3" Type="http://schemas.openxmlformats.org/officeDocument/2006/relationships/image" Target="../media/5fe26dfa2a0934cba9778761e0e7a8c62a47543350.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51.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5c6c8e20647f49978932ba069a5a0a5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5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57.png"/>
  <Relationship Id="rId3" Type="http://schemas.openxmlformats.org/officeDocument/2006/relationships/image" Target="../media/f654aaa09989929aa142ab59f295e701d7f8461958.jpg"/>
  <Relationship Id="rId4" Type="http://schemas.openxmlformats.org/officeDocument/2006/relationships/image" Target="../media/2a4a8d87f4dfee12d72191109c4552c5de6b0fb159.jp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60.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6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62.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64.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6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6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68.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9.png"/>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70.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71.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72.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73.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74.pn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75.pn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76.png"/>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77.pn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78.png"/>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79.pn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80.png"/>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81.png"/>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8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he dynamic nature of busines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Enterprise and entrepreneurship]]></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3]]></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Do You Already Kno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Jot your answers down before we look at them.]]></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business you use that did not exist fifteen years ago.]]></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product your parents used that hardly anyone buys now.]]></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dynamic" mean?]]></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might a business that sells exactly the same thing for twenty years get into troubl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Do You Already Know?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business you use that did not exist fifteen years ago.]]></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xamples: Deliveroo, TikTok Shop, Uber, Spotify, Monzo - all made possible by smartphones and app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a product your parents used that hardly anyone buys no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xamples: DVDs, CDs, film cameras, satellite navigation boxes, landline phone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dynamic"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onstantly changing and developing.]]></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might a business that sells exactly the same thing for twenty years get into troubl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wants, technology and competitors all change around i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is meant by the dynamic nature of busines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new business ideas come about: changes in technology, changes in what consumers want, and products and services becoming obsolet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new business ideas come about: original ideas, and adapting existing products, services and idea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Apply these reasons to real businesses in an exam answ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BIG IDEA]]></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900" spc="0" u="none" cap="none">
                <a:solidFill>
                  <a:srgbClr val="8A4326">
                    <a:alpha val="100000"/>
                  </a:srgbClr>
                </a:solidFill>
                <a:latin typeface="Georgia"/>
              </a:rPr>
              <a:t><![CDATA[Markets never stand still, so neither can the businesses in them.]]></a:t>
            </a:r>
          </a:p>
        </p:txBody>
      </p:sp>
      <p:sp>
        <p:nvSpPr>
          <p:cNvPr id="10" name="" descr=""/>
          <p:cNvSpPr/>
          <p:nvPr/>
        </p:nvSpPr>
        <p:spPr>
          <a:xfrm>
            <a:off x="5772150" y="5524500"/>
            <a:ext cx="64770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7A6659">
                    <a:alpha val="100000"/>
                  </a:srgbClr>
                </a:solidFill>
                <a:latin typeface="Calibri"/>
              </a:rPr>
              <a:t><![CDATA[Every change in technology or in what people want is a threat to one business and an opportunity for another.]]></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Does "Dynamic" Mea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dynamic market is one that is constantly changing.]]></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nstant chan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business world changes all the time: new technology is invented, customers' tastes shift, and new competitors arriv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reat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that does not keep up can lose its customers to rivals who do, and eventually clos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Opportuniti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Every change creates a gap that an entrepreneur can fill with a new product or servic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inesses must keep watching their market and be ready to adapt what they sell and how they sell i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ere Do New Ideas Come Fro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Most new businesses begin as one idea talked through around a table.]]></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New business ideas do not appear out of nowhere. Something in the world changes, somebody notices a gap it has left, and they come up with a product or service to fill it - either something completely new or a better version of something that already exist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y New Business Ideas Come Abou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ree kinds of change create the gaps that new businesses fill.]]></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new business ideas come ab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24" name="Mind map links" descr=""/>
          <p:cNvPicPr>
            <a:picLocks noChangeAspect="1"/>
          </p:cNvPicPr>
          <p:nvPr/>
        </p:nvPicPr>
        <p:blipFill>
          <a:blip r:embed="rIdMindMapLinks"/>
          <a:stretch>
            <a:fillRect/>
          </a:stretch>
        </p:blipFill>
        <p:spPr>
          <a:xfrm>
            <a:off x="4095750" y="3257550"/>
            <a:ext cx="4000500" cy="1676400"/>
          </a:xfrm>
          <a:prstGeom prst="rect">
            <a:avLst/>
          </a:prstGeom>
          <a:noFill/>
        </p:spPr>
      </p:pic>
      <p:sp>
        <p:nvSpPr>
          <p:cNvPr id="10" name="" descr=""/>
          <p:cNvSpPr/>
          <p:nvPr/>
        </p:nvSpPr>
        <p:spPr>
          <a:xfrm>
            <a:off x="552450" y="259080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590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274320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hanges in technolog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new products (smartphones, electric cars)]]></a:t>
            </a:r>
            <a:br/>
            <a:r>
              <a:rPr lang="en-US" strike="noStrike" sz="1200" spc="0" u="none" cap="none">
                <a:solidFill>
                  <a:srgbClr val="2B2420">
                    <a:alpha val="100000"/>
                  </a:srgbClr>
                </a:solidFill>
                <a:latin typeface="Calibri"/>
              </a:rPr>
              <a:t><![CDATA[▸ new ways to sell (online, apps)]]></a:t>
            </a:r>
            <a:br/>
            <a:r>
              <a:rPr lang="en-US" strike="noStrike" sz="1200" spc="0" u="none" cap="none">
                <a:solidFill>
                  <a:srgbClr val="2B2420">
                    <a:alpha val="100000"/>
                  </a:srgbClr>
                </a:solidFill>
                <a:latin typeface="Calibri"/>
              </a:rPr>
              <a:t><![CDATA[▸ new services (streaming, ride-hailing)]]></a:t>
            </a:r>
          </a:p>
        </p:txBody>
      </p:sp>
      <p:sp>
        <p:nvSpPr>
          <p:cNvPr id="14" name="" descr=""/>
          <p:cNvSpPr/>
          <p:nvPr/>
        </p:nvSpPr>
        <p:spPr>
          <a:xfrm>
            <a:off x="552450" y="417195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552450" y="417195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23900" y="432435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hanges in consumer want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healthier eating]]></a:t>
            </a:r>
            <a:br/>
            <a:r>
              <a:rPr lang="en-US" strike="noStrike" sz="1200" spc="0" u="none" cap="none">
                <a:solidFill>
                  <a:srgbClr val="2B2420">
                    <a:alpha val="100000"/>
                  </a:srgbClr>
                </a:solidFill>
                <a:latin typeface="Calibri"/>
              </a:rPr>
              <a:t><![CDATA[▸ ethical and sustainable products]]></a:t>
            </a:r>
            <a:br/>
            <a:r>
              <a:rPr lang="en-US" strike="noStrike" sz="1200" spc="0" u="none" cap="none">
                <a:solidFill>
                  <a:srgbClr val="2B2420">
                    <a:alpha val="100000"/>
                  </a:srgbClr>
                </a:solidFill>
                <a:latin typeface="Calibri"/>
              </a:rPr>
              <a:t><![CDATA[▸ convenience]]></a:t>
            </a:r>
            <a:br/>
            <a:r>
              <a:rPr lang="en-US" strike="noStrike" sz="1200" spc="0" u="none" cap="none">
                <a:solidFill>
                  <a:srgbClr val="2B2420">
                    <a:alpha val="100000"/>
                  </a:srgbClr>
                </a:solidFill>
                <a:latin typeface="Calibri"/>
              </a:rPr>
              <a:t><![CDATA[▸ new fashions and trends]]></a:t>
            </a:r>
          </a:p>
        </p:txBody>
      </p:sp>
      <p:sp>
        <p:nvSpPr>
          <p:cNvPr id="18" name="" descr=""/>
          <p:cNvSpPr/>
          <p:nvPr/>
        </p:nvSpPr>
        <p:spPr>
          <a:xfrm>
            <a:off x="8048625" y="3381375"/>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8048625" y="3381375"/>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8220075" y="3533775"/>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s becoming obsolet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DVDs replaced by streaming]]></a:t>
            </a:r>
            <a:br/>
            <a:r>
              <a:rPr lang="en-US" strike="noStrike" sz="1300" spc="0" u="none" cap="none">
                <a:solidFill>
                  <a:srgbClr val="2B2420">
                    <a:alpha val="100000"/>
                  </a:srgbClr>
                </a:solidFill>
                <a:latin typeface="Calibri"/>
              </a:rPr>
              <a:t><![CDATA[▸ film cameras by phone cameras]]></a:t>
            </a:r>
            <a:br/>
            <a:r>
              <a:rPr lang="en-US" strike="noStrike" sz="1300" spc="0" u="none" cap="none">
                <a:solidFill>
                  <a:srgbClr val="2B2420">
                    <a:alpha val="100000"/>
                  </a:srgbClr>
                </a:solidFill>
                <a:latin typeface="Calibri"/>
              </a:rPr>
              <a:t><![CDATA[▸ paper maps by sat-nav and apps]]></a:t>
            </a:r>
          </a:p>
        </p:txBody>
      </p:sp>
      <p:sp>
        <p:nvSpPr>
          <p:cNvPr id="21"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22"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000" spc="0" u="none" cap="none">
                <a:solidFill>
                  <a:srgbClr val="FFFFFF">
                    <a:alpha val="100000"/>
                  </a:srgbClr>
                </a:solidFill>
                <a:latin typeface="Georgia"/>
              </a:rPr>
              <a:t><![CDATA[Why new business ideas come about]]></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es in Technolo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ew technology makes new products, and new ways of selling, possibl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w product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echnology allows products that could not exist before, such as smartphones, smart watches, electric cars and video doorbell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w serv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smartphone made app-based services possible: food delivery (Deliveroo, Just Eat), ride-hailing (Uber) and music streaming (Spotif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ew ways of selling]]></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internet lets even a tiny business sell to customers across the country through its own website, Etsy, eBay or social media.]]></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Lower cost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echnology can make production cheaper, so a small business can compete - for example 3D printing, or online tools for design and accou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echnology Creates New Business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pp-based delivery only became possible once most people carried a smartphone.]]></a:t>
            </a:r>
          </a:p>
        </p:txBody>
      </p:sp>
      <p:sp>
        <p:nvSpPr>
          <p:cNvPr id="12" name=""/>
          <p:cNvSpPr txBox="1"/>
          <p:nvPr/>
        </p:nvSpPr>
        <p:spPr>
          <a:xfrm>
            <a:off x="552450" y="1905000"/>
            <a:ext cx="5334000" cy="99060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Before smartphones, ordering a takeaway meant phoning the restaurant, and most restaurants did not deliver at all. Delivery apps link customers, restaurants and riders in one place - a whole new business that technology created.]]></a:t>
            </a:r>
          </a:p>
        </p:txBody>
      </p:sp>
      <p:sp>
        <p:nvSpPr>
          <p:cNvPr id="13" name=""/>
          <p:cNvSpPr txBox="1"/>
          <p:nvPr/>
        </p:nvSpPr>
        <p:spPr>
          <a:xfrm>
            <a:off x="552450" y="302895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SAME CHANGE CREATED OTHER BUSINESSES TOO]]></a:t>
            </a:r>
          </a:p>
        </p:txBody>
      </p:sp>
      <p:sp>
        <p:nvSpPr>
          <p:cNvPr id="14" name="" descr=""/>
          <p:cNvSpPr/>
          <p:nvPr/>
        </p:nvSpPr>
        <p:spPr>
          <a:xfrm>
            <a:off x="552450" y="3352800"/>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552450" y="3352800"/>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40995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Dark kitchen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Kitchens with no dining room that cook only for delivery.]]></a:t>
            </a:r>
          </a:p>
        </p:txBody>
      </p:sp>
      <p:sp>
        <p:nvSpPr>
          <p:cNvPr id="17" name="" descr=""/>
          <p:cNvSpPr/>
          <p:nvPr/>
        </p:nvSpPr>
        <p:spPr>
          <a:xfrm>
            <a:off x="552450" y="4362450"/>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552450" y="4362450"/>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41960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Rider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Self-employed riders working for several apps.]]></a:t>
            </a:r>
          </a:p>
        </p:txBody>
      </p:sp>
      <p:sp>
        <p:nvSpPr>
          <p:cNvPr id="20" name="" descr=""/>
          <p:cNvSpPr/>
          <p:nvPr/>
        </p:nvSpPr>
        <p:spPr>
          <a:xfrm>
            <a:off x="552450" y="5372100"/>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552450" y="5372100"/>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762000" y="5429250"/>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Restaurant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Able to reach customers without paying for more table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es in Consumer Wa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at customers want changes over time, and new businesses spring up to supply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Healthier lifestyl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Growing interest in health has created demand for gyms, protein snacks, low-sugar drinks and fitness app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thical and green cho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increasingly want products that are sustainable, recyclable, plant-based or fairly traded - opening markets for refill shops and vegan food bran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nvenienc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Busy lives mean customers will pay for things that save time: meal kits, next-day delivery, click-and-collec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Fashions and tren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astes change quickly, often driven by social media, so a product that is popular this year may not be next yea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ducts and Services Becoming Obsole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bsolete means out of date - no longer wanted because something better has replaced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happe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When a product becomes obsolete, demand for it falls, often very quickly, and businesses that rely on it may fai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happe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Usually because new technology produces a better product, or because consumer wants have chang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he opportunity]]></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Every obsolete product leaves customers who still have the need, so an entrepreneur can supply the replacemen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VDs and CDs replaced by streaming, film cameras by phone cameras, paper road maps by sat-nav and map app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se in Point: Watching Films at Ho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733550"/>
            <a:ext cx="11087100" cy="1600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420">
                    <a:alpha val="100000"/>
                  </a:srgbClr>
                </a:solidFill>
                <a:latin typeface="Calibri"/>
              </a:rPr>
              <a:t><![CDATA[The way people watch films at home has been replaced three times in forty years. Each change made one business model obsolete and created a new one.]]></a:t>
            </a:r>
          </a:p>
        </p:txBody>
      </p:sp>
      <p:sp>
        <p:nvSpPr>
          <p:cNvPr id="11" name="" descr=""/>
          <p:cNvSpPr/>
          <p:nvPr/>
        </p:nvSpPr>
        <p:spPr>
          <a:xfrm>
            <a:off x="1666875" y="4419600"/>
            <a:ext cx="8839200" cy="28575"/>
          </a:xfrm>
          <a:prstGeom prst="rect">
            <a:avLst/>
          </a:prstGeom>
          <a:solidFill>
            <a:srgbClr val="E4D2BB">
              <a:alpha val="100000"/>
            </a:srgbClr>
          </a:solidFill>
          <a:ln w="9525">
            <a:noFill/>
          </a:ln>
        </p:spPr>
        <p:txBody>
          <a:bodyPr vertOverflow="clip" rtlCol="0" anchor="ctr"/>
          <a:lstStyle/>
          <a:p>
            <a:pPr algn="ctr"/>
            <a:r>
              <a:t/>
            </a:r>
          </a:p>
        </p:txBody>
      </p:sp>
      <p:sp>
        <p:nvSpPr>
          <p:cNvPr id="12" name="" descr=""/>
          <p:cNvSpPr/>
          <p:nvPr/>
        </p:nvSpPr>
        <p:spPr>
          <a:xfrm>
            <a:off x="15716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1980s]]></a:t>
            </a:r>
          </a:p>
        </p:txBody>
      </p:sp>
      <p:sp>
        <p:nvSpPr>
          <p:cNvPr id="14" name=""/>
          <p:cNvSpPr txBox="1"/>
          <p:nvPr/>
        </p:nvSpPr>
        <p:spPr>
          <a:xfrm>
            <a:off x="6096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Video shops rent out VHS tapes and become a feature of every high street.]]></a:t>
            </a:r>
          </a:p>
        </p:txBody>
      </p:sp>
      <p:sp>
        <p:nvSpPr>
          <p:cNvPr id="15" name="" descr=""/>
          <p:cNvSpPr/>
          <p:nvPr/>
        </p:nvSpPr>
        <p:spPr>
          <a:xfrm>
            <a:off x="37814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27717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1997]]></a:t>
            </a:r>
          </a:p>
        </p:txBody>
      </p:sp>
      <p:sp>
        <p:nvSpPr>
          <p:cNvPr id="17" name=""/>
          <p:cNvSpPr txBox="1"/>
          <p:nvPr/>
        </p:nvSpPr>
        <p:spPr>
          <a:xfrm>
            <a:off x="28194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DVDs go on sale, and Netflix is founded in the USA to post DVDs to customers.]]></a:t>
            </a:r>
          </a:p>
        </p:txBody>
      </p:sp>
      <p:sp>
        <p:nvSpPr>
          <p:cNvPr id="18" name="" descr=""/>
          <p:cNvSpPr/>
          <p:nvPr/>
        </p:nvSpPr>
        <p:spPr>
          <a:xfrm>
            <a:off x="59912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49815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2007]]></a:t>
            </a:r>
          </a:p>
        </p:txBody>
      </p:sp>
      <p:sp>
        <p:nvSpPr>
          <p:cNvPr id="20" name=""/>
          <p:cNvSpPr txBox="1"/>
          <p:nvPr/>
        </p:nvSpPr>
        <p:spPr>
          <a:xfrm>
            <a:off x="50292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Netflix launches streaming, using faster broadband to play films online.]]></a:t>
            </a:r>
          </a:p>
        </p:txBody>
      </p:sp>
      <p:sp>
        <p:nvSpPr>
          <p:cNvPr id="21" name="" descr=""/>
          <p:cNvSpPr/>
          <p:nvPr/>
        </p:nvSpPr>
        <p:spPr>
          <a:xfrm>
            <a:off x="82010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71913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2012]]></a:t>
            </a:r>
          </a:p>
        </p:txBody>
      </p:sp>
      <p:sp>
        <p:nvSpPr>
          <p:cNvPr id="23" name=""/>
          <p:cNvSpPr txBox="1"/>
          <p:nvPr/>
        </p:nvSpPr>
        <p:spPr>
          <a:xfrm>
            <a:off x="72390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Netflix launches in the UK.]]></a:t>
            </a:r>
          </a:p>
        </p:txBody>
      </p:sp>
      <p:sp>
        <p:nvSpPr>
          <p:cNvPr id="25" name="" descr=""/>
          <p:cNvSpPr/>
          <p:nvPr/>
        </p:nvSpPr>
        <p:spPr>
          <a:xfrm>
            <a:off x="10410825" y="4343400"/>
            <a:ext cx="190500" cy="190500"/>
          </a:xfrm>
          <a:prstGeom prst="ellipse">
            <a:avLst/>
          </a:prstGeom>
          <a:solidFill>
            <a:srgbClr val="D8973C">
              <a:alpha val="100000"/>
            </a:srgbClr>
          </a:solidFill>
          <a:ln w="28575">
            <a:solidFill>
              <a:srgbClr val="FFFFFF">
                <a:alpha val="100000"/>
              </a:srgbClr>
            </a:solidFill>
          </a:ln>
        </p:spPr>
        <p:txBody>
          <a:bodyPr vertOverflow="clip" rtlCol="0" anchor="ctr"/>
          <a:lstStyle/>
          <a:p>
            <a:pPr algn="ctr"/>
            <a:r>
              <a:t/>
            </a:r>
          </a:p>
        </p:txBody>
      </p:sp>
      <p:sp>
        <p:nvSpPr>
          <p:cNvPr id="26" name=""/>
          <p:cNvSpPr txBox="1"/>
          <p:nvPr/>
        </p:nvSpPr>
        <p:spPr>
          <a:xfrm>
            <a:off x="9401175" y="3771900"/>
            <a:ext cx="220980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100" spc="0" u="none" cap="none">
                <a:solidFill>
                  <a:srgbClr val="8A4326">
                    <a:alpha val="100000"/>
                  </a:srgbClr>
                </a:solidFill>
                <a:latin typeface="Georgia"/>
              </a:rPr>
              <a:t><![CDATA[2013]]></a:t>
            </a:r>
          </a:p>
        </p:txBody>
      </p:sp>
      <p:sp>
        <p:nvSpPr>
          <p:cNvPr id="27" name=""/>
          <p:cNvSpPr txBox="1"/>
          <p:nvPr/>
        </p:nvSpPr>
        <p:spPr>
          <a:xfrm>
            <a:off x="9448800" y="4686300"/>
            <a:ext cx="21145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950" spc="0" u="none" cap="none">
                <a:solidFill>
                  <a:srgbClr val="2B2420">
                    <a:alpha val="100000"/>
                  </a:srgbClr>
                </a:solidFill>
                <a:latin typeface="Calibri"/>
              </a:rPr>
              <a:t><![CDATA[Blockbuster's UK stores close: renting a disc from a shop is now obsolet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Obsolete to New]]></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same need - watching a film at home - met in two very different way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Renting a disc from a shop: now obsolete.]]></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treaming: the service that replaced it.]]></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ow New Business Ideas Come Abou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Once a gap appears, an entrepreneur can fill it in one of two way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Original Ideas or Adapting Existing On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781175"/>
            <a:ext cx="5314950" cy="3762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ORIGINAL IDEA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8956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omething genuinely new that has not been done befo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Often comes from new technology or an inven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 give the business the whole market to itself at firs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iskier: nobody knows yet whether customers will want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xample: Dyson's bagless vacuum cleaner.]]></a:t>
            </a:r>
          </a:p>
        </p:txBody>
      </p:sp>
      <p:sp>
        <p:nvSpPr>
          <p:cNvPr id="13" name="" descr=""/>
          <p:cNvSpPr/>
          <p:nvPr/>
        </p:nvSpPr>
        <p:spPr>
          <a:xfrm>
            <a:off x="6324600" y="1781175"/>
            <a:ext cx="5314950" cy="3762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ADAPTING EXISTING IDEA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8956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aking a product, service or idea that already exists and changing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Often comes from spotting a weakness in what is already on offer.]]></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already understand the product, so it is easier to sel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ess risky, but there will already be competito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xample: a café adding vegan options, or a gym opening 24 hours a da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riginal Idea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original idea is a completely new product or servi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n idea that has not been done before, often the result of an invention or a new use of technolo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dvanta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business may be first into the market with no direct competitors, and can often charge a higher pric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Disadvantag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t is risky: there is no proof that customers want it, and developing something new can be expensive and slow.]]></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James Dyson invented a vacuum cleaner that did not need a bag, which no other manufacturer offered at the tim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Adapting Existing Products, Services and Idea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ost new businesses do not invent something new - they improve something that already exis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Improving a produc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Making it better, cheaper, faster, healthier or more convenient than what is already sol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new marke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aking an idea that works in one place or for one group of customers and offering it somewhere else or to someone els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Combining idea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Putting two existing ideas together, for example a bookshop with a café in 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work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Customers already understand the product, so there is less risk - but the business must find a way to stand out from existing competitor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etflix: Adapting to Surviv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Netflix began in 1997 by adapting an existing idea: instead of customers going to a shop to rent a DVD, it posted the DVDs to them. When faster broadband arrived, Netflix adapted again and moved to streaming in 2007, making its own DVD-by-post business out of date before a competitor could. Blockbuster, which did not adapt quickly enough, closed its UK shops in 2013. Netflix shows all three reasons for new ideas at once: new technology (broadband), changing consumer wants (instant, on-demand viewing) and an obsolete product (the rented disc).]]></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Founded as a DVD-by-post service]]></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7]]></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Moved into streaming]]></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ynami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onstantly changing. Business markets are dynamic because technology, customer wants and competition keep changing.]]></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bsolet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ut of date and no longer wanted, usually because a better product has replaced it.]]></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sumer want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goods and services that customers would like to buy.]]></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riginal idea]]></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completely new product or service that has not been offered befor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dapt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hanging an existing product, service or idea to improve it or to suit different customer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nov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urning a new idea into a product or service that is actually sol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atch the Change to the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ich reason explains each new business?]]></a:t>
            </a:r>
          </a:p>
        </p:txBody>
      </p:sp>
      <p:sp>
        <p:nvSpPr>
          <p:cNvPr id="10" name=""/>
          <p:cNvSpPr txBox="1"/>
          <p:nvPr/>
        </p:nvSpPr>
        <p:spPr>
          <a:xfrm>
            <a:off x="552450" y="2247900"/>
            <a:ext cx="52578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D8973C">
                    <a:alpha val="100000"/>
                  </a:srgbClr>
                </a:solidFill>
                <a:latin typeface="Calibri"/>
              </a:rPr>
              <a:t><![CDATA[New business]]></a:t>
            </a:r>
          </a:p>
        </p:txBody>
      </p:sp>
      <p:sp>
        <p:nvSpPr>
          <p:cNvPr id="11" name=""/>
          <p:cNvSpPr txBox="1"/>
          <p:nvPr/>
        </p:nvSpPr>
        <p:spPr>
          <a:xfrm>
            <a:off x="6381750" y="2247900"/>
            <a:ext cx="52578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D8973C">
                    <a:alpha val="100000"/>
                  </a:srgbClr>
                </a:solidFill>
                <a:latin typeface="Calibri"/>
              </a:rPr>
              <a:t><![CDATA[Why it came about]]></a:t>
            </a:r>
          </a:p>
        </p:txBody>
      </p:sp>
      <p:sp>
        <p:nvSpPr>
          <p:cNvPr id="12" name="" descr=""/>
          <p:cNvSpPr/>
          <p:nvPr/>
        </p:nvSpPr>
        <p:spPr>
          <a:xfrm>
            <a:off x="552450" y="28575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p:cNvSpPr txBox="1"/>
          <p:nvPr/>
        </p:nvSpPr>
        <p:spPr>
          <a:xfrm>
            <a:off x="723900" y="28575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refill shop selling loose pasta and washing-up liquid]]></a:t>
            </a:r>
          </a:p>
        </p:txBody>
      </p:sp>
      <p:sp>
        <p:nvSpPr>
          <p:cNvPr id="14" name=""/>
          <p:cNvSpPr txBox="1"/>
          <p:nvPr/>
        </p:nvSpPr>
        <p:spPr>
          <a:xfrm>
            <a:off x="514350" y="28575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A]]></a:t>
            </a:r>
          </a:p>
        </p:txBody>
      </p:sp>
      <p:sp>
        <p:nvSpPr>
          <p:cNvPr id="15" name="" descr=""/>
          <p:cNvSpPr/>
          <p:nvPr/>
        </p:nvSpPr>
        <p:spPr>
          <a:xfrm>
            <a:off x="6381750" y="28575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553200" y="28575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consumer wants: more people eating less meat]]></a:t>
            </a:r>
          </a:p>
        </p:txBody>
      </p:sp>
      <p:sp>
        <p:nvSpPr>
          <p:cNvPr id="17" name=""/>
          <p:cNvSpPr txBox="1"/>
          <p:nvPr/>
        </p:nvSpPr>
        <p:spPr>
          <a:xfrm>
            <a:off x="11658600" y="28575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1]]></a:t>
            </a:r>
          </a:p>
        </p:txBody>
      </p:sp>
      <p:sp>
        <p:nvSpPr>
          <p:cNvPr id="18" name="" descr=""/>
          <p:cNvSpPr/>
          <p:nvPr/>
        </p:nvSpPr>
        <p:spPr>
          <a:xfrm>
            <a:off x="552450" y="35052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p:cNvSpPr txBox="1"/>
          <p:nvPr/>
        </p:nvSpPr>
        <p:spPr>
          <a:xfrm>
            <a:off x="723900" y="35052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phone repair stall in a shopping centre]]></a:t>
            </a:r>
          </a:p>
        </p:txBody>
      </p:sp>
      <p:sp>
        <p:nvSpPr>
          <p:cNvPr id="20" name=""/>
          <p:cNvSpPr txBox="1"/>
          <p:nvPr/>
        </p:nvSpPr>
        <p:spPr>
          <a:xfrm>
            <a:off x="514350" y="35052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B]]></a:t>
            </a:r>
          </a:p>
        </p:txBody>
      </p:sp>
      <p:sp>
        <p:nvSpPr>
          <p:cNvPr id="21" name="" descr=""/>
          <p:cNvSpPr/>
          <p:nvPr/>
        </p:nvSpPr>
        <p:spPr>
          <a:xfrm>
            <a:off x="6381750" y="35052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6553200" y="35052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technology: the switch to electric cars]]></a:t>
            </a:r>
          </a:p>
        </p:txBody>
      </p:sp>
      <p:sp>
        <p:nvSpPr>
          <p:cNvPr id="23" name=""/>
          <p:cNvSpPr txBox="1"/>
          <p:nvPr/>
        </p:nvSpPr>
        <p:spPr>
          <a:xfrm>
            <a:off x="11658600" y="35052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2]]></a:t>
            </a:r>
          </a:p>
        </p:txBody>
      </p:sp>
      <p:sp>
        <p:nvSpPr>
          <p:cNvPr id="24" name="" descr=""/>
          <p:cNvSpPr/>
          <p:nvPr/>
        </p:nvSpPr>
        <p:spPr>
          <a:xfrm>
            <a:off x="552450" y="41529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p:cNvSpPr txBox="1"/>
          <p:nvPr/>
        </p:nvSpPr>
        <p:spPr>
          <a:xfrm>
            <a:off x="723900" y="41529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music streaming app]]></a:t>
            </a:r>
          </a:p>
        </p:txBody>
      </p:sp>
      <p:sp>
        <p:nvSpPr>
          <p:cNvPr id="26" name=""/>
          <p:cNvSpPr txBox="1"/>
          <p:nvPr/>
        </p:nvSpPr>
        <p:spPr>
          <a:xfrm>
            <a:off x="514350" y="41529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C]]></a:t>
            </a:r>
          </a:p>
        </p:txBody>
      </p:sp>
      <p:sp>
        <p:nvSpPr>
          <p:cNvPr id="27" name="" descr=""/>
          <p:cNvSpPr/>
          <p:nvPr/>
        </p:nvSpPr>
        <p:spPr>
          <a:xfrm>
            <a:off x="6381750" y="41529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p:cNvSpPr txBox="1"/>
          <p:nvPr/>
        </p:nvSpPr>
        <p:spPr>
          <a:xfrm>
            <a:off x="6553200" y="41529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consumer wants: less plastic packaging]]></a:t>
            </a:r>
          </a:p>
        </p:txBody>
      </p:sp>
      <p:sp>
        <p:nvSpPr>
          <p:cNvPr id="29" name=""/>
          <p:cNvSpPr txBox="1"/>
          <p:nvPr/>
        </p:nvSpPr>
        <p:spPr>
          <a:xfrm>
            <a:off x="11658600" y="41529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3]]></a:t>
            </a:r>
          </a:p>
        </p:txBody>
      </p:sp>
      <p:sp>
        <p:nvSpPr>
          <p:cNvPr id="30" name="" descr=""/>
          <p:cNvSpPr/>
          <p:nvPr/>
        </p:nvSpPr>
        <p:spPr>
          <a:xfrm>
            <a:off x="552450" y="48006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p:cNvSpPr txBox="1"/>
          <p:nvPr/>
        </p:nvSpPr>
        <p:spPr>
          <a:xfrm>
            <a:off x="723900" y="48006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 vegan burger range]]></a:t>
            </a:r>
          </a:p>
        </p:txBody>
      </p:sp>
      <p:sp>
        <p:nvSpPr>
          <p:cNvPr id="32" name=""/>
          <p:cNvSpPr txBox="1"/>
          <p:nvPr/>
        </p:nvSpPr>
        <p:spPr>
          <a:xfrm>
            <a:off x="514350" y="48006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D]]></a:t>
            </a:r>
          </a:p>
        </p:txBody>
      </p:sp>
      <p:sp>
        <p:nvSpPr>
          <p:cNvPr id="33" name="" descr=""/>
          <p:cNvSpPr/>
          <p:nvPr/>
        </p:nvSpPr>
        <p:spPr>
          <a:xfrm>
            <a:off x="6381750" y="48006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4" name=""/>
          <p:cNvSpPr txBox="1"/>
          <p:nvPr/>
        </p:nvSpPr>
        <p:spPr>
          <a:xfrm>
            <a:off x="6553200" y="48006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Changing technology: almost everyone owns a smartphone]]></a:t>
            </a:r>
          </a:p>
        </p:txBody>
      </p:sp>
      <p:sp>
        <p:nvSpPr>
          <p:cNvPr id="35" name=""/>
          <p:cNvSpPr txBox="1"/>
          <p:nvPr/>
        </p:nvSpPr>
        <p:spPr>
          <a:xfrm>
            <a:off x="11658600" y="48006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4]]></a:t>
            </a:r>
          </a:p>
        </p:txBody>
      </p:sp>
      <p:sp>
        <p:nvSpPr>
          <p:cNvPr id="36" name="" descr=""/>
          <p:cNvSpPr/>
          <p:nvPr/>
        </p:nvSpPr>
        <p:spPr>
          <a:xfrm>
            <a:off x="552450" y="54483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7" name=""/>
          <p:cNvSpPr txBox="1"/>
          <p:nvPr/>
        </p:nvSpPr>
        <p:spPr>
          <a:xfrm>
            <a:off x="723900" y="5448300"/>
            <a:ext cx="491490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400" spc="0" u="none" cap="none">
                <a:solidFill>
                  <a:srgbClr val="8A4326">
                    <a:alpha val="100000"/>
                  </a:srgbClr>
                </a:solidFill>
                <a:latin typeface="Georgia"/>
              </a:rPr>
              <a:t><![CDATA[An electric car charging company]]></a:t>
            </a:r>
          </a:p>
        </p:txBody>
      </p:sp>
      <p:sp>
        <p:nvSpPr>
          <p:cNvPr id="38" name=""/>
          <p:cNvSpPr txBox="1"/>
          <p:nvPr/>
        </p:nvSpPr>
        <p:spPr>
          <a:xfrm>
            <a:off x="514350" y="5448300"/>
            <a:ext cx="209550" cy="552450"/>
          </a:xfrm>
          <a:prstGeom prst="rect">
            <a:avLst/>
          </a:prstGeom>
          <a:noFill/>
        </p:spPr>
        <p:txBody>
          <a:bodyPr anchor="ctr" anchorCtr="0" rtlCol="0" vert="horz" bIns="0" lIns="0" rIns="0" tIns="0">
            <a:normAutofit/>
          </a:bodyPr>
          <a:lstStyle/>
          <a:p>
            <a:pPr algn="r"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E]]></a:t>
            </a:r>
          </a:p>
        </p:txBody>
      </p:sp>
      <p:sp>
        <p:nvSpPr>
          <p:cNvPr id="39" name="" descr=""/>
          <p:cNvSpPr/>
          <p:nvPr/>
        </p:nvSpPr>
        <p:spPr>
          <a:xfrm>
            <a:off x="6381750" y="5448300"/>
            <a:ext cx="5257800" cy="552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40" name=""/>
          <p:cNvSpPr txBox="1"/>
          <p:nvPr/>
        </p:nvSpPr>
        <p:spPr>
          <a:xfrm>
            <a:off x="6553200" y="5448300"/>
            <a:ext cx="4914900" cy="55245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200" spc="0" u="none" cap="none">
                <a:solidFill>
                  <a:srgbClr val="2B2420">
                    <a:alpha val="100000"/>
                  </a:srgbClr>
                </a:solidFill>
                <a:latin typeface="Calibri"/>
              </a:rPr>
              <a:t><![CDATA[A product becoming obsolete: CDs replaced by streaming]]></a:t>
            </a:r>
          </a:p>
        </p:txBody>
      </p:sp>
      <p:sp>
        <p:nvSpPr>
          <p:cNvPr id="41" name=""/>
          <p:cNvSpPr txBox="1"/>
          <p:nvPr/>
        </p:nvSpPr>
        <p:spPr>
          <a:xfrm>
            <a:off x="11658600" y="5448300"/>
            <a:ext cx="209550" cy="5524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000" spc="0" u="none" cap="none">
                <a:solidFill>
                  <a:srgbClr val="7A6659">
                    <a:alpha val="100000"/>
                  </a:srgbClr>
                </a:solidFill>
                <a:latin typeface="Calibri"/>
              </a:rPr>
              <a:t><![CDATA[5]]></a:t>
            </a:r>
          </a:p>
        </p:txBody>
      </p:sp>
      <p:sp>
        <p:nvSpPr>
          <p:cNvPr id="4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pot the Gap]]></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Choose three products or services you or your family have stopped using in the last five years. For each one, say what replaced it, which reason for new business ideas explains the change, and whether the new business was an original idea or an adaptation.]]></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old product and what replaced i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reason for the chang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original idea or adaptation? Explain why.]]></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examples, each linked to a named reason (technology, consumer wants or obsolescence) and a judgement of original or adapted, with a reas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20193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1907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0955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is meant by the dynamic nature of business.]]></a:t>
            </a:r>
          </a:p>
        </p:txBody>
      </p:sp>
      <p:sp>
        <p:nvSpPr>
          <p:cNvPr id="12"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hanges in technology lead to new business ideas.]]></a:t>
            </a:r>
          </a:p>
        </p:txBody>
      </p:sp>
      <p:sp>
        <p:nvSpPr>
          <p:cNvPr id="15"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hanges in consumer wants lead to new business ideas.]]></a:t>
            </a:r>
          </a:p>
        </p:txBody>
      </p:sp>
      <p:sp>
        <p:nvSpPr>
          <p:cNvPr id="18"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obsolete means and how it creates new business ideas.]]></a:t>
            </a:r>
          </a:p>
        </p:txBody>
      </p:sp>
      <p:sp>
        <p:nvSpPr>
          <p:cNvPr id="21"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ifference between an original idea and an adapted idea.]]></a:t>
            </a:r>
          </a:p>
        </p:txBody>
      </p:sp>
      <p:sp>
        <p:nvSpPr>
          <p:cNvPr id="24" name="" descr=""/>
          <p:cNvSpPr/>
          <p:nvPr/>
        </p:nvSpPr>
        <p:spPr>
          <a:xfrm>
            <a:off x="552450" y="55435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704850" y="57150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1104900" y="56197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Use a real example for each.]]></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 is dynamic: technology, customer wants and competition change all the tim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w ideas come about because of changes in technology, changes in consumer wants and products becoming obsolet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w ideas are either original or adaptations of existing products, services and idea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dapting is less risky than an original idea, but there is more competition.]]></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Outline one reason why new business ideas come about.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E4D2BB">
                    <a:alpha val="100000"/>
                  </a:srgbClr>
                </a:solidFill>
                <a:latin typeface="Calibri"/>
              </a:rPr>
              <a:t><![CDATA[Outline questions are worth 2 marks: 1 for the reason and 1 for developing it. Name the reason, then add a linked point that shows why it leads to a new business idea - an example help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Exam Practice: The Dynamic Nature of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obsolet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reason why new business ideas come abou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reason why new business ideas come abou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Exam Practice: The Dynamic Nature of Busines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an entrepreneur can come up with a new business idea.]]></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isk to a business of its product becoming obsolet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obsolet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ut of date / no longer wanted or us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reason why new business ideas come abou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y one of: changes in technology; changes in consumer wants; products or services becoming obsole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reason why new business ideas come abou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reason identified, e.g. changes in technology / consumer wants / products becoming obsole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why this leads to a new business idea]]></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an entrepreneur can come up with a new business idea.]]></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way identified: an original idea / adapting an existing product, service or idea]]></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how this produces a business idea]]></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isk to a business of its product becoming obsolet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isk identified, e.g. falling sales / revenue / business failu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2026-09-24T09:14:20Z</dcterms:created>
  <dcterms:modified xsi:type="dcterms:W3CDTF">2026-09-24T09:14:20Z</dcterms:modified>
  <dc:title>The dynamic nature of business</dc:title>
  <dc:description>Generated from a pasted lesson-pack script.</dc:description>
  <dc:subject>Enterprise and entrepreneurship</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