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22.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2" r:id="rId9"/>
    <p:sldId id="263" r:id="rId10"/>
    <p:sldId id="264" r:id="rId11"/>
    <p:sldId id="266" r:id="rId13"/>
    <p:sldId id="268" r:id="rId15"/>
    <p:sldId id="270" r:id="rId17"/>
    <p:sldId id="271" r:id="rId18"/>
    <p:sldId id="272" r:id="rId19"/>
    <p:sldId id="273" r:id="rId20"/>
    <p:sldId id="275" r:id="rId22"/>
    <p:sldId id="277" r:id="rId24"/>
    <p:sldId id="279" r:id="rId26"/>
    <p:sldId id="280" r:id="rId27"/>
    <p:sldId id="281" r:id="rId28"/>
    <p:sldId id="283" r:id="rId30"/>
    <p:sldId id="284" r:id="rId31"/>
    <p:sldId id="285" r:id="rId32"/>
    <p:sldId id="286" r:id="rId33"/>
    <p:sldId id="287" r:id="rId34"/>
    <p:sldId id="288" r:id="rId35"/>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3" Type="http://schemas.openxmlformats.org/officeDocument/2006/relationships/slide" Target="slides/slide11.xml"/>
  
  <Relationship Id="rId15" Type="http://schemas.openxmlformats.org/officeDocument/2006/relationships/slide" Target="slides/slide13.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2" Type="http://schemas.openxmlformats.org/officeDocument/2006/relationships/slide" Target="slides/slide20.xml"/>
  
  <Relationship Id="rId24" Type="http://schemas.openxmlformats.org/officeDocument/2006/relationships/slide" Target="slides/slide22.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75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1628cdf14de8eb00a1a548f49a9eba083.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84.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85.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86.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87.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89.png"/>
  <Relationship Id="rId3" Type="http://schemas.openxmlformats.org/officeDocument/2006/relationships/image" Target="../media/6637625dd070b12c36f7c13c479ceafb0674016790.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91.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41b1cf15cc532c9acf1cda396e5872c92.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94.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a5c6c8e20647f49978932ba069a5a0a96.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98.png"/>
  <Relationship Id="rId3" Type="http://schemas.openxmlformats.org/officeDocument/2006/relationships/image" Target="../media/cb5d2f7541252c1e4087b94c93eb9fa984e1bc6099.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00.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01.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102.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104.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7d6a2e430af5a2b5f0b9f045faaf690106.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08.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5085dadb56cef676a94982483222889109.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10.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12.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13.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14.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15.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16.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Risk and reward]]></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Enterprise and entrepreneurship]]></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2 of 3]]></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he three reasons why new business ideas come about.]]></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obsolete mean?]]></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he two ways new business ideas come about.]]></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y is adapting an idea less risky than an original idea?]]></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he three reasons why new business ideas come abou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hanges in technology, changes in consumer wants, and products or services becoming obsolete.]]></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obsolete mea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Out of date and no longer wanted, because something better has replaced it.]]></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he two ways new business ideas come abou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Original ideas, and adapting existing products, services or ideas.]]></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y is adapting an idea less risky than an original idea?]]></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ustomers already understand and want the product.]]></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risks of starting a business: business failure, financial loss and lack of security.]]></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rewards of starting a business: business success, profit and independence.]]></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risk and reward affect the decisions entrepreneurs make.]]></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Weigh up risk against reward in the context of a busines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an Entrepreneu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 entrepreneur is someone who sets up a business, taking a risk in the hope of a reward.]]></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Spots an opportunit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Sees a gap in the market or a way to do something better.]]></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Organises resourc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Brings together the money, people, equipment and premises the business need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Makes decision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Decides what to sell, at what price and to whom.]]></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akes risk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Puts their own time and money into an idea that might not wo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Day O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Opening day: the savings are spent, and the risks and the rewards both begin.]]></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Every entrepreneur on their first day has taken a risk. They may have spent their savings, taken out a loan and given up a job with a regular wage. Whether that risk pays off - in success, profit and the freedom of being their own boss - is what the rest of this lesson is about.]]></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Risk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What an entrepreneur could lose by starting a busines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usiness Failu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business may not surviv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at it i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business closes because it cannot make enough money to cover its cost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How common]]></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Many new businesses close within their first few years; official UK figures show fewer than half are still trading after five year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y it happen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Not enough customers, strong competitors, costs higher than expected, poor planning, or running out of cash.]]></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he impact]]></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entrepreneur loses the business they have built and the time and money they put into i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inancial Los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entrepreneur could lose money - sometimes more than they put in.]]></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heir own mone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Most entrepreneurs use their savings to start the business. If it fails, those savings may be los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Borrowed mone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Loans still have to be repaid, with interest, even if the business fail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Personal belonging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For some types of business, such as a sole trader, the owner can be made to pay the business's debts from personal belongings, even their home.]]></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Impact on decision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fear of losing money may stop people starting a business at all, or make them borrow less and start smaller.]]></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ck of Secur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orking for yourself means giving up the security of employmen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No regular incom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n employee is paid the same wage every month. An entrepreneur's income depends on how well the business does, and in the early months it may be nothing at all.]]></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No paid holiday or sick pa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If an entrepreneur is ill or takes time off, the business may earn nothing.]]></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Uncertaint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It is hard to plan ahead - for example to get a mortgage - without a predictable income.]]></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Long hour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Many entrepreneurs work far longer hours than they did as employees, especially at the star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Risk Is Real]]></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Financial loss and lack of security: the side of enterprise that rarely makes the news.]]></a:t>
            </a:r>
          </a:p>
        </p:txBody>
      </p:sp>
      <p:sp>
        <p:nvSpPr>
          <p:cNvPr id="12" name=""/>
          <p:cNvSpPr txBox="1"/>
          <p:nvPr/>
        </p:nvSpPr>
        <p:spPr>
          <a:xfrm>
            <a:off x="552450" y="1905000"/>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WHAT KEEPS NEW OWNERS AWAKE]]></a:t>
            </a:r>
          </a:p>
        </p:txBody>
      </p:sp>
      <p:sp>
        <p:nvSpPr>
          <p:cNvPr id="13" name="" descr=""/>
          <p:cNvSpPr/>
          <p:nvPr/>
        </p:nvSpPr>
        <p:spPr>
          <a:xfrm>
            <a:off x="552450" y="275272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552450" y="275272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280987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Paying the bills]]></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Rent, stock and wages are due whether customers come or not.]]></a:t>
            </a:r>
          </a:p>
        </p:txBody>
      </p:sp>
      <p:sp>
        <p:nvSpPr>
          <p:cNvPr id="16" name="" descr=""/>
          <p:cNvSpPr/>
          <p:nvPr/>
        </p:nvSpPr>
        <p:spPr>
          <a:xfrm>
            <a:off x="552450" y="380047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552450" y="380047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762000" y="385762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Repaying loans]]></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The bank must be paid back even if the business fails.]]></a:t>
            </a:r>
          </a:p>
        </p:txBody>
      </p:sp>
      <p:sp>
        <p:nvSpPr>
          <p:cNvPr id="19" name="" descr=""/>
          <p:cNvSpPr/>
          <p:nvPr/>
        </p:nvSpPr>
        <p:spPr>
          <a:xfrm>
            <a:off x="552450" y="484822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552450" y="484822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762000" y="490537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No safety net]]></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No regular wage, no sick pay, no paid holiday.]]></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Reward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Why people take those risk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Three Reward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Business succes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chieving what they set out to do: a business that survives, grows and is respected. Many entrepreneurs value the satisfaction and recognition as much as the money.]]></a:t>
            </a:r>
          </a:p>
        </p:txBody>
      </p:sp>
      <p:sp>
        <p:nvSpPr>
          <p:cNvPr id="12" name="" descr=""/>
          <p:cNvSpPr/>
          <p:nvPr/>
        </p:nvSpPr>
        <p:spPr>
          <a:xfrm>
            <a:off x="4314825"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4486275"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4486275"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fi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money left when all the costs have been taken away from revenue. The owner can keep it, or reinvest it to grow the business. It is the reward for taking the risk.]]></a:t>
            </a:r>
          </a:p>
        </p:txBody>
      </p:sp>
      <p:sp>
        <p:nvSpPr>
          <p:cNvPr id="15" name="" descr=""/>
          <p:cNvSpPr/>
          <p:nvPr/>
        </p:nvSpPr>
        <p:spPr>
          <a:xfrm>
            <a:off x="8077200"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8248650"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8248650"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Independenc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ing your own boss: choosing what to do, when to work and how the business is run, and doing something you enjoy.]]></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usiness Succes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Success means different things to different entrepreneur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Survival]]></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For a new business, simply lasting the first year or two is a succes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Growth]]></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Opening more branches, taking on staff or selling to more customer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Satisfaction]]></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Pride in having built something from nothing, and in doing something the entrepreneur cares about.]]></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Recognition]]></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good reputation, loyal customers and respect in the local community.]]></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fi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Profit = total revenue - total cost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at it i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money the business makes after all its costs have been pai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Reward for risk]]></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Profit is what an entrepreneur receives in return for risking their own money.]]></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Choic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owner can keep the profit as income, or reinvest it in the business to help it grow.]]></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Potentially unlimited]]></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n employee's pay is fixed; an entrepreneur whose business does well can earn far mor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Independ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Being your own bos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Control]]></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entrepreneur makes the decisions and does not have to follow someone else's order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Flexibilit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y can choose their own working hours and where they work.]]></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Doing what they enjo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Many people start a business to turn a hobby or passion into a job.]]></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he trade-off]]></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Independence also means responsibility: when things go wrong there is nobody else to blam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eighing Risk Against Rewar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RISK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Business failure: the business may clos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Financial loss: savings and borrowed money may be lost.]]></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Lack of security: no regular income, sick pay or holiday pay.]]></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an put people off starting a business at all.]]></a:t>
            </a:r>
          </a:p>
        </p:txBody>
      </p:sp>
      <p:sp>
        <p:nvSpPr>
          <p:cNvPr id="13" name="" descr=""/>
          <p:cNvSpPr/>
          <p:nvPr/>
        </p:nvSpPr>
        <p:spPr>
          <a:xfrm>
            <a:off x="632460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REWARD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Business success: the business survives and grow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Profit: money earned as a reward for taking the risk.]]></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Independence: being your own bos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Encourage people to start and grow businesse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ow Risky Is I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Generally, the higher the risk, the higher the possible reward. Place each business idea on the line.]]></a:t>
            </a:r>
          </a:p>
        </p:txBody>
      </p:sp>
      <p:sp>
        <p:nvSpPr>
          <p:cNvPr id="10" name="" descr=""/>
          <p:cNvSpPr/>
          <p:nvPr/>
        </p:nvSpPr>
        <p:spPr>
          <a:xfrm>
            <a:off x="552450" y="4210050"/>
            <a:ext cx="11087100" cy="171450"/>
          </a:xfrm>
          <a:prstGeom prst="leftRightArrow">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552450" y="4581525"/>
            <a:ext cx="2857500" cy="381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20" u="none" cap="none">
                <a:solidFill>
                  <a:srgbClr val="7A6659">
                    <a:alpha val="100000"/>
                  </a:srgbClr>
                </a:solidFill>
                <a:latin typeface="Calibri"/>
              </a:rPr>
              <a:t><![CDATA[LOWER RISK]]></a:t>
            </a:r>
          </a:p>
        </p:txBody>
      </p:sp>
      <p:sp>
        <p:nvSpPr>
          <p:cNvPr id="12" name=""/>
          <p:cNvSpPr txBox="1"/>
          <p:nvPr/>
        </p:nvSpPr>
        <p:spPr>
          <a:xfrm>
            <a:off x="8782050" y="4581525"/>
            <a:ext cx="2857500" cy="381000"/>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b="1" strike="noStrike" sz="1200" spc="120" u="none" cap="none">
                <a:solidFill>
                  <a:srgbClr val="7A6659">
                    <a:alpha val="100000"/>
                  </a:srgbClr>
                </a:solidFill>
                <a:latin typeface="Calibri"/>
              </a:rPr>
              <a:t><![CDATA[HIGHER RISK]]></a:t>
            </a:r>
          </a:p>
        </p:txBody>
      </p:sp>
      <p:sp>
        <p:nvSpPr>
          <p:cNvPr id="13" name="" descr=""/>
          <p:cNvSpPr/>
          <p:nvPr/>
        </p:nvSpPr>
        <p:spPr>
          <a:xfrm>
            <a:off x="1485900" y="4181475"/>
            <a:ext cx="228600" cy="228600"/>
          </a:xfrm>
          <a:prstGeom prst="ellipse">
            <a:avLst/>
          </a:prstGeom>
          <a:solidFill>
            <a:srgbClr val="FFFFFF">
              <a:alpha val="100000"/>
            </a:srgbClr>
          </a:solidFill>
          <a:ln w="28575">
            <a:solidFill>
              <a:srgbClr val="D8973C">
                <a:alpha val="100000"/>
              </a:srgbClr>
            </a:solidFill>
          </a:ln>
        </p:spPr>
        <p:txBody>
          <a:bodyPr vertOverflow="clip" rtlCol="0" anchor="ctr"/>
          <a:lstStyle/>
          <a:p>
            <a:pPr algn="ctr"/>
            <a:r>
              <a:t/>
            </a:r>
          </a:p>
        </p:txBody>
      </p:sp>
      <p:sp>
        <p:nvSpPr>
          <p:cNvPr id="14" name="" descr=""/>
          <p:cNvSpPr/>
          <p:nvPr/>
        </p:nvSpPr>
        <p:spPr>
          <a:xfrm>
            <a:off x="1590675" y="3971925"/>
            <a:ext cx="19050" cy="1162050"/>
          </a:xfrm>
          <a:prstGeom prst="rect">
            <a:avLst/>
          </a:prstGeom>
          <a:solidFill>
            <a:srgbClr val="E4D2BB">
              <a:alpha val="100000"/>
            </a:srgbClr>
          </a:solidFill>
          <a:ln w="9525">
            <a:noFill/>
          </a:ln>
        </p:spPr>
        <p:txBody>
          <a:bodyPr vertOverflow="clip" rtlCol="0" anchor="ctr"/>
          <a:lstStyle/>
          <a:p>
            <a:pPr algn="ctr"/>
            <a:r>
              <a:t/>
            </a:r>
          </a:p>
        </p:txBody>
      </p:sp>
      <p:sp>
        <p:nvSpPr>
          <p:cNvPr id="15" name="" descr=""/>
          <p:cNvSpPr/>
          <p:nvPr/>
        </p:nvSpPr>
        <p:spPr>
          <a:xfrm>
            <a:off x="552450" y="2867025"/>
            <a:ext cx="2190750" cy="1104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85800" y="29813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Dog walking from home]]></a:t>
            </a:r>
          </a:p>
          <a:p>
            <a:pPr algn="l" rtl="0" fontAlgn="base" marL="0" marR="0" indent="0" lvl="0">
              <a:lnSpc>
                <a:spcPct val="106000"/>
              </a:lnSpc>
              <a:spcBef>
                <a:spcPts val="0"/>
              </a:spcBef>
              <a:spcAft>
                <a:spcPts val="0"/>
              </a:spcAft>
            </a:pPr>
            <a:r>
              <a:rPr lang="en-US" strike="noStrike" sz="1100" spc="0" u="none" cap="none">
                <a:solidFill>
                  <a:srgbClr val="2B2420">
                    <a:alpha val="100000"/>
                  </a:srgbClr>
                </a:solidFill>
                <a:latin typeface="Calibri"/>
              </a:rPr>
              <a:t><![CDATA[Almost no start-up costs; if it fails, little is lost]]></a:t>
            </a:r>
          </a:p>
        </p:txBody>
      </p:sp>
      <p:sp>
        <p:nvSpPr>
          <p:cNvPr id="17" name="" descr=""/>
          <p:cNvSpPr/>
          <p:nvPr/>
        </p:nvSpPr>
        <p:spPr>
          <a:xfrm>
            <a:off x="4486275" y="4181475"/>
            <a:ext cx="228600" cy="228600"/>
          </a:xfrm>
          <a:prstGeom prst="ellipse">
            <a:avLst/>
          </a:prstGeom>
          <a:solidFill>
            <a:srgbClr val="FFFFFF">
              <a:alpha val="100000"/>
            </a:srgbClr>
          </a:solidFill>
          <a:ln w="28575">
            <a:solidFill>
              <a:srgbClr val="D8973C">
                <a:alpha val="100000"/>
              </a:srgbClr>
            </a:solidFill>
          </a:ln>
        </p:spPr>
        <p:txBody>
          <a:bodyPr vertOverflow="clip" rtlCol="0" anchor="ctr"/>
          <a:lstStyle/>
          <a:p>
            <a:pPr algn="ctr"/>
            <a:r>
              <a:t/>
            </a:r>
          </a:p>
        </p:txBody>
      </p:sp>
      <p:sp>
        <p:nvSpPr>
          <p:cNvPr id="18" name="" descr=""/>
          <p:cNvSpPr/>
          <p:nvPr/>
        </p:nvSpPr>
        <p:spPr>
          <a:xfrm>
            <a:off x="4591050" y="4410075"/>
            <a:ext cx="19050" cy="438150"/>
          </a:xfrm>
          <a:prstGeom prst="rect">
            <a:avLst/>
          </a:prstGeom>
          <a:solidFill>
            <a:srgbClr val="E4D2BB">
              <a:alpha val="100000"/>
            </a:srgbClr>
          </a:solidFill>
          <a:ln w="9525">
            <a:noFill/>
          </a:ln>
        </p:spPr>
        <p:txBody>
          <a:bodyPr vertOverflow="clip" rtlCol="0" anchor="ctr"/>
          <a:lstStyle/>
          <a:p>
            <a:pPr algn="ctr"/>
            <a:r>
              <a:t/>
            </a:r>
          </a:p>
        </p:txBody>
      </p:sp>
      <p:sp>
        <p:nvSpPr>
          <p:cNvPr id="19" name="" descr=""/>
          <p:cNvSpPr/>
          <p:nvPr/>
        </p:nvSpPr>
        <p:spPr>
          <a:xfrm>
            <a:off x="3505200" y="5000625"/>
            <a:ext cx="2190750" cy="1104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3638550" y="51149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Selling on Etsy]]></a:t>
            </a:r>
          </a:p>
          <a:p>
            <a:pPr algn="l" rtl="0" fontAlgn="base" marL="0" marR="0" indent="0" lvl="0">
              <a:lnSpc>
                <a:spcPct val="106000"/>
              </a:lnSpc>
              <a:spcBef>
                <a:spcPts val="0"/>
              </a:spcBef>
              <a:spcAft>
                <a:spcPts val="0"/>
              </a:spcAft>
            </a:pPr>
            <a:r>
              <a:rPr lang="en-US" strike="noStrike" sz="1100" spc="0" u="none" cap="none">
                <a:solidFill>
                  <a:srgbClr val="2B2420">
                    <a:alpha val="100000"/>
                  </a:srgbClr>
                </a:solidFill>
                <a:latin typeface="Calibri"/>
              </a:rPr>
              <a:t><![CDATA[Small stock costs, no premises]]></a:t>
            </a:r>
          </a:p>
        </p:txBody>
      </p:sp>
      <p:sp>
        <p:nvSpPr>
          <p:cNvPr id="21" name="" descr=""/>
          <p:cNvSpPr/>
          <p:nvPr/>
        </p:nvSpPr>
        <p:spPr>
          <a:xfrm>
            <a:off x="7477125" y="4181475"/>
            <a:ext cx="228600" cy="228600"/>
          </a:xfrm>
          <a:prstGeom prst="ellipse">
            <a:avLst/>
          </a:prstGeom>
          <a:solidFill>
            <a:srgbClr val="FFFFFF">
              <a:alpha val="100000"/>
            </a:srgbClr>
          </a:solidFill>
          <a:ln w="28575">
            <a:solidFill>
              <a:srgbClr val="D8973C">
                <a:alpha val="100000"/>
              </a:srgbClr>
            </a:solidFill>
          </a:ln>
        </p:spPr>
        <p:txBody>
          <a:bodyPr vertOverflow="clip" rtlCol="0" anchor="ctr"/>
          <a:lstStyle/>
          <a:p>
            <a:pPr algn="ctr"/>
            <a:r>
              <a:t/>
            </a:r>
          </a:p>
        </p:txBody>
      </p:sp>
      <p:sp>
        <p:nvSpPr>
          <p:cNvPr id="22" name="" descr=""/>
          <p:cNvSpPr/>
          <p:nvPr/>
        </p:nvSpPr>
        <p:spPr>
          <a:xfrm>
            <a:off x="7581900" y="3971925"/>
            <a:ext cx="19050" cy="1162050"/>
          </a:xfrm>
          <a:prstGeom prst="rect">
            <a:avLst/>
          </a:prstGeom>
          <a:solidFill>
            <a:srgbClr val="E4D2BB">
              <a:alpha val="100000"/>
            </a:srgbClr>
          </a:solidFill>
          <a:ln w="9525">
            <a:noFill/>
          </a:ln>
        </p:spPr>
        <p:txBody>
          <a:bodyPr vertOverflow="clip" rtlCol="0" anchor="ctr"/>
          <a:lstStyle/>
          <a:p>
            <a:pPr algn="ctr"/>
            <a:r>
              <a:t/>
            </a:r>
          </a:p>
        </p:txBody>
      </p:sp>
      <p:sp>
        <p:nvSpPr>
          <p:cNvPr id="23" name="" descr=""/>
          <p:cNvSpPr/>
          <p:nvPr/>
        </p:nvSpPr>
        <p:spPr>
          <a:xfrm>
            <a:off x="6496050" y="2867025"/>
            <a:ext cx="2190750" cy="1104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4" name=""/>
          <p:cNvSpPr txBox="1"/>
          <p:nvPr/>
        </p:nvSpPr>
        <p:spPr>
          <a:xfrm>
            <a:off x="6629400" y="29813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Opening a café]]></a:t>
            </a:r>
          </a:p>
          <a:p>
            <a:pPr algn="l" rtl="0" fontAlgn="base" marL="0" marR="0" indent="0" lvl="0">
              <a:lnSpc>
                <a:spcPct val="106000"/>
              </a:lnSpc>
              <a:spcBef>
                <a:spcPts val="0"/>
              </a:spcBef>
              <a:spcAft>
                <a:spcPts val="0"/>
              </a:spcAft>
            </a:pPr>
            <a:r>
              <a:rPr lang="en-US" strike="noStrike" sz="1100" spc="0" u="none" cap="none">
                <a:solidFill>
                  <a:srgbClr val="2B2420">
                    <a:alpha val="100000"/>
                  </a:srgbClr>
                </a:solidFill>
                <a:latin typeface="Calibri"/>
              </a:rPr>
              <a:t><![CDATA[Rent, equipment and staff before a single sale]]></a:t>
            </a:r>
          </a:p>
        </p:txBody>
      </p:sp>
      <p:sp>
        <p:nvSpPr>
          <p:cNvPr id="25" name="" descr=""/>
          <p:cNvSpPr/>
          <p:nvPr/>
        </p:nvSpPr>
        <p:spPr>
          <a:xfrm>
            <a:off x="10477500" y="4181475"/>
            <a:ext cx="228600" cy="228600"/>
          </a:xfrm>
          <a:prstGeom prst="ellipse">
            <a:avLst/>
          </a:prstGeom>
          <a:solidFill>
            <a:srgbClr val="FFFFFF">
              <a:alpha val="100000"/>
            </a:srgbClr>
          </a:solidFill>
          <a:ln w="28575">
            <a:solidFill>
              <a:srgbClr val="D8973C">
                <a:alpha val="100000"/>
              </a:srgbClr>
            </a:solidFill>
          </a:ln>
        </p:spPr>
        <p:txBody>
          <a:bodyPr vertOverflow="clip" rtlCol="0" anchor="ctr"/>
          <a:lstStyle/>
          <a:p>
            <a:pPr algn="ctr"/>
            <a:r>
              <a:t/>
            </a:r>
          </a:p>
        </p:txBody>
      </p:sp>
      <p:sp>
        <p:nvSpPr>
          <p:cNvPr id="26" name="" descr=""/>
          <p:cNvSpPr/>
          <p:nvPr/>
        </p:nvSpPr>
        <p:spPr>
          <a:xfrm>
            <a:off x="10582275" y="4410075"/>
            <a:ext cx="19050" cy="438150"/>
          </a:xfrm>
          <a:prstGeom prst="rect">
            <a:avLst/>
          </a:prstGeom>
          <a:solidFill>
            <a:srgbClr val="E4D2BB">
              <a:alpha val="100000"/>
            </a:srgbClr>
          </a:solidFill>
          <a:ln w="9525">
            <a:noFill/>
          </a:ln>
        </p:spPr>
        <p:txBody>
          <a:bodyPr vertOverflow="clip" rtlCol="0" anchor="ctr"/>
          <a:lstStyle/>
          <a:p>
            <a:pPr algn="ctr"/>
            <a:r>
              <a:t/>
            </a:r>
          </a:p>
        </p:txBody>
      </p:sp>
      <p:sp>
        <p:nvSpPr>
          <p:cNvPr id="27" name="" descr=""/>
          <p:cNvSpPr/>
          <p:nvPr/>
        </p:nvSpPr>
        <p:spPr>
          <a:xfrm>
            <a:off x="9448800" y="5000625"/>
            <a:ext cx="2190750" cy="1104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p:cNvSpPr txBox="1"/>
          <p:nvPr/>
        </p:nvSpPr>
        <p:spPr>
          <a:xfrm>
            <a:off x="9582150" y="51149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Inventing a new product]]></a:t>
            </a:r>
          </a:p>
          <a:p>
            <a:pPr algn="l" rtl="0" fontAlgn="base" marL="0" marR="0" indent="0" lvl="0">
              <a:lnSpc>
                <a:spcPct val="106000"/>
              </a:lnSpc>
              <a:spcBef>
                <a:spcPts val="0"/>
              </a:spcBef>
              <a:spcAft>
                <a:spcPts val="0"/>
              </a:spcAft>
            </a:pPr>
            <a:r>
              <a:rPr lang="en-US" strike="noStrike" sz="1100" spc="0" u="none" cap="none">
                <a:solidFill>
                  <a:srgbClr val="2B2420">
                    <a:alpha val="100000"/>
                  </a:srgbClr>
                </a:solidFill>
                <a:latin typeface="Calibri"/>
              </a:rPr>
              <a:t><![CDATA[Years of costly development before any income]]></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ow Entrepreneurs Reduce Risk]]></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ntrepreneurs cannot remove risk, but they can reduce i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Market research]]></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hecking that customers actually want the product before spending money on i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 business plan]]></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inking through costs, revenue and cash before starting.]]></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Starting small]]></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Beginning part-time, from home or online, while keeping a job.]]></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Limiting borrowing]]></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Using savings the owner can afford to lose rather than large loan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James Dyson: Risk Before Reward]]></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300" spc="0" u="none" cap="none">
                <a:solidFill>
                  <a:srgbClr val="2B2420">
                    <a:alpha val="100000"/>
                  </a:srgbClr>
                </a:solidFill>
                <a:latin typeface="Calibri"/>
              </a:rPr>
              <a:t><![CDATA[In the late 1970s James Dyson set out to build a vacuum cleaner that did not lose suction as its bag filled up. Over about five years he built 5,127 prototypes before he had a design that worked, and he fell deeply into debt doing it. Existing manufacturers were not interested in his idea, so in 1993 he launched the DC01 under his own name. The risk paid off: the business succeeded, made him one of the richest people in Britain, and let him run the company his own way.]]></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5,127]]></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Prototypes built before the design worked]]></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93]]></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first Dyson vacuum cleaner, the DC01, goes on sal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ntrepreneu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Someone who sets up a business, organising resources and taking risks in the hope of a reward.]]></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isk]]></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chance that something will go wrong, such as the business failing or the owner losing money.]]></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eward]]></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at an entrepreneur gains from running a business: success, profit and independence.]]></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usiness failur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a business closes because it cannot cover its costs.]]></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inancial los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Losing money, for example savings invested in a business that fail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ack of secur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aving no guaranteed income, sick pay or holiday pay, as an employee would.]]></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fi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otal revenue minus total costs.]]></a:t>
            </a:r>
          </a:p>
        </p:txBody>
      </p:sp>
      <p:sp>
        <p:nvSpPr>
          <p:cNvPr id="11"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dependen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Being your own boss and making your own decision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ould You Take the Risk?]]></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500" spc="0" u="none" cap="none">
                <a:solidFill>
                  <a:srgbClr val="2B2420">
                    <a:alpha val="100000"/>
                  </a:srgbClr>
                </a:solidFill>
                <a:latin typeface="Calibri"/>
              </a:rPr>
              <a:t><![CDATA[Amira earns £28,000 a year as a hairdresser in a salon. She is thinking of leaving to open her own salon, using £15,000 of savings and a £10,000 bank loan. Write a paragraph advising her whether to go ahead.]]></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Identify two risks Amira faces, using the figures.]]></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Identify two rewards she could gain.]]></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Decide: should she go ahead? Give your main reason.]]></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t least one risk and one reward, each explained using Amira's situation (her savings, loan and wage), and a clear decision with a reason.]]></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3]]></a:t>
            </a:r>
          </a:p>
        </p:txBody>
      </p:sp>
      <p:sp>
        <p:nvSpPr>
          <p:cNvPr id="9" name="" descr=""/>
          <p:cNvSpPr/>
          <p:nvPr/>
        </p:nvSpPr>
        <p:spPr>
          <a:xfrm>
            <a:off x="552450" y="23717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5431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4479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three risks: business failure, financial loss and lack of security.]]></a:t>
            </a:r>
          </a:p>
        </p:txBody>
      </p:sp>
      <p:sp>
        <p:nvSpPr>
          <p:cNvPr id="12" name="" descr=""/>
          <p:cNvSpPr/>
          <p:nvPr/>
        </p:nvSpPr>
        <p:spPr>
          <a:xfrm>
            <a:off x="552450" y="307657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15277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three rewards: business success, profit and independence.]]></a:t>
            </a:r>
          </a:p>
        </p:txBody>
      </p:sp>
      <p:sp>
        <p:nvSpPr>
          <p:cNvPr id="15" name="" descr=""/>
          <p:cNvSpPr/>
          <p:nvPr/>
        </p:nvSpPr>
        <p:spPr>
          <a:xfrm>
            <a:off x="552450" y="37814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8576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higher risk often brings the chance of higher reward.]]></a:t>
            </a:r>
          </a:p>
        </p:txBody>
      </p:sp>
      <p:sp>
        <p:nvSpPr>
          <p:cNvPr id="18" name="" descr=""/>
          <p:cNvSpPr/>
          <p:nvPr/>
        </p:nvSpPr>
        <p:spPr>
          <a:xfrm>
            <a:off x="552450" y="448627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56247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Suggest ways an entrepreneur can reduce risk.]]></a:t>
            </a:r>
          </a:p>
        </p:txBody>
      </p:sp>
      <p:sp>
        <p:nvSpPr>
          <p:cNvPr id="21" name="" descr=""/>
          <p:cNvSpPr/>
          <p:nvPr/>
        </p:nvSpPr>
        <p:spPr>
          <a:xfrm>
            <a:off x="552450" y="51911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53625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52673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Apply risk and reward to a named business or person.]]></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he risks of starting a business are business failure, financial loss and lack of security.]]></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he rewards are business success, profit and independence.]]></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ntrepreneurs weigh up risk against reward before starting a busines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he higher the risk, the higher the possible reward - and the bigger the possible loss.]]></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risk an entrepreneur might face when starting a busines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200" spc="0" u="none" cap="none">
                <a:solidFill>
                  <a:srgbClr val="E4D2BB">
                    <a:alpha val="100000"/>
                  </a:srgbClr>
                </a:solidFill>
                <a:latin typeface="Calibri"/>
              </a:rPr>
              <a:t><![CDATA[Explain questions are worth 3 marks: 1 for identifying the risk, then 2 for a chain of reasoning - use "because" and "this means that" to link each step.]]></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2026-09-24T09:14:20Z</dcterms:created>
  <dcterms:modified xsi:type="dcterms:W3CDTF">2026-09-24T09:14:20Z</dcterms:modified>
  <dc:title>Risk and reward</dc:title>
  <dc:description>Generated from a pasted lesson-pack script.</dc:description>
  <dc:subject>Enterprise and entrepreneurship</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