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6" r:id="rId13"/>
    <p:sldId id="268" r:id="rId15"/>
    <p:sldId id="270" r:id="rId17"/>
    <p:sldId id="271" r:id="rId18"/>
    <p:sldId id="272" r:id="rId19"/>
    <p:sldId id="273" r:id="rId20"/>
    <p:sldId id="275" r:id="rId22"/>
    <p:sldId id="277" r:id="rId24"/>
    <p:sldId id="279" r:id="rId26"/>
    <p:sldId id="280" r:id="rId27"/>
    <p:sldId id="281" r:id="rId28"/>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3" Type="http://schemas.openxmlformats.org/officeDocument/2006/relationships/slide" Target="slides/slide11.xml"/>
  
  <Relationship Id="rId15" Type="http://schemas.openxmlformats.org/officeDocument/2006/relationships/slide" Target="slides/slide13.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2" Type="http://schemas.openxmlformats.org/officeDocument/2006/relationships/slide" Target="slides/slide20.xml"/>
  
  <Relationship Id="rId24" Type="http://schemas.openxmlformats.org/officeDocument/2006/relationships/slide" Target="slides/slide22.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strongest answers use the numbers: her £28,000 wage is the security she gives up; the £25,000 is the financial loss if it fail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75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1628cdf14de8eb00a1a548f49a9eba01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2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23.png"/>
  <Relationship Id="rId3" Type="http://schemas.openxmlformats.org/officeDocument/2006/relationships/image" Target="../media/6637625dd070b12c36f7c13c479ceafb06740167124.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2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2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5c6c8e20647f49978932ba069a5a0a13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32.png"/>
  <Relationship Id="rId3" Type="http://schemas.openxmlformats.org/officeDocument/2006/relationships/image" Target="../media/cb5d2f7541252c1e4087b94c93eb9fa984e1bc60133.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34.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3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36.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3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7d6a2e430af5a2b5f0b9f045faaf69014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42.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5085dadb56cef676a94982483222889143.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4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46.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47.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48.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9.png"/>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50.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1.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2.pn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3.pn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54.pn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5.png"/>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56.png"/>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7.png"/>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58.png"/>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9.png"/>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0.png"/>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1.png"/>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Risk and reward]]></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Enterprise and entrepreneurship]]></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3]]></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hree reasons why new business ideas come about.]]></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obsolete mean?]]></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wo ways new business ideas come abou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is adapting an idea less risky than an original idea?]]></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hree reasons why new business ideas come abo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hanges in technology, changes in consumer wants, and products or services becoming obsolet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obsolete me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ut of date and no longer wanted, because something better has replaced i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wo ways new business ideas come abo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riginal ideas, and adapting existing products, services or idea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is adapting an idea less risky than an original idea?]]></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already understand and want the produc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risks of starting a business: business failure, financial loss and lack of security.]]></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rewards of starting a business: business success, profit and independenc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risk and reward affect the decisions entrepreneurs make.]]></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Weigh up risk against reward in the context of a busines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n Entreprene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entrepreneur is someone who sets up a business, taking a risk in the hope of a rewar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pots an opportuni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Sees a gap in the market or a way to do something bett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rganises resour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rings together the money, people, equipment and premises the business nee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Makes decisio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ecides what to sell, at what price and to whom.]]></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akes risk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uts their own time and money into an idea that might not wo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ay O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Opening day: the savings are spent, and the risks and the rewards both begi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Every entrepreneur on their first day has taken a risk. They may have spent their savings, taken out a loan and given up a job with a regular wage. Whether that risk pays off - in success, profit and the freedom of being their own boss - is what the rest of this lesson is abou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Risk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an entrepreneur could lose by starting a busines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siness Failu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business may not surviv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business closes because it cannot make enough money to cover its cos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How comm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ny new businesses close within their first few years; official UK figures show fewer than half are still trading after five yea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happe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Not enough customers, strong competitors, costs higher than expected, poor planning, or running out of cash.]]></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impac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entrepreneur loses the business they have built and the time and money they put into i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Lo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entrepreneur could lose money - sometimes more than they put in.]]></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ir own mone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ost entrepreneurs use their savings to start the business. If it fails, those savings may be los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Borrowed mone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Loans still have to be repaid, with interest, even if the business fai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ersonal belonging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or some types of business, such as a sole trader, the owner can be made to pay the business's debts from personal belongings, even their home.]]></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Impact on decisio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fear of losing money may stop people starting a business at all, or make them borrow less and start small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ck of Secur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orking for yourself means giving up the security of employmen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o regular incom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n employee is paid the same wage every month. An entrepreneur's income depends on how well the business does, and in the early months it may be nothing at all.]]></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o paid holiday or sick pa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f an entrepreneur is ill or takes time off, the business may earn nothing.]]></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Uncertain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t is hard to plan ahead - for example to get a mortgage - without a predictable income.]]></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ong hou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ny entrepreneurs work far longer hours than they did as employees, especially at the star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Risk Is Re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inancial loss and lack of security: the side of enterprise that rarely makes the news.]]></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WHAT KEEPS NEW OWNERS AWAKE]]></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Paying the bill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Rent, stock and wages are due whether customers come or not.]]></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Repaying loan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The bank must be paid back even if the business fails.]]></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No safety net]]></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No regular wage, no sick pay, no paid holida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Rewar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y people take those risk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Three Rewar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Business succes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chieving what they set out to do: a business that survives, grows and is respected. Many entrepreneurs value the satisfaction and recognition as much as the money.]]></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fi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money left when all the costs have been taken away from revenue. The owner can keep it, or reinvest it to grow the business. It is the reward for taking the risk.]]></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depende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your own boss: choosing what to do, when to work and how the business is run, and doing something you enjo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siness Succ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Success means different things to different entrepreneu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urvival]]></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or a new business, simply lasting the first year or two is a succes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Growth]]></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Opening more branches, taking on staff or selling to more custome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atisfac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ride in having built something from nothing, and in doing something the entrepreneur cares abou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ecogni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good reputation, loyal customers and respect in the local communit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f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ofit = total revenue - total cos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money the business makes after all its costs have been pai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eward for risk]]></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rofit is what an entrepreneur receives in return for risking their own mone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hoi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owner can keep the profit as income, or reinvest it in the business to help it grow.]]></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otentially unlimited]]></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n employee's pay is fixed; an entrepreneur whose business does well can earn far mor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depend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eing your own bo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ntrol]]></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entrepreneur makes the decisions and does not have to follow someone else's ord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Flexibili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y can choose their own working hours and where they wor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Doing what they enjo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ny people start a business to turn a hobby or passion into a job.]]></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trade-off]]></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ndependence also means responsibility: when things go wrong there is nobody else to blam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eighing Risk Against Rewar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RISK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siness failure: the business may clos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Financial loss: savings and borrowed money may be los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ack of security: no regular income, sick pay or holiday pa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an put people off starting a business at all.]]></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REWARD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siness success: the business survives and grow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Profit: money earned as a reward for taking the risk.]]></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Independence: being your own bos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ncourage people to start and grow businesse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Risky Is 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enerally, the higher the risk, the higher the possible reward. Place each business idea on the line.]]></a:t>
            </a:r>
          </a:p>
        </p:txBody>
      </p:sp>
      <p:sp>
        <p:nvSpPr>
          <p:cNvPr id="10" name="" descr=""/>
          <p:cNvSpPr/>
          <p:nvPr/>
        </p:nvSpPr>
        <p:spPr>
          <a:xfrm>
            <a:off x="552450" y="4210050"/>
            <a:ext cx="11087100" cy="171450"/>
          </a:xfrm>
          <a:prstGeom prst="leftRightArrow">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552450" y="4581525"/>
            <a:ext cx="2857500" cy="381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7A6659">
                    <a:alpha val="100000"/>
                  </a:srgbClr>
                </a:solidFill>
                <a:latin typeface="Calibri"/>
              </a:rPr>
              <a:t><![CDATA[LOWER RISK]]></a:t>
            </a:r>
          </a:p>
        </p:txBody>
      </p:sp>
      <p:sp>
        <p:nvSpPr>
          <p:cNvPr id="12" name=""/>
          <p:cNvSpPr txBox="1"/>
          <p:nvPr/>
        </p:nvSpPr>
        <p:spPr>
          <a:xfrm>
            <a:off x="8782050" y="4581525"/>
            <a:ext cx="2857500" cy="3810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200" spc="120" u="none" cap="none">
                <a:solidFill>
                  <a:srgbClr val="7A6659">
                    <a:alpha val="100000"/>
                  </a:srgbClr>
                </a:solidFill>
                <a:latin typeface="Calibri"/>
              </a:rPr>
              <a:t><![CDATA[HIGHER RISK]]></a:t>
            </a:r>
          </a:p>
        </p:txBody>
      </p:sp>
      <p:sp>
        <p:nvSpPr>
          <p:cNvPr id="13" name="" descr=""/>
          <p:cNvSpPr/>
          <p:nvPr/>
        </p:nvSpPr>
        <p:spPr>
          <a:xfrm>
            <a:off x="1485900" y="4181475"/>
            <a:ext cx="228600" cy="228600"/>
          </a:xfrm>
          <a:prstGeom prst="ellipse">
            <a:avLst/>
          </a:prstGeom>
          <a:solidFill>
            <a:srgbClr val="FFFFFF">
              <a:alpha val="100000"/>
            </a:srgbClr>
          </a:solidFill>
          <a:ln w="28575">
            <a:solidFill>
              <a:srgbClr val="D8973C">
                <a:alpha val="100000"/>
              </a:srgbClr>
            </a:solidFill>
          </a:ln>
        </p:spPr>
        <p:txBody>
          <a:bodyPr vertOverflow="clip" rtlCol="0" anchor="ctr"/>
          <a:lstStyle/>
          <a:p>
            <a:pPr algn="ctr"/>
            <a:r>
              <a:t/>
            </a:r>
          </a:p>
        </p:txBody>
      </p:sp>
      <p:sp>
        <p:nvSpPr>
          <p:cNvPr id="14" name="" descr=""/>
          <p:cNvSpPr/>
          <p:nvPr/>
        </p:nvSpPr>
        <p:spPr>
          <a:xfrm>
            <a:off x="1590675" y="3971925"/>
            <a:ext cx="19050" cy="1162050"/>
          </a:xfrm>
          <a:prstGeom prst="rect">
            <a:avLst/>
          </a:prstGeom>
          <a:solidFill>
            <a:srgbClr val="E4D2BB">
              <a:alpha val="100000"/>
            </a:srgbClr>
          </a:solidFill>
          <a:ln w="9525">
            <a:noFill/>
          </a:ln>
        </p:spPr>
        <p:txBody>
          <a:bodyPr vertOverflow="clip" rtlCol="0" anchor="ctr"/>
          <a:lstStyle/>
          <a:p>
            <a:pPr algn="ctr"/>
            <a:r>
              <a:t/>
            </a:r>
          </a:p>
        </p:txBody>
      </p:sp>
      <p:sp>
        <p:nvSpPr>
          <p:cNvPr id="15" name="" descr=""/>
          <p:cNvSpPr/>
          <p:nvPr/>
        </p:nvSpPr>
        <p:spPr>
          <a:xfrm>
            <a:off x="552450" y="2867025"/>
            <a:ext cx="2190750" cy="1104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858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Dog walking from home]]></a:t>
            </a:r>
          </a:p>
          <a:p>
            <a:pPr algn="l" rtl="0" fontAlgn="base" marL="0" marR="0" indent="0" lvl="0">
              <a:lnSpc>
                <a:spcPct val="106000"/>
              </a:lnSpc>
              <a:spcBef>
                <a:spcPts val="0"/>
              </a:spcBef>
              <a:spcAft>
                <a:spcPts val="0"/>
              </a:spcAft>
            </a:pPr>
            <a:r>
              <a:rPr lang="en-US" strike="noStrike" sz="1100" spc="0" u="none" cap="none">
                <a:solidFill>
                  <a:srgbClr val="2B2420">
                    <a:alpha val="100000"/>
                  </a:srgbClr>
                </a:solidFill>
                <a:latin typeface="Calibri"/>
              </a:rPr>
              <a:t><![CDATA[Almost no start-up costs; if it fails, little is lost]]></a:t>
            </a:r>
          </a:p>
        </p:txBody>
      </p:sp>
      <p:sp>
        <p:nvSpPr>
          <p:cNvPr id="17" name="" descr=""/>
          <p:cNvSpPr/>
          <p:nvPr/>
        </p:nvSpPr>
        <p:spPr>
          <a:xfrm>
            <a:off x="4486275" y="4181475"/>
            <a:ext cx="228600" cy="228600"/>
          </a:xfrm>
          <a:prstGeom prst="ellipse">
            <a:avLst/>
          </a:prstGeom>
          <a:solidFill>
            <a:srgbClr val="FFFFFF">
              <a:alpha val="100000"/>
            </a:srgbClr>
          </a:solidFill>
          <a:ln w="28575">
            <a:solidFill>
              <a:srgbClr val="D8973C">
                <a:alpha val="100000"/>
              </a:srgbClr>
            </a:solidFill>
          </a:ln>
        </p:spPr>
        <p:txBody>
          <a:bodyPr vertOverflow="clip" rtlCol="0" anchor="ctr"/>
          <a:lstStyle/>
          <a:p>
            <a:pPr algn="ctr"/>
            <a:r>
              <a:t/>
            </a:r>
          </a:p>
        </p:txBody>
      </p:sp>
      <p:sp>
        <p:nvSpPr>
          <p:cNvPr id="18" name="" descr=""/>
          <p:cNvSpPr/>
          <p:nvPr/>
        </p:nvSpPr>
        <p:spPr>
          <a:xfrm>
            <a:off x="4591050" y="4410075"/>
            <a:ext cx="19050" cy="438150"/>
          </a:xfrm>
          <a:prstGeom prst="rect">
            <a:avLst/>
          </a:prstGeom>
          <a:solidFill>
            <a:srgbClr val="E4D2BB">
              <a:alpha val="100000"/>
            </a:srgbClr>
          </a:solidFill>
          <a:ln w="9525">
            <a:noFill/>
          </a:ln>
        </p:spPr>
        <p:txBody>
          <a:bodyPr vertOverflow="clip" rtlCol="0" anchor="ctr"/>
          <a:lstStyle/>
          <a:p>
            <a:pPr algn="ctr"/>
            <a:r>
              <a:t/>
            </a:r>
          </a:p>
        </p:txBody>
      </p:sp>
      <p:sp>
        <p:nvSpPr>
          <p:cNvPr id="19" name="" descr=""/>
          <p:cNvSpPr/>
          <p:nvPr/>
        </p:nvSpPr>
        <p:spPr>
          <a:xfrm>
            <a:off x="3505200" y="5000625"/>
            <a:ext cx="2190750" cy="1104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36385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Selling on Etsy]]></a:t>
            </a:r>
          </a:p>
          <a:p>
            <a:pPr algn="l" rtl="0" fontAlgn="base" marL="0" marR="0" indent="0" lvl="0">
              <a:lnSpc>
                <a:spcPct val="106000"/>
              </a:lnSpc>
              <a:spcBef>
                <a:spcPts val="0"/>
              </a:spcBef>
              <a:spcAft>
                <a:spcPts val="0"/>
              </a:spcAft>
            </a:pPr>
            <a:r>
              <a:rPr lang="en-US" strike="noStrike" sz="1100" spc="0" u="none" cap="none">
                <a:solidFill>
                  <a:srgbClr val="2B2420">
                    <a:alpha val="100000"/>
                  </a:srgbClr>
                </a:solidFill>
                <a:latin typeface="Calibri"/>
              </a:rPr>
              <a:t><![CDATA[Small stock costs, no premises]]></a:t>
            </a:r>
          </a:p>
        </p:txBody>
      </p:sp>
      <p:sp>
        <p:nvSpPr>
          <p:cNvPr id="21" name="" descr=""/>
          <p:cNvSpPr/>
          <p:nvPr/>
        </p:nvSpPr>
        <p:spPr>
          <a:xfrm>
            <a:off x="7477125" y="4181475"/>
            <a:ext cx="228600" cy="228600"/>
          </a:xfrm>
          <a:prstGeom prst="ellipse">
            <a:avLst/>
          </a:prstGeom>
          <a:solidFill>
            <a:srgbClr val="FFFFFF">
              <a:alpha val="100000"/>
            </a:srgbClr>
          </a:solidFill>
          <a:ln w="28575">
            <a:solidFill>
              <a:srgbClr val="D8973C">
                <a:alpha val="100000"/>
              </a:srgbClr>
            </a:solidFill>
          </a:ln>
        </p:spPr>
        <p:txBody>
          <a:bodyPr vertOverflow="clip" rtlCol="0" anchor="ctr"/>
          <a:lstStyle/>
          <a:p>
            <a:pPr algn="ctr"/>
            <a:r>
              <a:t/>
            </a:r>
          </a:p>
        </p:txBody>
      </p:sp>
      <p:sp>
        <p:nvSpPr>
          <p:cNvPr id="22" name="" descr=""/>
          <p:cNvSpPr/>
          <p:nvPr/>
        </p:nvSpPr>
        <p:spPr>
          <a:xfrm>
            <a:off x="7581900" y="3971925"/>
            <a:ext cx="19050" cy="1162050"/>
          </a:xfrm>
          <a:prstGeom prst="rect">
            <a:avLst/>
          </a:prstGeom>
          <a:solidFill>
            <a:srgbClr val="E4D2BB">
              <a:alpha val="100000"/>
            </a:srgbClr>
          </a:solidFill>
          <a:ln w="9525">
            <a:noFill/>
          </a:ln>
        </p:spPr>
        <p:txBody>
          <a:bodyPr vertOverflow="clip" rtlCol="0" anchor="ctr"/>
          <a:lstStyle/>
          <a:p>
            <a:pPr algn="ctr"/>
            <a:r>
              <a:t/>
            </a:r>
          </a:p>
        </p:txBody>
      </p:sp>
      <p:sp>
        <p:nvSpPr>
          <p:cNvPr id="23" name="" descr=""/>
          <p:cNvSpPr/>
          <p:nvPr/>
        </p:nvSpPr>
        <p:spPr>
          <a:xfrm>
            <a:off x="6496050" y="2867025"/>
            <a:ext cx="2190750" cy="1104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4" name=""/>
          <p:cNvSpPr txBox="1"/>
          <p:nvPr/>
        </p:nvSpPr>
        <p:spPr>
          <a:xfrm>
            <a:off x="66294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Opening a café]]></a:t>
            </a:r>
          </a:p>
          <a:p>
            <a:pPr algn="l" rtl="0" fontAlgn="base" marL="0" marR="0" indent="0" lvl="0">
              <a:lnSpc>
                <a:spcPct val="106000"/>
              </a:lnSpc>
              <a:spcBef>
                <a:spcPts val="0"/>
              </a:spcBef>
              <a:spcAft>
                <a:spcPts val="0"/>
              </a:spcAft>
            </a:pPr>
            <a:r>
              <a:rPr lang="en-US" strike="noStrike" sz="1100" spc="0" u="none" cap="none">
                <a:solidFill>
                  <a:srgbClr val="2B2420">
                    <a:alpha val="100000"/>
                  </a:srgbClr>
                </a:solidFill>
                <a:latin typeface="Calibri"/>
              </a:rPr>
              <a:t><![CDATA[Rent, equipment and staff before a single sale]]></a:t>
            </a:r>
          </a:p>
        </p:txBody>
      </p:sp>
      <p:sp>
        <p:nvSpPr>
          <p:cNvPr id="25" name="" descr=""/>
          <p:cNvSpPr/>
          <p:nvPr/>
        </p:nvSpPr>
        <p:spPr>
          <a:xfrm>
            <a:off x="10477500" y="4181475"/>
            <a:ext cx="228600" cy="228600"/>
          </a:xfrm>
          <a:prstGeom prst="ellipse">
            <a:avLst/>
          </a:prstGeom>
          <a:solidFill>
            <a:srgbClr val="FFFFFF">
              <a:alpha val="100000"/>
            </a:srgbClr>
          </a:solidFill>
          <a:ln w="28575">
            <a:solidFill>
              <a:srgbClr val="D8973C">
                <a:alpha val="100000"/>
              </a:srgbClr>
            </a:solidFill>
          </a:ln>
        </p:spPr>
        <p:txBody>
          <a:bodyPr vertOverflow="clip" rtlCol="0" anchor="ctr"/>
          <a:lstStyle/>
          <a:p>
            <a:pPr algn="ctr"/>
            <a:r>
              <a:t/>
            </a:r>
          </a:p>
        </p:txBody>
      </p:sp>
      <p:sp>
        <p:nvSpPr>
          <p:cNvPr id="26" name="" descr=""/>
          <p:cNvSpPr/>
          <p:nvPr/>
        </p:nvSpPr>
        <p:spPr>
          <a:xfrm>
            <a:off x="10582275" y="4410075"/>
            <a:ext cx="19050" cy="438150"/>
          </a:xfrm>
          <a:prstGeom prst="rect">
            <a:avLst/>
          </a:prstGeom>
          <a:solidFill>
            <a:srgbClr val="E4D2BB">
              <a:alpha val="100000"/>
            </a:srgbClr>
          </a:solidFill>
          <a:ln w="9525">
            <a:noFill/>
          </a:ln>
        </p:spPr>
        <p:txBody>
          <a:bodyPr vertOverflow="clip" rtlCol="0" anchor="ctr"/>
          <a:lstStyle/>
          <a:p>
            <a:pPr algn="ctr"/>
            <a:r>
              <a:t/>
            </a:r>
          </a:p>
        </p:txBody>
      </p:sp>
      <p:sp>
        <p:nvSpPr>
          <p:cNvPr id="27" name="" descr=""/>
          <p:cNvSpPr/>
          <p:nvPr/>
        </p:nvSpPr>
        <p:spPr>
          <a:xfrm>
            <a:off x="9448800" y="5000625"/>
            <a:ext cx="2190750" cy="1104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p:cNvSpPr txBox="1"/>
          <p:nvPr/>
        </p:nvSpPr>
        <p:spPr>
          <a:xfrm>
            <a:off x="95821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Inventing a new product]]></a:t>
            </a:r>
          </a:p>
          <a:p>
            <a:pPr algn="l" rtl="0" fontAlgn="base" marL="0" marR="0" indent="0" lvl="0">
              <a:lnSpc>
                <a:spcPct val="106000"/>
              </a:lnSpc>
              <a:spcBef>
                <a:spcPts val="0"/>
              </a:spcBef>
              <a:spcAft>
                <a:spcPts val="0"/>
              </a:spcAft>
            </a:pPr>
            <a:r>
              <a:rPr lang="en-US" strike="noStrike" sz="1100" spc="0" u="none" cap="none">
                <a:solidFill>
                  <a:srgbClr val="2B2420">
                    <a:alpha val="100000"/>
                  </a:srgbClr>
                </a:solidFill>
                <a:latin typeface="Calibri"/>
              </a:rPr>
              <a:t><![CDATA[Years of costly development before any income]]></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Entrepreneurs Reduce Ris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ntrepreneurs cannot remove risk, but they can reduce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Market research]]></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hecking that customers actually want the product before spending money on i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business pla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inking through costs, revenue and cash before starting.]]></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tarting small]]></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eginning part-time, from home or online, while keeping a job.]]></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imiting borrowing]]></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Using savings the owner can afford to lose rather than large loan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James Dyson: Risk Before Reward]]></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In the late 1970s James Dyson set out to build a vacuum cleaner that did not lose suction as its bag filled up. Over about five years he built 5,127 prototypes before he had a design that worked, and he fell deeply into debt doing it. Existing manufacturers were not interested in his idea, so in 1993 he launched the DC01 under his own name. The risk paid off: the business succeeded, made him one of the richest people in Britain, and let him run the company his own wa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5,12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rototypes built before the design work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3]]></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first Dyson vacuum cleaner, the DC01, goes on sal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ntrepreneu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omeone who sets up a business, organising resources and taking risks in the hope of a reward.]]></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isk]]></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chance that something will go wrong, such as the business failing or the owner losing money.]]></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war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at an entrepreneur gains from running a business: success, profit and independence.]]></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usiness failur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business closes because it cannot cover its cost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inancial los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osing money, for example savings invested in a business that fail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ack of secur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aving no guaranteed income, sick pay or holiday pay, as an employee woul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fi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otal revenue minus total costs.]]></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depend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Being your own boss and making your own decision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ould You Take the Risk?]]></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2B2420">
                    <a:alpha val="100000"/>
                  </a:srgbClr>
                </a:solidFill>
                <a:latin typeface="Calibri"/>
              </a:rPr>
              <a:t><![CDATA[Amira earns £28,000 a year as a hairdresser in a salon. She is thinking of leaving to open her own salon, using £15,000 of savings and a £10,000 bank loan. Write a paragraph advising her whether to go ahead.]]></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Identify two risks Amira faces, using the figure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Identify two rewards she could gain.]]></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should she go ahead? Give your main reason.]]></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t least one risk and one reward, each explained using Amira's situation (her savings, loan and wage), and a clear decision with a reas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23717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three risks: business failure, financial loss and lack of security.]]></a:t>
            </a:r>
          </a:p>
        </p:txBody>
      </p:sp>
      <p:sp>
        <p:nvSpPr>
          <p:cNvPr id="12" name="" descr=""/>
          <p:cNvSpPr/>
          <p:nvPr/>
        </p:nvSpPr>
        <p:spPr>
          <a:xfrm>
            <a:off x="552450" y="30765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three rewards: business success, profit and independence.]]></a:t>
            </a:r>
          </a:p>
        </p:txBody>
      </p:sp>
      <p:sp>
        <p:nvSpPr>
          <p:cNvPr id="15"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higher risk often brings the chance of higher reward.]]></a:t>
            </a:r>
          </a:p>
        </p:txBody>
      </p:sp>
      <p:sp>
        <p:nvSpPr>
          <p:cNvPr id="18" name="" descr=""/>
          <p:cNvSpPr/>
          <p:nvPr/>
        </p:nvSpPr>
        <p:spPr>
          <a:xfrm>
            <a:off x="552450" y="44862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Suggest ways an entrepreneur can reduce risk.]]></a:t>
            </a:r>
          </a:p>
        </p:txBody>
      </p:sp>
      <p:sp>
        <p:nvSpPr>
          <p:cNvPr id="21" name="" descr=""/>
          <p:cNvSpPr/>
          <p:nvPr/>
        </p:nvSpPr>
        <p:spPr>
          <a:xfrm>
            <a:off x="552450" y="51911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Apply risk and reward to a named business or person.]]></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risks of starting a business are business failure, financial loss and lack of security.]]></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rewards are business success, profit and independenc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ntrepreneurs weigh up risk against reward before starting a busines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higher the risk, the higher the possible reward - and the bigger the possible los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isk an entrepreneur might face when starting a busines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Explain questions are worth 3 marks: 1 for identifying the risk, then 2 for a chain of reasoning - use "because" and "this means that" to link each step.]]></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Risk and Rewar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Multiple cho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hich one of the following is an example of a reward from business activity? Select one answer. A: Lack of security. B: Profit. C: Busines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entrepreneur'.]]></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reward an entrepreneur might gain from starting a busines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Risk and Reward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risk an entrepreneur might face when starting a business.]]></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n Kofi of the risks involved in starting his street-food busines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Multiple cho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8A4326">
                    <a:alpha val="100000"/>
                  </a:srgbClr>
                </a:solidFill>
                <a:latin typeface="Georgia"/>
              </a:rPr>
              <a:t><![CDATA[Which one of the following is an example of a reward from business activity? Select one answer. A: Lack of security. B: Profit. C: Business failure. D: Financial lo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Multiple choic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 Prof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 C and D are all risk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entrepreneu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person who takes the risk of starting / running a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reward an entrepreneur might gain from starting a busine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eward identified: business success / profit / independen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what the reward means for the entrepreneu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risk an entrepreneur might face when starting a busine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 risk identified: business failure / financial loss / lack of secur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n Kofi of the risks involved in starting his street-food busines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Kofi has worked as a chef in a hotel kitchen for eight years, earning £30,000 a year. He plans to leave his job and open a Caribbean street-food van, using £12,000 of his savings…]]></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Kofi's £12,000 savings, £30,000 salary, markets and festiv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O3a (Analysis, 3 marks): chains of reasoning showing the impact of each risk on Kofi]]></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Indicative content: financial loss of savings; loss of a secure £30,000 salary; seasonal income; possible business failu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redit any relevant ris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2026-09-24T09:14:21Z</dcterms:created>
  <dcterms:modified xsi:type="dcterms:W3CDTF">2026-09-24T09:14:21Z</dcterms:modified>
  <dc:title>Risk and reward</dc:title>
  <dc:description>Generated from a pasted lesson-pack script.</dc:description>
  <dc:subject>Enterprise and entrepreneurship</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