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5" r:id="rId12"/>
    <p:sldId id="267" r:id="rId14"/>
    <p:sldId id="268" r:id="rId15"/>
    <p:sldId id="269" r:id="rId16"/>
    <p:sldId id="270" r:id="rId17"/>
    <p:sldId id="271" r:id="rId18"/>
    <p:sldId id="272" r:id="rId19"/>
    <p:sldId id="273" r:id="rId20"/>
    <p:sldId id="274" r:id="rId21"/>
    <p:sldId id="275" r:id="rId22"/>
    <p:sldId id="276" r:id="rId23"/>
    <p:sldId id="278" r:id="rId25"/>
    <p:sldId id="279" r:id="rId26"/>
    <p:sldId id="280" r:id="rId27"/>
    <p:sldId id="281" r:id="rId28"/>
    <p:sldId id="282" r:id="rId29"/>
    <p:sldId id="283" r:id="rId30"/>
    <p:sldId id="284" r:id="rId31"/>
    <p:sldId id="285" r:id="rId32"/>
    <p:sldId id="286" r:id="rId3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75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16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16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6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16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169.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7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7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74.png"/>
  <Relationship Id="rId3" Type="http://schemas.openxmlformats.org/officeDocument/2006/relationships/image" Target="../media/581624a100aed5eafc2c04419c9306d41ba47e2617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7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178.png"/>
<Relationship Id="rIdMindMapLinks" Type="http://schemas.openxmlformats.org/officeDocument/2006/relationships/image" Target="../media/lesson-pack-links-2be391bd87b4c4ff68e8a0e6f8e43e548fb3f084.png"/></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17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18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81.png"/>
  <Relationship Id="rId3" Type="http://schemas.openxmlformats.org/officeDocument/2006/relationships/image" Target="../media/6f29c0821616e006a401156079ba1514ba9d461a182.jpg"/>
  <Relationship Id="rId4" Type="http://schemas.openxmlformats.org/officeDocument/2006/relationships/image" Target="../media/ca9cb9523fea1553e61744c3ba830354ddb1cdde183.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8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185.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18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88.png"/>
  <Relationship Id="rId3" Type="http://schemas.openxmlformats.org/officeDocument/2006/relationships/image" Target="../media/76045f966e180305b42b560549d66c4f3c45f136189.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9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9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9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193.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194.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5.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196.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role of business enterpris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Enterprise and entrepreneurship]]></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3 of 3]]></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isks of starting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n entrepreneur can reduce risk.]]></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isks of starting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failure, financial loss and lack of securit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rewar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Business success, profit and independenc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tal revenue minus total costs.]]></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way an entrepreneur can reduce risk.]]></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Market research, a business plan, starting small, or limiting borrowing.]]></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business activity: producing goods or services, meeting customer needs and adding valu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role of the entrepreneur: organising resources, making decisions and taking risk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Define added value and calculate i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entrepreneurs add value through convenience, branding, quality, design and a unique selling poin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urpose of Business Activ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y do businesses exist at all?]]></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produce goods or servic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Goods are physical products you can touch, such as trainers or a phone. Services are things done for you, such as a haircut or a bus journe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meet customer need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will only survive if it sells something customers want at a price they are willing to pay.]]></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add valu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urns inputs into something worth more to the customer than the inputs cost - which is how it makes a profit.]]></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To make a prof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For most businesses, adding value and meeting needs is how they make the profit that rewards the owner.]]></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a Business Turns Inputs into Outpu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from a café to a car factory, does the same thing.]]></a:t>
            </a:r>
          </a:p>
        </p:txBody>
      </p:sp>
      <p:sp>
        <p:nvSpPr>
          <p:cNvPr id="10" name="" descr=""/>
          <p:cNvSpPr/>
          <p:nvPr/>
        </p:nvSpPr>
        <p:spPr>
          <a:xfrm>
            <a:off x="552450"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58115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1]]></a:t>
            </a:r>
          </a:p>
        </p:txBody>
      </p:sp>
      <p:sp>
        <p:nvSpPr>
          <p:cNvPr id="13" name=""/>
          <p:cNvSpPr txBox="1"/>
          <p:nvPr/>
        </p:nvSpPr>
        <p:spPr>
          <a:xfrm>
            <a:off x="685800"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Input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sources: raw materials, staff, equipment, premises and money.]]></a:t>
            </a:r>
          </a:p>
        </p:txBody>
      </p:sp>
      <p:sp>
        <p:nvSpPr>
          <p:cNvPr id="14" name="" descr=""/>
          <p:cNvSpPr/>
          <p:nvPr/>
        </p:nvSpPr>
        <p:spPr>
          <a:xfrm>
            <a:off x="316230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3381375"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441007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338137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2]]></a:t>
            </a:r>
          </a:p>
        </p:txBody>
      </p:sp>
      <p:sp>
        <p:nvSpPr>
          <p:cNvPr id="18" name=""/>
          <p:cNvSpPr txBox="1"/>
          <p:nvPr/>
        </p:nvSpPr>
        <p:spPr>
          <a:xfrm>
            <a:off x="3514725"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The business proces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entrepreneur organises the inputs to make a product or provide a service.]]></a:t>
            </a:r>
          </a:p>
        </p:txBody>
      </p:sp>
      <p:sp>
        <p:nvSpPr>
          <p:cNvPr id="19" name="" descr=""/>
          <p:cNvSpPr/>
          <p:nvPr/>
        </p:nvSpPr>
        <p:spPr>
          <a:xfrm>
            <a:off x="5991225"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6210300"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7239000"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6210300"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3]]></a:t>
            </a:r>
          </a:p>
        </p:txBody>
      </p:sp>
      <p:sp>
        <p:nvSpPr>
          <p:cNvPr id="23" name=""/>
          <p:cNvSpPr txBox="1"/>
          <p:nvPr/>
        </p:nvSpPr>
        <p:spPr>
          <a:xfrm>
            <a:off x="6343650"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Outputs]]></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s or services sold to customers.]]></a:t>
            </a:r>
          </a:p>
        </p:txBody>
      </p:sp>
      <p:sp>
        <p:nvSpPr>
          <p:cNvPr id="24" name="" descr=""/>
          <p:cNvSpPr/>
          <p:nvPr/>
        </p:nvSpPr>
        <p:spPr>
          <a:xfrm>
            <a:off x="8820150" y="26479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9039225" y="2286000"/>
            <a:ext cx="2581275"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10067925" y="2476500"/>
            <a:ext cx="514350" cy="5143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9039225" y="2476500"/>
            <a:ext cx="2581275" cy="5143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2420">
                    <a:alpha val="100000"/>
                  </a:srgbClr>
                </a:solidFill>
                <a:latin typeface="Georgia"/>
              </a:rPr>
              <a:t><![CDATA[4]]></a:t>
            </a:r>
          </a:p>
        </p:txBody>
      </p:sp>
      <p:sp>
        <p:nvSpPr>
          <p:cNvPr id="28" name=""/>
          <p:cNvSpPr txBox="1"/>
          <p:nvPr/>
        </p:nvSpPr>
        <p:spPr>
          <a:xfrm>
            <a:off x="9172575" y="3143250"/>
            <a:ext cx="2314575" cy="8191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Added value]]></a:t>
            </a:r>
          </a:p>
          <a:p>
            <a:pPr algn="ctr"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utputs are worth more than the inputs cost - the difference is the value added.]]></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Role of the Entreprene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Organises resourc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rings together the inputs a business needs: materials, staff, equipment, premises and money.]]></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kes business decision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cides what to sell, how to make it, what price to charge and who to sell it to.]]></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akes risk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uts their own time and money into the business, knowing it could fail.]]></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Adding Valu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difference between what a business pays for its inputs and what a customer pays for the product.]]></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dde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dded value = selling price - cost of bought-in materials and component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mean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The extra amount a customer is willing to pay for a product over and above what its materials cos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dded value is used to pay the business's other costs, such as wages and rent. What is left is prof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More value, more choic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business that adds more value can charge a higher price, or attract more customers at the same price.]]></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Not the same as prof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dded value is before the business's other costs are paid; profit is what is left after all cos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ed Value, Drawn O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9" name="" descr=""/>
          <p:cNvPicPr>
            <a:picLocks noChangeAspect="1"/>
          </p:cNvPicPr>
          <p:nvPr/>
        </p:nvPicPr>
        <p:blipFill>
          <a:blip r:embed="rId3"/>
          <a:stretch>
            <a:fillRect/>
          </a:stretch>
        </p:blipFill>
        <p:spPr>
          <a:xfrm>
            <a:off x="7038975" y="1905000"/>
            <a:ext cx="3867150" cy="4057650"/>
          </a:xfrm>
          <a:prstGeom prst="rect">
            <a:avLst/>
          </a:prstGeom>
          <a:noFill/>
        </p:spPr>
      </p:pic>
      <p:sp>
        <p:nvSpPr>
          <p:cNvPr id="10" name="" descr=""/>
          <p:cNvSpPr/>
          <p:nvPr/>
        </p:nvSpPr>
        <p:spPr>
          <a:xfrm>
            <a:off x="7038975" y="1905000"/>
            <a:ext cx="3867150" cy="40576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388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dded value = selling price (£3.20) - cost of bought-in materials (£0.80) = £2.40.]]></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coffee beans, milk and cup in a takeaway coffee cost the café about 80p. The customer pays £3.20. The £2.40 difference is the value the café has added - through the barista's skill, the convenience of the location, the brand and the quality of the coffe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lculating Adde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dexcel "Calculate" questions: show your working for the method mark.]]></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A bakery sells a birthday cake for £24. The flour, eggs, butter, sugar, decorations and box cost £7.50. Calculate the added value.]]></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rite the formula]]></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Added value = selling price - cost of bought-in materials]]></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ut in the numbers]]></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Added value = £24.00 - £7.50]]></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Work it out]]></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 £16.50]]></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dded value = £16.50]]></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How Entrepreneurs Add Valu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ive ways to make customers willing to pay mor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to add valu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32" name="Mind map links" descr=""/>
          <p:cNvPicPr>
            <a:picLocks noChangeAspect="1"/>
          </p:cNvPicPr>
          <p:nvPr/>
        </p:nvPicPr>
        <p:blipFill>
          <a:blip r:embed="rIdMindMapLinks"/>
          <a:stretch>
            <a:fillRect/>
          </a:stretch>
        </p:blipFill>
        <p:spPr>
          <a:xfrm>
            <a:off x="4095750" y="2562225"/>
            <a:ext cx="4000500" cy="3067050"/>
          </a:xfrm>
          <a:prstGeom prst="rect">
            <a:avLst/>
          </a:prstGeom>
          <a:noFill/>
        </p:spPr>
      </p:pic>
      <p:sp>
        <p:nvSpPr>
          <p:cNvPr id="10" name="" descr=""/>
          <p:cNvSpPr/>
          <p:nvPr/>
        </p:nvSpPr>
        <p:spPr>
          <a:xfrm>
            <a:off x="552450"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 open late]]></a:t>
            </a:r>
            <a:br/>
            <a:r>
              <a:rPr lang="en-US" strike="noStrike" sz="1200" spc="0" u="none" cap="none">
                <a:solidFill>
                  <a:srgbClr val="2B2420">
                    <a:alpha val="100000"/>
                  </a:srgbClr>
                </a:solidFill>
                <a:latin typeface="Calibri"/>
              </a:rPr>
              <a:t><![CDATA[▸ close by]]></a:t>
            </a:r>
            <a:br/>
            <a:r>
              <a:rPr lang="en-US" strike="noStrike" sz="1200" spc="0" u="none" cap="none">
                <a:solidFill>
                  <a:srgbClr val="2B2420">
                    <a:alpha val="100000"/>
                  </a:srgbClr>
                </a:solidFill>
                <a:latin typeface="Calibri"/>
              </a:rPr>
              <a:t><![CDATA[▸ home delivery]]></a:t>
            </a:r>
            <a:br/>
            <a:r>
              <a:rPr lang="en-US" strike="noStrike" sz="1200" spc="0" u="none" cap="none">
                <a:solidFill>
                  <a:srgbClr val="2B2420">
                    <a:alpha val="100000"/>
                  </a:srgbClr>
                </a:solidFill>
                <a:latin typeface="Calibri"/>
              </a:rPr>
              <a:t><![CDATA[▸ easy online ordering]]></a:t>
            </a:r>
          </a:p>
        </p:txBody>
      </p:sp>
      <p:sp>
        <p:nvSpPr>
          <p:cNvPr id="14" name="" descr=""/>
          <p:cNvSpPr/>
          <p:nvPr/>
        </p:nvSpPr>
        <p:spPr>
          <a:xfrm>
            <a:off x="552450"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552450"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23900"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ra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a recognisable name and logo]]></a:t>
            </a:r>
            <a:br/>
            <a:r>
              <a:rPr lang="en-US" strike="noStrike" sz="1300" spc="0" u="none" cap="none">
                <a:solidFill>
                  <a:srgbClr val="2B2420">
                    <a:alpha val="100000"/>
                  </a:srgbClr>
                </a:solidFill>
                <a:latin typeface="Calibri"/>
              </a:rPr>
              <a:t><![CDATA[▸ a strong image]]></a:t>
            </a:r>
            <a:br/>
            <a:r>
              <a:rPr lang="en-US" strike="noStrike" sz="1300" spc="0" u="none" cap="none">
                <a:solidFill>
                  <a:srgbClr val="2B2420">
                    <a:alpha val="100000"/>
                  </a:srgbClr>
                </a:solidFill>
                <a:latin typeface="Calibri"/>
              </a:rPr>
              <a:t><![CDATA[▸ customer loyalty]]></a:t>
            </a:r>
          </a:p>
        </p:txBody>
      </p:sp>
      <p:sp>
        <p:nvSpPr>
          <p:cNvPr id="18" name="" descr=""/>
          <p:cNvSpPr/>
          <p:nvPr/>
        </p:nvSpPr>
        <p:spPr>
          <a:xfrm>
            <a:off x="552450"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552450"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better materials]]></a:t>
            </a:r>
            <a:br/>
            <a:r>
              <a:rPr lang="en-US" strike="noStrike" sz="1300" spc="0" u="none" cap="none">
                <a:solidFill>
                  <a:srgbClr val="2B2420">
                    <a:alpha val="100000"/>
                  </a:srgbClr>
                </a:solidFill>
                <a:latin typeface="Calibri"/>
              </a:rPr>
              <a:t><![CDATA[▸ reliability]]></a:t>
            </a:r>
            <a:br/>
            <a:r>
              <a:rPr lang="en-US" strike="noStrike" sz="1300" spc="0" u="none" cap="none">
                <a:solidFill>
                  <a:srgbClr val="2B2420">
                    <a:alpha val="100000"/>
                  </a:srgbClr>
                </a:solidFill>
                <a:latin typeface="Calibri"/>
              </a:rPr>
              <a:t><![CDATA[▸ excellent service]]></a:t>
            </a:r>
          </a:p>
        </p:txBody>
      </p:sp>
      <p:sp>
        <p:nvSpPr>
          <p:cNvPr id="22" name="" descr=""/>
          <p:cNvSpPr/>
          <p:nvPr/>
        </p:nvSpPr>
        <p:spPr>
          <a:xfrm>
            <a:off x="8048625" y="259080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8048625" y="2590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8220075" y="274320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sig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looks good]]></a:t>
            </a:r>
            <a:br/>
            <a:r>
              <a:rPr lang="en-US" strike="noStrike" sz="1300" spc="0" u="none" cap="none">
                <a:solidFill>
                  <a:srgbClr val="2B2420">
                    <a:alpha val="100000"/>
                  </a:srgbClr>
                </a:solidFill>
                <a:latin typeface="Calibri"/>
              </a:rPr>
              <a:t><![CDATA[▸ easy to use]]></a:t>
            </a:r>
            <a:br/>
            <a:r>
              <a:rPr lang="en-US" strike="noStrike" sz="1300" spc="0" u="none" cap="none">
                <a:solidFill>
                  <a:srgbClr val="2B2420">
                    <a:alpha val="100000"/>
                  </a:srgbClr>
                </a:solidFill>
                <a:latin typeface="Calibri"/>
              </a:rPr>
              <a:t><![CDATA[▸ stands out on the shelf]]></a:t>
            </a:r>
          </a:p>
        </p:txBody>
      </p:sp>
      <p:sp>
        <p:nvSpPr>
          <p:cNvPr id="26" name="" descr=""/>
          <p:cNvSpPr/>
          <p:nvPr/>
        </p:nvSpPr>
        <p:spPr>
          <a:xfrm>
            <a:off x="8048625" y="4171950"/>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7" name="" descr=""/>
          <p:cNvSpPr/>
          <p:nvPr/>
        </p:nvSpPr>
        <p:spPr>
          <a:xfrm>
            <a:off x="8048625" y="417195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8" name=""/>
          <p:cNvSpPr txBox="1"/>
          <p:nvPr/>
        </p:nvSpPr>
        <p:spPr>
          <a:xfrm>
            <a:off x="8220075" y="4324350"/>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Unique selling poi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something no competitor offers]]></a:t>
            </a:r>
            <a:br/>
            <a:r>
              <a:rPr lang="en-US" strike="noStrike" sz="1300" spc="0" u="none" cap="none">
                <a:solidFill>
                  <a:srgbClr val="2B2420">
                    <a:alpha val="100000"/>
                  </a:srgbClr>
                </a:solidFill>
                <a:latin typeface="Calibri"/>
              </a:rPr>
              <a:t><![CDATA[▸ makes the product stand out]]></a:t>
            </a:r>
          </a:p>
        </p:txBody>
      </p:sp>
      <p:sp>
        <p:nvSpPr>
          <p:cNvPr id="29"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30"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200" spc="0" u="none" cap="none">
                <a:solidFill>
                  <a:srgbClr val="FFFFFF">
                    <a:alpha val="100000"/>
                  </a:srgbClr>
                </a:solidFill>
                <a:latin typeface="Georgia"/>
              </a:rPr>
              <a:t><![CDATA[Ways to add value]]></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veni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the product easier or quicker to buy or us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ving the customer time or effort: a good location, long opening hours, home delivery, or ordering on an app.]]></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pay more to save time, which is why a sandwich costs more at a station than in a supermarke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eady-to-eat meals and meal kits cost more than the ingredients because the customer does not have to prepare them.]]></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and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Giving the product a name, logo and image customers recognise and trust.]]></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rand is a name, symbol or design that makes a product recognisable and different from its rival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trong brand builds trust and loyalty, so customers will pay more for the branded product than for an unbranded one that is almost the sam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randed trainers and branded cola sell for far more than supermarket own-label version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ame Shoe, Different Value]]></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at is a brand worth?]]></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Unbranded: £20]]></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randed: £90]]></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a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a product that is better made, lasts longer or comes with better servic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sing better materials, making the product more reliable, or giving excellent customer servi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ll pay more for something they believe will last longer or work bett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and-made furniture, or a restaurant with fresh local ingredients, charges more than mass-produced alternativ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sig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aking a product that looks good and is easy to us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ow a product looks, how it works and how easy it is to us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attractive, well-designed product stands out from its rivals and customers will pay more for i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yson products are designed to look different from other vacuum cleaners, and sell at a premium pri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ique Selling Point (US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feature that makes a product different from every competitor'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at it i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Something about a product or service that no competitor offers, which makes it stand ou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Why it adds value]]></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If customers cannot buy it anywhere else, the business can charge a higher price and win customers from riva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Examples]]></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Dyson's bagless vacuum when it was launched; a café that is the only one in town open 24 hours.]]></a:t>
            </a:r>
          </a:p>
        </p:txBody>
      </p:sp>
      <p:sp>
        <p:nvSpPr>
          <p:cNvPr id="20"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8A4326">
                    <a:alpha val="100000"/>
                  </a:srgbClr>
                </a:solidFill>
                <a:latin typeface="Georgia"/>
              </a:rPr>
              <a:t><![CDATA[Protecting it]]></a:t>
            </a:r>
          </a:p>
          <a:p>
            <a:pPr algn="l" rtl="0" fontAlgn="ctr" marL="0" marR="0" indent="0" lvl="0">
              <a:lnSpc>
                <a:spcPct val="112000"/>
              </a:lnSpc>
              <a:spcBef>
                <a:spcPts val="0"/>
              </a:spcBef>
              <a:spcAft>
                <a:spcPts val="0"/>
              </a:spcAft>
            </a:pPr>
            <a:r>
              <a:rPr lang="en-US" strike="noStrike" sz="1050" spc="0" u="none" cap="none">
                <a:solidFill>
                  <a:srgbClr val="2B2420">
                    <a:alpha val="100000"/>
                  </a:srgbClr>
                </a:solidFill>
                <a:latin typeface="Calibri"/>
              </a:rPr>
              <a:t><![CDATA[A USP is valuable only as long as it lasts: competitors will copy a successful one, so businesses must keep adding valu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ing Value in Pract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coffee shop adds value through convenience, quality and branding at once.]]></a:t>
            </a:r>
          </a:p>
        </p:txBody>
      </p:sp>
      <p:sp>
        <p:nvSpPr>
          <p:cNvPr id="12" name=""/>
          <p:cNvSpPr txBox="1"/>
          <p:nvPr/>
        </p:nvSpPr>
        <p:spPr>
          <a:xfrm>
            <a:off x="552450" y="190500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ONE COFFEE, THREE WAYS OF ADDING VALUE]]></a:t>
            </a:r>
          </a:p>
        </p:txBody>
      </p:sp>
      <p:sp>
        <p:nvSpPr>
          <p:cNvPr id="13" name="" descr=""/>
          <p:cNvSpPr/>
          <p:nvPr/>
        </p:nvSpPr>
        <p:spPr>
          <a:xfrm>
            <a:off x="552450" y="27527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27527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28098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Convenience]]></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 shop on the way to work, ready in two minutes.]]></a:t>
            </a:r>
          </a:p>
        </p:txBody>
      </p:sp>
      <p:sp>
        <p:nvSpPr>
          <p:cNvPr id="16" name="" descr=""/>
          <p:cNvSpPr/>
          <p:nvPr/>
        </p:nvSpPr>
        <p:spPr>
          <a:xfrm>
            <a:off x="552450" y="380047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380047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62000" y="385762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Quality]]></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Skilled baristas and better beans.]]></a:t>
            </a:r>
          </a:p>
        </p:txBody>
      </p:sp>
      <p:sp>
        <p:nvSpPr>
          <p:cNvPr id="19" name="" descr=""/>
          <p:cNvSpPr/>
          <p:nvPr/>
        </p:nvSpPr>
        <p:spPr>
          <a:xfrm>
            <a:off x="552450" y="4848225"/>
            <a:ext cx="5334000" cy="9144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552450" y="4848225"/>
            <a:ext cx="47625" cy="9144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762000" y="4905375"/>
            <a:ext cx="4972050"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8A4326">
                    <a:alpha val="100000"/>
                  </a:srgbClr>
                </a:solidFill>
                <a:latin typeface="Georgia"/>
              </a:rPr>
              <a:t><![CDATA[Branding]]></a:t>
            </a:r>
          </a:p>
          <a:p>
            <a:pPr algn="l" rtl="0" fontAlgn="ctr" marL="0" marR="0" indent="0" lvl="0">
              <a:lnSpc>
                <a:spcPct val="110000"/>
              </a:lnSpc>
              <a:spcBef>
                <a:spcPts val="0"/>
              </a:spcBef>
              <a:spcAft>
                <a:spcPts val="0"/>
              </a:spcAft>
            </a:pPr>
            <a:r>
              <a:rPr lang="en-US" strike="noStrike" sz="1200" spc="0" u="none" cap="none">
                <a:solidFill>
                  <a:srgbClr val="2B2420">
                    <a:alpha val="100000"/>
                  </a:srgbClr>
                </a:solidFill>
                <a:latin typeface="Calibri"/>
              </a:rPr>
              <a:t><![CDATA[A name and cup customers recognise and trus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nocent Drinks: Adding Value to Frui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Innocent was started in 1999 by three friends who tested their smoothies at a London music festival, asking customers to throw their empty bottles into a bin marked YES or NO to say whether they should give up their jobs. The YES bin won. Innocent adds value to fruit through branding (a friendly, jokey brand with chatty labels), quality (no added sugar or concentrates in its smoothies), design (simple, recognisable bottles) and convenience (a healthy drink ready to grab from a shop fridge). Coca-Cola began buying the business in 2009 and later took full control.]]></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nnocent founded after testing smoothies at a festival]]></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9]]></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Coca-Cola begins buying the busines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of Adding Value at a G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ay]]></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it mean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Example]]></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onvenience]]></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aving the customer time or effort]]></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Food delivery apps]]></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randing]]></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recognised name, logo and image]]></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randed trainer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Quality]]></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etter materials, reliability or service]]></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and-made furniture]]></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Design]]></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oks good and easy to use]]></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Dyson vacuum cleaner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USP]]></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omething no competitor offers]]></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24-hour café in a small town]]></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Good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hysical products that can be touched, such as a phone or a pair of trainer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ervice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ings done for a customer, such as a haircut or a taxi journey.]]></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dded valu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difference between the selling price of a product and the cost of the bought-in materials used to make it.]]></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venie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product quicker or easier for customers to buy or us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ran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name, symbol or design that makes a product recognisable and different from its competitor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well a product meets customers' needs: how well made and reliable it i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sig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product looks, works and is used.]]></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Unique selling point (US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feature of a product or service that makes it different from all its competitor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dd Value to a Plain Bottle of Water]]></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600" spc="0" u="none" cap="none">
                <a:solidFill>
                  <a:srgbClr val="2B2420">
                    <a:alpha val="100000"/>
                  </a:srgbClr>
                </a:solidFill>
                <a:latin typeface="Calibri"/>
              </a:rPr>
              <a:t><![CDATA[A plain 500ml bottle of water costs a business 10p to produce and sells for 50p. Using at least three of the five ways of adding value, explain how a new business could sell its bottled water for £1.50.]]></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way of adding value.]]></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exactly what the business would chang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customers would pay mor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hree ways named, each with a specific change to the product and an explanation of why customers would pay more for it.]]></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purpose of business activity.]]></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scribe the role of the entrepreneur.]]></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Define added value.]]></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added value.]]></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convenience adds value.]]></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branding adds value.]]></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quality adds value.]]></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design adds valu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Enterprise and entrepreneurship]]></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3 of 3]]></a:t>
            </a:r>
          </a:p>
        </p:txBody>
      </p:sp>
      <p:sp>
        <p:nvSpPr>
          <p:cNvPr id="9"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USP is and why it adds valu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es exist to produce goods or services, meet customer needs and add valu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ntrepreneurs organise resources, make business decisions and take risk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dded value = selling price - cost of bought-in material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Value is added through convenience, branding, quality, design and a USP.]]></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way an entrepreneur could add value to a produc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Name one way only - an answer that lists several with no explanation earns 1 mark. Then explain how it makes customers willing to pay more, and link that to higher revenue or profit for the busines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2026-09-24T09:14:21Z</dcterms:created>
  <dcterms:modified xsi:type="dcterms:W3CDTF">2026-09-24T09:14:21Z</dcterms:modified>
  <dc:title>The role of business enterprise</dc:title>
  <dc:description>Generated from a pasted lesson-pack script.</dc:description>
  <dc:subject>Enterprise and entrepreneurship</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