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9"/>
    <p:sldId id="263" r:id="rId10"/>
    <p:sldId id="264" r:id="rId11"/>
    <p:sldId id="265" r:id="rId12"/>
    <p:sldId id="267" r:id="rId14"/>
    <p:sldId id="268" r:id="rId15"/>
    <p:sldId id="269" r:id="rId16"/>
    <p:sldId id="270" r:id="rId17"/>
    <p:sldId id="271" r:id="rId18"/>
    <p:sldId id="272" r:id="rId19"/>
    <p:sldId id="273" r:id="rId20"/>
    <p:sldId id="274" r:id="rId21"/>
    <p:sldId id="275" r:id="rId22"/>
    <p:sldId id="276" r:id="rId23"/>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8" r:id="rId45"/>
    <p:sldId id="299" r:id="rId46"/>
    <p:sldId id="300" r:id="rId47"/>
    <p:sldId id="301" r:id="rId48"/>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Good answers are specific - a refillable metal bottle (design), a sports brand (branding), vending machines in gyms (convenien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75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3681ecbb2cc17dad3e77d303593d08719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9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9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0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01.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fa218b06bf87565e9fb134b03f1a8c220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04.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0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20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08.png"/>
  <Relationship Id="rId3" Type="http://schemas.openxmlformats.org/officeDocument/2006/relationships/image" Target="../media/581624a100aed5eafc2c04419c9306d41ba47e2620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21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11.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44ae483d11c226873174d3399c43cfd212.png"/>
<Relationship Id="rIdMindMapLinks" Type="http://schemas.openxmlformats.org/officeDocument/2006/relationships/image" Target="../media/lesson-pack-links-2be391bd87b4c4ff68e8a0e6f8e43e548fb3f084.png"/></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f3c5fc87aeb6385a14f6875a4f3b900213.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214.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15.png"/>
  <Relationship Id="rId3" Type="http://schemas.openxmlformats.org/officeDocument/2006/relationships/image" Target="../media/6f29c0821616e006a401156079ba1514ba9d461a216.jpg"/>
  <Relationship Id="rId4" Type="http://schemas.openxmlformats.org/officeDocument/2006/relationships/image" Target="../media/ca9cb9523fea1553e61744c3ba830354ddb1cdde217.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18.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219.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7d6a2e430af5a2b5f0b9f045faaf690220.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22.png"/>
  <Relationship Id="rId3" Type="http://schemas.openxmlformats.org/officeDocument/2006/relationships/image" Target="../media/76045f966e180305b42b560549d66c4f3c45f136223.jp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224.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25.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26.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27.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28.png"/>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29.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30.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1.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2.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3.pn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34.png"/>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5.png"/>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36.png"/>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7.png"/>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38.png"/>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9.png"/>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0.png"/>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42.png"/>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3.png"/>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44.png"/>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5.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The role of business enterprise]]></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Enterprise and entrepreneurship]]></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3]]></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isks of starting a busines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ewards.]]></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fi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an entrepreneur can reduce risk.]]></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isks of starting a busines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Business failure, financial loss and lack of security.]]></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eward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Business success, profit and independenc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fi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otal revenue minus total cost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an entrepreneur can reduce risk.]]></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Market research, a business plan, starting small, or limiting borrowing.]]></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purpose of business activity: producing goods or services, meeting customer needs and adding value.]]></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role of the entrepreneur: organising resources, making decisions and taking risk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Define added value and calculate it.]]></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entrepreneurs add value through convenience, branding, quality, design and a unique selling poin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urpose of Business Activ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y do businesses exist at all?]]></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produce goods or servic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Goods are physical products you can touch, such as trainers or a phone. Services are things done for you, such as a haircut or a bus journe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meet customer need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business will only survive if it sells something customers want at a price they are willing to pa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add valu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business turns inputs into something worth more to the customer than the inputs cost - which is how it makes a profi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make a profi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For most businesses, adding value and meeting needs is how they make the profit that rewards the owne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a Business Turns Inputs into Outpu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very business, from a café to a car factory, does the same thing.]]></a:t>
            </a:r>
          </a:p>
        </p:txBody>
      </p:sp>
      <p:sp>
        <p:nvSpPr>
          <p:cNvPr id="10" name="" descr=""/>
          <p:cNvSpPr/>
          <p:nvPr/>
        </p:nvSpPr>
        <p:spPr>
          <a:xfrm>
            <a:off x="552450" y="2286000"/>
            <a:ext cx="2581275" cy="1828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1581150"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55245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1]]></a:t>
            </a:r>
          </a:p>
        </p:txBody>
      </p:sp>
      <p:sp>
        <p:nvSpPr>
          <p:cNvPr id="13" name=""/>
          <p:cNvSpPr txBox="1"/>
          <p:nvPr/>
        </p:nvSpPr>
        <p:spPr>
          <a:xfrm>
            <a:off x="685800" y="3143250"/>
            <a:ext cx="2314575" cy="8191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Inputs]]></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sources: raw materials, staff, equipment, premises and money.]]></a:t>
            </a:r>
          </a:p>
        </p:txBody>
      </p:sp>
      <p:sp>
        <p:nvSpPr>
          <p:cNvPr id="14" name="" descr=""/>
          <p:cNvSpPr/>
          <p:nvPr/>
        </p:nvSpPr>
        <p:spPr>
          <a:xfrm>
            <a:off x="3162300"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15" name="" descr=""/>
          <p:cNvSpPr/>
          <p:nvPr/>
        </p:nvSpPr>
        <p:spPr>
          <a:xfrm>
            <a:off x="3381375" y="2286000"/>
            <a:ext cx="2581275" cy="1828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4410075"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338137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2]]></a:t>
            </a:r>
          </a:p>
        </p:txBody>
      </p:sp>
      <p:sp>
        <p:nvSpPr>
          <p:cNvPr id="18" name=""/>
          <p:cNvSpPr txBox="1"/>
          <p:nvPr/>
        </p:nvSpPr>
        <p:spPr>
          <a:xfrm>
            <a:off x="3514725" y="3143250"/>
            <a:ext cx="2314575" cy="8191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The business process]]></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entrepreneur organises the inputs to make a product or provide a service.]]></a:t>
            </a:r>
          </a:p>
        </p:txBody>
      </p:sp>
      <p:sp>
        <p:nvSpPr>
          <p:cNvPr id="19" name="" descr=""/>
          <p:cNvSpPr/>
          <p:nvPr/>
        </p:nvSpPr>
        <p:spPr>
          <a:xfrm>
            <a:off x="5991225"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0" name="" descr=""/>
          <p:cNvSpPr/>
          <p:nvPr/>
        </p:nvSpPr>
        <p:spPr>
          <a:xfrm>
            <a:off x="6210300" y="2286000"/>
            <a:ext cx="2581275" cy="1828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7239000"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621030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3]]></a:t>
            </a:r>
          </a:p>
        </p:txBody>
      </p:sp>
      <p:sp>
        <p:nvSpPr>
          <p:cNvPr id="23" name=""/>
          <p:cNvSpPr txBox="1"/>
          <p:nvPr/>
        </p:nvSpPr>
        <p:spPr>
          <a:xfrm>
            <a:off x="6343650" y="3143250"/>
            <a:ext cx="2314575" cy="8191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Outputs]]></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oods or services sold to customers.]]></a:t>
            </a:r>
          </a:p>
        </p:txBody>
      </p:sp>
      <p:sp>
        <p:nvSpPr>
          <p:cNvPr id="24" name="" descr=""/>
          <p:cNvSpPr/>
          <p:nvPr/>
        </p:nvSpPr>
        <p:spPr>
          <a:xfrm>
            <a:off x="8820150"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5" name="" descr=""/>
          <p:cNvSpPr/>
          <p:nvPr/>
        </p:nvSpPr>
        <p:spPr>
          <a:xfrm>
            <a:off x="9039225" y="2286000"/>
            <a:ext cx="2581275" cy="1828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10067925"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27" name=""/>
          <p:cNvSpPr txBox="1"/>
          <p:nvPr/>
        </p:nvSpPr>
        <p:spPr>
          <a:xfrm>
            <a:off x="903922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4]]></a:t>
            </a:r>
          </a:p>
        </p:txBody>
      </p:sp>
      <p:sp>
        <p:nvSpPr>
          <p:cNvPr id="28" name=""/>
          <p:cNvSpPr txBox="1"/>
          <p:nvPr/>
        </p:nvSpPr>
        <p:spPr>
          <a:xfrm>
            <a:off x="9172575" y="3143250"/>
            <a:ext cx="2314575" cy="8191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Added value]]></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outputs are worth more than the inputs cost - the difference is the value added.]]></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Role of the Entrepreneu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Organises resourc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rings together the inputs a business needs: materials, staff, equipment, premises and money.]]></a:t>
            </a:r>
          </a:p>
        </p:txBody>
      </p:sp>
      <p:sp>
        <p:nvSpPr>
          <p:cNvPr id="12" name="" descr=""/>
          <p:cNvSpPr/>
          <p:nvPr/>
        </p:nvSpPr>
        <p:spPr>
          <a:xfrm>
            <a:off x="4314825"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Makes business decision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cides what to sell, how to make it, what price to charge and who to sell it to.]]></a:t>
            </a:r>
          </a:p>
        </p:txBody>
      </p:sp>
      <p:sp>
        <p:nvSpPr>
          <p:cNvPr id="15" name="" descr=""/>
          <p:cNvSpPr/>
          <p:nvPr/>
        </p:nvSpPr>
        <p:spPr>
          <a:xfrm>
            <a:off x="807720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Takes risk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uts their own time and money into the business, knowing it could fail.]]></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Adding Valu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e difference between what a business pays for its inputs and what a customer pays for the produc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Added Valu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dded value = selling price - cost of bought-in materials and componen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mea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extra amount a customer is willing to pay for a product over and above what its materials cos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dded value is used to pay the business's other costs, such as wages and rent. What is left is profit.]]></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More value, more choic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business that adds more value can charge a higher price, or attract more customers at the same price.]]></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ot the same as profi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dded value is before the business's other costs are paid; profit is what is left after all cos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dded Value, Drawn O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pic>
        <p:nvPicPr>
          <p:cNvPr id="9" name="" descr=""/>
          <p:cNvPicPr>
            <a:picLocks noChangeAspect="1"/>
          </p:cNvPicPr>
          <p:nvPr/>
        </p:nvPicPr>
        <p:blipFill>
          <a:blip r:embed="rId3"/>
          <a:stretch>
            <a:fillRect/>
          </a:stretch>
        </p:blipFill>
        <p:spPr>
          <a:xfrm>
            <a:off x="7038975" y="1905000"/>
            <a:ext cx="3867150" cy="4057650"/>
          </a:xfrm>
          <a:prstGeom prst="rect">
            <a:avLst/>
          </a:prstGeom>
          <a:noFill/>
        </p:spPr>
      </p:pic>
      <p:sp>
        <p:nvSpPr>
          <p:cNvPr id="10" name="" descr=""/>
          <p:cNvSpPr/>
          <p:nvPr/>
        </p:nvSpPr>
        <p:spPr>
          <a:xfrm>
            <a:off x="7038975" y="1905000"/>
            <a:ext cx="3867150" cy="40576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388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dded value = selling price (£3.20) - cost of bought-in materials (£0.80) = £2.40.]]></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The coffee beans, milk and cup in a takeaway coffee cost the café about 80p. The customer pays £3.20. The £2.40 difference is the value the café has added - through the barista's skill, the convenience of the location, the brand and the quality of the coffe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lculating Added Valu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dexcel "Calculate" questions: show your working for the method mark.]]></a:t>
            </a:r>
          </a:p>
        </p:txBody>
      </p:sp>
      <p:sp>
        <p:nvSpPr>
          <p:cNvPr id="10" name="" descr=""/>
          <p:cNvSpPr/>
          <p:nvPr/>
        </p:nvSpPr>
        <p:spPr>
          <a:xfrm>
            <a:off x="552450" y="2247900"/>
            <a:ext cx="11087100" cy="723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247900"/>
            <a:ext cx="57150" cy="7239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800100" y="23812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2B2420">
                    <a:alpha val="100000"/>
                  </a:srgbClr>
                </a:solidFill>
                <a:latin typeface="Calibri"/>
              </a:rPr>
              <a:t><![CDATA[A bakery sells a birthday cake for £24. The flour, eggs, butter, sugar, decorations and box cost £7.50. Calculate the added value.]]></a:t>
            </a:r>
          </a:p>
        </p:txBody>
      </p:sp>
      <p:sp>
        <p:nvSpPr>
          <p:cNvPr id="13" name="" descr=""/>
          <p:cNvSpPr/>
          <p:nvPr/>
        </p:nvSpPr>
        <p:spPr>
          <a:xfrm>
            <a:off x="552450" y="34671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5" name=""/>
          <p:cNvSpPr txBox="1"/>
          <p:nvPr/>
        </p:nvSpPr>
        <p:spPr>
          <a:xfrm>
            <a:off x="1066800" y="33242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Write the formula]]></a:t>
            </a:r>
          </a:p>
        </p:txBody>
      </p:sp>
      <p:sp>
        <p:nvSpPr>
          <p:cNvPr id="16" name=""/>
          <p:cNvSpPr txBox="1"/>
          <p:nvPr/>
        </p:nvSpPr>
        <p:spPr>
          <a:xfrm>
            <a:off x="4933950" y="33242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Added value = selling price - cost of bought-in materials]]></a:t>
            </a:r>
          </a:p>
        </p:txBody>
      </p:sp>
      <p:sp>
        <p:nvSpPr>
          <p:cNvPr id="17" name="" descr=""/>
          <p:cNvSpPr/>
          <p:nvPr/>
        </p:nvSpPr>
        <p:spPr>
          <a:xfrm>
            <a:off x="552450" y="41529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552450" y="41814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9" name=""/>
          <p:cNvSpPr txBox="1"/>
          <p:nvPr/>
        </p:nvSpPr>
        <p:spPr>
          <a:xfrm>
            <a:off x="1066800" y="40100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Put in the numbers]]></a:t>
            </a:r>
          </a:p>
        </p:txBody>
      </p:sp>
      <p:sp>
        <p:nvSpPr>
          <p:cNvPr id="20" name=""/>
          <p:cNvSpPr txBox="1"/>
          <p:nvPr/>
        </p:nvSpPr>
        <p:spPr>
          <a:xfrm>
            <a:off x="4933950" y="40100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Added value = £24.00 - £7.50]]></a:t>
            </a:r>
          </a:p>
        </p:txBody>
      </p:sp>
      <p:sp>
        <p:nvSpPr>
          <p:cNvPr id="21" name="" descr=""/>
          <p:cNvSpPr/>
          <p:nvPr/>
        </p:nvSpPr>
        <p:spPr>
          <a:xfrm>
            <a:off x="552450" y="48387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48672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6958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Work it out]]></a:t>
            </a:r>
          </a:p>
        </p:txBody>
      </p:sp>
      <p:sp>
        <p:nvSpPr>
          <p:cNvPr id="24" name=""/>
          <p:cNvSpPr txBox="1"/>
          <p:nvPr/>
        </p:nvSpPr>
        <p:spPr>
          <a:xfrm>
            <a:off x="4933950" y="46958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 £16.50]]></a:t>
            </a:r>
          </a:p>
        </p:txBody>
      </p:sp>
      <p:sp>
        <p:nvSpPr>
          <p:cNvPr id="25" name="" descr=""/>
          <p:cNvSpPr/>
          <p:nvPr/>
        </p:nvSpPr>
        <p:spPr>
          <a:xfrm>
            <a:off x="552450" y="5581650"/>
            <a:ext cx="11087100" cy="704850"/>
          </a:xfrm>
          <a:prstGeom prst="roundRect">
            <a:avLst/>
          </a:prstGeom>
          <a:solidFill>
            <a:srgbClr val="8A4326">
              <a:alpha val="100000"/>
            </a:srgbClr>
          </a:solidFill>
          <a:ln w="9525">
            <a:noFill/>
          </a:ln>
        </p:spPr>
        <p:txBody>
          <a:bodyPr vertOverflow="clip" rtlCol="0" anchor="ctr"/>
          <a:lstStyle/>
          <a:p>
            <a:pPr algn="ctr"/>
            <a:r>
              <a:t/>
            </a:r>
          </a:p>
        </p:txBody>
      </p:sp>
      <p:sp>
        <p:nvSpPr>
          <p:cNvPr id="26"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ANSWER]]></a:t>
            </a:r>
          </a:p>
        </p:txBody>
      </p:sp>
      <p:sp>
        <p:nvSpPr>
          <p:cNvPr id="27"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dded value = £16.50]]></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How Entrepreneurs Add Valu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ive ways to make customers willing to pay mor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ays to add valu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pic>
        <p:nvPicPr>
          <p:cNvPr id="32" name="Mind map links" descr=""/>
          <p:cNvPicPr>
            <a:picLocks noChangeAspect="1"/>
          </p:cNvPicPr>
          <p:nvPr/>
        </p:nvPicPr>
        <p:blipFill>
          <a:blip r:embed="rIdMindMapLinks"/>
          <a:stretch>
            <a:fillRect/>
          </a:stretch>
        </p:blipFill>
        <p:spPr>
          <a:xfrm>
            <a:off x="4095750" y="2562225"/>
            <a:ext cx="4000500" cy="3067050"/>
          </a:xfrm>
          <a:prstGeom prst="rect">
            <a:avLst/>
          </a:prstGeom>
          <a:noFill/>
        </p:spPr>
      </p:pic>
      <p:sp>
        <p:nvSpPr>
          <p:cNvPr id="10" name="" descr=""/>
          <p:cNvSpPr/>
          <p:nvPr/>
        </p:nvSpPr>
        <p:spPr>
          <a:xfrm>
            <a:off x="552450" y="19050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19050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23900" y="20574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venie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 open late]]></a:t>
            </a:r>
            <a:br/>
            <a:r>
              <a:rPr lang="en-US" strike="noStrike" sz="1200" spc="0" u="none" cap="none">
                <a:solidFill>
                  <a:srgbClr val="2B2420">
                    <a:alpha val="100000"/>
                  </a:srgbClr>
                </a:solidFill>
                <a:latin typeface="Calibri"/>
              </a:rPr>
              <a:t><![CDATA[▸ close by]]></a:t>
            </a:r>
            <a:br/>
            <a:r>
              <a:rPr lang="en-US" strike="noStrike" sz="1200" spc="0" u="none" cap="none">
                <a:solidFill>
                  <a:srgbClr val="2B2420">
                    <a:alpha val="100000"/>
                  </a:srgbClr>
                </a:solidFill>
                <a:latin typeface="Calibri"/>
              </a:rPr>
              <a:t><![CDATA[▸ home delivery]]></a:t>
            </a:r>
            <a:br/>
            <a:r>
              <a:rPr lang="en-US" strike="noStrike" sz="1200" spc="0" u="none" cap="none">
                <a:solidFill>
                  <a:srgbClr val="2B2420">
                    <a:alpha val="100000"/>
                  </a:srgbClr>
                </a:solidFill>
                <a:latin typeface="Calibri"/>
              </a:rPr>
              <a:t><![CDATA[▸ easy online ordering]]></a:t>
            </a:r>
          </a:p>
        </p:txBody>
      </p:sp>
      <p:sp>
        <p:nvSpPr>
          <p:cNvPr id="14" name="" descr=""/>
          <p:cNvSpPr/>
          <p:nvPr/>
        </p:nvSpPr>
        <p:spPr>
          <a:xfrm>
            <a:off x="552450" y="33909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552450" y="33909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23900" y="35433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rand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a recognisable name and logo]]></a:t>
            </a:r>
            <a:br/>
            <a:r>
              <a:rPr lang="en-US" strike="noStrike" sz="1300" spc="0" u="none" cap="none">
                <a:solidFill>
                  <a:srgbClr val="2B2420">
                    <a:alpha val="100000"/>
                  </a:srgbClr>
                </a:solidFill>
                <a:latin typeface="Calibri"/>
              </a:rPr>
              <a:t><![CDATA[▸ a strong image]]></a:t>
            </a:r>
            <a:br/>
            <a:r>
              <a:rPr lang="en-US" strike="noStrike" sz="1300" spc="0" u="none" cap="none">
                <a:solidFill>
                  <a:srgbClr val="2B2420">
                    <a:alpha val="100000"/>
                  </a:srgbClr>
                </a:solidFill>
                <a:latin typeface="Calibri"/>
              </a:rPr>
              <a:t><![CDATA[▸ customer loyalty]]></a:t>
            </a:r>
          </a:p>
        </p:txBody>
      </p:sp>
      <p:sp>
        <p:nvSpPr>
          <p:cNvPr id="18" name="" descr=""/>
          <p:cNvSpPr/>
          <p:nvPr/>
        </p:nvSpPr>
        <p:spPr>
          <a:xfrm>
            <a:off x="552450" y="48768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552450" y="4876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23900" y="50292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better materials]]></a:t>
            </a:r>
            <a:br/>
            <a:r>
              <a:rPr lang="en-US" strike="noStrike" sz="1300" spc="0" u="none" cap="none">
                <a:solidFill>
                  <a:srgbClr val="2B2420">
                    <a:alpha val="100000"/>
                  </a:srgbClr>
                </a:solidFill>
                <a:latin typeface="Calibri"/>
              </a:rPr>
              <a:t><![CDATA[▸ reliability]]></a:t>
            </a:r>
            <a:br/>
            <a:r>
              <a:rPr lang="en-US" strike="noStrike" sz="1300" spc="0" u="none" cap="none">
                <a:solidFill>
                  <a:srgbClr val="2B2420">
                    <a:alpha val="100000"/>
                  </a:srgbClr>
                </a:solidFill>
                <a:latin typeface="Calibri"/>
              </a:rPr>
              <a:t><![CDATA[▸ excellent service]]></a:t>
            </a:r>
          </a:p>
        </p:txBody>
      </p:sp>
      <p:sp>
        <p:nvSpPr>
          <p:cNvPr id="22" name="" descr=""/>
          <p:cNvSpPr/>
          <p:nvPr/>
        </p:nvSpPr>
        <p:spPr>
          <a:xfrm>
            <a:off x="8048625" y="2590800"/>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8048625" y="2590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8220075" y="2743200"/>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sig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looks good]]></a:t>
            </a:r>
            <a:br/>
            <a:r>
              <a:rPr lang="en-US" strike="noStrike" sz="1300" spc="0" u="none" cap="none">
                <a:solidFill>
                  <a:srgbClr val="2B2420">
                    <a:alpha val="100000"/>
                  </a:srgbClr>
                </a:solidFill>
                <a:latin typeface="Calibri"/>
              </a:rPr>
              <a:t><![CDATA[▸ easy to use]]></a:t>
            </a:r>
            <a:br/>
            <a:r>
              <a:rPr lang="en-US" strike="noStrike" sz="1300" spc="0" u="none" cap="none">
                <a:solidFill>
                  <a:srgbClr val="2B2420">
                    <a:alpha val="100000"/>
                  </a:srgbClr>
                </a:solidFill>
                <a:latin typeface="Calibri"/>
              </a:rPr>
              <a:t><![CDATA[▸ stands out on the shelf]]></a:t>
            </a:r>
          </a:p>
        </p:txBody>
      </p:sp>
      <p:sp>
        <p:nvSpPr>
          <p:cNvPr id="26" name="" descr=""/>
          <p:cNvSpPr/>
          <p:nvPr/>
        </p:nvSpPr>
        <p:spPr>
          <a:xfrm>
            <a:off x="8048625" y="4171950"/>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7" name="" descr=""/>
          <p:cNvSpPr/>
          <p:nvPr/>
        </p:nvSpPr>
        <p:spPr>
          <a:xfrm>
            <a:off x="8048625" y="417195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8" name=""/>
          <p:cNvSpPr txBox="1"/>
          <p:nvPr/>
        </p:nvSpPr>
        <p:spPr>
          <a:xfrm>
            <a:off x="8220075" y="4324350"/>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Unique selling poin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something no competitor offers]]></a:t>
            </a:r>
            <a:br/>
            <a:r>
              <a:rPr lang="en-US" strike="noStrike" sz="1300" spc="0" u="none" cap="none">
                <a:solidFill>
                  <a:srgbClr val="2B2420">
                    <a:alpha val="100000"/>
                  </a:srgbClr>
                </a:solidFill>
                <a:latin typeface="Calibri"/>
              </a:rPr>
              <a:t><![CDATA[▸ makes the product stand out]]></a:t>
            </a:r>
          </a:p>
        </p:txBody>
      </p:sp>
      <p:sp>
        <p:nvSpPr>
          <p:cNvPr id="29" name="" descr=""/>
          <p:cNvSpPr/>
          <p:nvPr/>
        </p:nvSpPr>
        <p:spPr>
          <a:xfrm>
            <a:off x="4905375" y="3486150"/>
            <a:ext cx="2381250" cy="1219200"/>
          </a:xfrm>
          <a:prstGeom prst="roundRect">
            <a:avLst/>
          </a:prstGeom>
          <a:solidFill>
            <a:srgbClr val="8A4326">
              <a:alpha val="100000"/>
            </a:srgbClr>
          </a:solidFill>
          <a:ln w="9525">
            <a:noFill/>
          </a:ln>
        </p:spPr>
        <p:txBody>
          <a:bodyPr vertOverflow="clip" rtlCol="0" anchor="ctr"/>
          <a:lstStyle/>
          <a:p>
            <a:pPr algn="ctr"/>
            <a:r>
              <a:t/>
            </a:r>
          </a:p>
        </p:txBody>
      </p:sp>
      <p:sp>
        <p:nvSpPr>
          <p:cNvPr id="30" name=""/>
          <p:cNvSpPr txBox="1"/>
          <p:nvPr/>
        </p:nvSpPr>
        <p:spPr>
          <a:xfrm>
            <a:off x="5057775" y="3600450"/>
            <a:ext cx="2076450" cy="9906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200" spc="0" u="none" cap="none">
                <a:solidFill>
                  <a:srgbClr val="FFFFFF">
                    <a:alpha val="100000"/>
                  </a:srgbClr>
                </a:solidFill>
                <a:latin typeface="Georgia"/>
              </a:rPr>
              <a:t><![CDATA[Ways to add value]]></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nveni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king the product easier or quicker to buy or us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aving the customer time or effort: a good location, long opening hours, home delivery, or ordering on an app.]]></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adds valu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ill pay more to save time, which is why a sandwich costs more at a station than in a supermarket.]]></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ady-to-eat meals and meal kits cost more than the ingredients because the customer does not have to prepare them.]]></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rand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iving the product a name, logo and image customers recognise and trust.]]></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rand is a name, symbol or design that makes a product recognisable and different from its rival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adds valu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trong brand builds trust and loyalty, so customers will pay more for the branded product than for an unbranded one that is almost the same.]]></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randed trainers and branded cola sell for far more than supermarket own-label version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ame Shoe, Different Value]]></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at is a brand worth?]]></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Unbranded: £20]]></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Branded: £90]]></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a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king a product that is better made, lasts longer or comes with better servic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Using better materials, making the product more reliable, or giving excellent customer servic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adds valu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ill pay more for something they believe will last longer or work better.]]></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and-made furniture, or a restaurant with fresh local ingredients, charges more than mass-produced alternativ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esig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king a product that looks good and is easy to us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a product looks, how it works and how easy it is to us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adds valu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attractive, well-designed product stands out from its rivals and customers will pay more for it.]]></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yson products are designed to look different from other vacuum cleaners, and sell at a premium pric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Unique Selling Point (US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feature that makes a product different from every competito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Something about a product or service that no competitor offers, which makes it stand ou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adds valu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If customers cannot buy it anywhere else, the business can charge a higher price and win customers from rival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Dyson's bagless vacuum when it was launched; a café that is the only one in town open 24 hours.]]></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Protecting i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USP is valuable only as long as it lasts: competitors will copy a successful one, so businesses must keep adding valu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dding Value in Pract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coffee shop adds value through convenience, quality and branding at once.]]></a:t>
            </a:r>
          </a:p>
        </p:txBody>
      </p:sp>
      <p:sp>
        <p:nvSpPr>
          <p:cNvPr id="12" name=""/>
          <p:cNvSpPr txBox="1"/>
          <p:nvPr/>
        </p:nvSpPr>
        <p:spPr>
          <a:xfrm>
            <a:off x="552450" y="190500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ONE COFFEE, THREE WAYS OF ADDING VALUE]]></a:t>
            </a:r>
          </a:p>
        </p:txBody>
      </p:sp>
      <p:sp>
        <p:nvSpPr>
          <p:cNvPr id="13" name="" descr=""/>
          <p:cNvSpPr/>
          <p:nvPr/>
        </p:nvSpPr>
        <p:spPr>
          <a:xfrm>
            <a:off x="552450" y="27527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552450" y="27527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28098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Convenience]]></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A shop on the way to work, ready in two minutes.]]></a:t>
            </a:r>
          </a:p>
        </p:txBody>
      </p:sp>
      <p:sp>
        <p:nvSpPr>
          <p:cNvPr id="16" name="" descr=""/>
          <p:cNvSpPr/>
          <p:nvPr/>
        </p:nvSpPr>
        <p:spPr>
          <a:xfrm>
            <a:off x="552450" y="380047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552450" y="380047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762000" y="385762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Quality]]></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Skilled baristas and better beans.]]></a:t>
            </a:r>
          </a:p>
        </p:txBody>
      </p:sp>
      <p:sp>
        <p:nvSpPr>
          <p:cNvPr id="19" name="" descr=""/>
          <p:cNvSpPr/>
          <p:nvPr/>
        </p:nvSpPr>
        <p:spPr>
          <a:xfrm>
            <a:off x="552450" y="48482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552450" y="48482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762000" y="49053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Branding]]></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A name and cup customers recognise and trus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nnocent Drinks: Adding Value to Frui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Innocent was started in 1999 by three friends who tested their smoothies at a London music festival, asking customers to throw their empty bottles into a bin marked YES or NO to say whether they should give up their jobs. The YES bin won. Innocent adds value to fruit through branding (a friendly, jokey brand with chatty labels), quality (no added sugar or concentrates in its smoothies), design (simple, recognisable bottles) and convenience (a healthy drink ready to grab from a shop fridge). Coca-Cola began buying the business in 2009 and later took full control.]]></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99]]></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Innocent founded after testing smoothies at a festival]]></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9]]></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Coca-Cola begins buying the busines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ays of Adding Value at a Gl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ay]]></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at it means]]></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Example]]></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Convenience]]></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aving the customer time or effort]]></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Food delivery apps]]></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Branding]]></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recognised name, logo and image]]></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Branded trainers]]></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Quality]]></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Better materials, reliability or service]]></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and-made furniture]]></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Design]]></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oks good and easy to use]]></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Dyson vacuum cleaners]]></a:t>
            </a:r>
          </a:p>
        </p:txBody>
      </p:sp>
      <p:sp>
        <p:nvSpPr>
          <p:cNvPr id="33"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USP]]></a:t>
            </a:r>
          </a:p>
        </p:txBody>
      </p:sp>
      <p:sp>
        <p:nvSpPr>
          <p:cNvPr id="36" name=""/>
          <p:cNvSpPr txBox="1"/>
          <p:nvPr/>
        </p:nvSpPr>
        <p:spPr>
          <a:xfrm>
            <a:off x="43815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omething no competitor offers]]></a:t>
            </a:r>
          </a:p>
        </p:txBody>
      </p:sp>
      <p:sp>
        <p:nvSpPr>
          <p:cNvPr id="37" name=""/>
          <p:cNvSpPr txBox="1"/>
          <p:nvPr/>
        </p:nvSpPr>
        <p:spPr>
          <a:xfrm>
            <a:off x="80772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24-hour café in a small town]]></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Good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hysical products that can be touched, such as a phone or a pair of trainer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ervice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ings done for a customer, such as a haircut or a taxi journey.]]></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dded valu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difference between the selling price of a product and the cost of the bought-in materials used to make it.]]></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venie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king a product quicker or easier for customers to buy or use.]]></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ran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name, symbol or design that makes a product recognisable and different from its competitor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well a product meets customers' needs: how well made and reliable it i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esig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a product looks, works and is used.]]></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Unique selling point (US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feature of a product or service that makes it different from all its competitor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dd Value to a Plain Bottle of Water]]></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600" spc="0" u="none" cap="none">
                <a:solidFill>
                  <a:srgbClr val="2B2420">
                    <a:alpha val="100000"/>
                  </a:srgbClr>
                </a:solidFill>
                <a:latin typeface="Calibri"/>
              </a:rPr>
              <a:t><![CDATA[A plain 500ml bottle of water costs a business 10p to produce and sells for 50p. Using at least three of the five ways of adding value, explain how a new business could sell its bottled water for £1.50.]]></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way of adding value.]]></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ay exactly what the business would chang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why customers would pay more.]]></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hree ways named, each with a specific change to the product and an explanation of why customers would pay more for it.]]></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purpose of business activity.]]></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Describe the role of the entrepreneur.]]></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Define added value.]]></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added value.]]></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convenience adds value.]]></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branding adds value.]]></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quality adds value.]]></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design adds value.]]></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37814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38576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USP is and why it adds valu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es exist to produce goods or services, meet customer needs and add valu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ntrepreneurs organise resources, make business decisions and take risk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dded value = selling price - cost of bought-in material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Value is added through convenience, branding, quality, design and a USP.]]></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way an entrepreneur could add value to a product.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000" spc="0" u="none" cap="none">
                <a:solidFill>
                  <a:srgbClr val="E4D2BB">
                    <a:alpha val="100000"/>
                  </a:srgbClr>
                </a:solidFill>
                <a:latin typeface="Calibri"/>
              </a:rPr>
              <a:t><![CDATA[Name one way only - an answer that lists several with no explanation earns 1 mark. Then explain how it makes customers willing to pay more, and link that to higher revenue or profit for the busines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8A4326">
                    <a:alpha val="100000"/>
                  </a:srgbClr>
                </a:solidFill>
                <a:latin typeface="Georgia"/>
              </a:rPr>
              <a:t><![CDATA[Exam Practice: The Role of Business Enterpri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Show your working in calculations. · 30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unique selling point'.]]></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added value'.]]></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Calcul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café sells a sandwich for £4.50. The bread, filling and packaging cost £1.20. Calculate the added value of the sandwich. You are advised…]]></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Exam Practice: The Role of Business Enterpris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20955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way an entrepreneur could add value to a product.]]></a:t>
            </a:r>
          </a:p>
        </p:txBody>
      </p:sp>
      <p:sp>
        <p:nvSpPr>
          <p:cNvPr id="12" name="" descr=""/>
          <p:cNvSpPr/>
          <p:nvPr/>
        </p:nvSpPr>
        <p:spPr>
          <a:xfrm>
            <a:off x="552450" y="34861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benefit to a business of having a strong brand.]]></a:t>
            </a:r>
          </a:p>
        </p:txBody>
      </p:sp>
      <p:sp>
        <p:nvSpPr>
          <p:cNvPr id="15" name="" descr=""/>
          <p:cNvSpPr/>
          <p:nvPr/>
        </p:nvSpPr>
        <p:spPr>
          <a:xfrm>
            <a:off x="552450" y="48768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6 · 9 marks · Justif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ustify which one of these two options Priya should choose to add value to her product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unique selling poin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 feature that differentiates a product / makes it stand out from competito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added valu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lling price minus cost of bought-in materials / inpu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100" spc="0" u="none" cap="none">
                <a:solidFill>
                  <a:srgbClr val="8A4326">
                    <a:alpha val="100000"/>
                  </a:srgbClr>
                </a:solidFill>
                <a:latin typeface="Georgia"/>
              </a:rPr>
              <a:t><![CDATA[A café sells a sandwich for £4.50. The bread, filling and packaging cost £1.20. Calculate the added value of the sandwich. You are advised to show your work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method: selling price - cost of bought-in materia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answer: £3.30]]></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 (award 2 marks for the correct answer with no work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way an entrepreneur could add value to a produc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way identified: convenience / branding / quality / design / USP]]></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First linked point: how it makes the product more attractive to custome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Second linked point: customers pay more, so value added / profit increas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1 mark]]></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nswers listing several ways with no explana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aximum 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benefit to a business of having a strong brand.]]></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benefit identified, e.g. loyalty / can charge higher prices / stands out from competito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6 · 9 marks · Justif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Justify which one of these two options Priya should choose to add value to her products.]]></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Priya runs a small bakery in a market town. She sells bread and cakes at similar prices to the supermarket nearby, and her sales have fallen for two years. She has enough money…]]></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Justify. Worth 9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9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Priya's context - small bakery, falling sales, supermarket competito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O3a (Analysis, 3 marks): chains of reasoning about how each option adds valu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3b (Evaluation, 3 marks): a justified choice with a supported judgement, e.g. "it depends 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2026-09-24T09:14:21Z</dcterms:created>
  <dcterms:modified xsi:type="dcterms:W3CDTF">2026-09-24T09:14:21Z</dcterms:modified>
  <dc:title>The role of business enterprise</dc:title>
  <dc:description>Generated from a pasted lesson-pack script.</dc:description>
  <dc:subject>Enterprise and entrepreneurship</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