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1" r:id="rId8"/>
    <p:sldId id="263" r:id="rId10"/>
    <p:sldId id="264" r:id="rId11"/>
    <p:sldId id="265" r:id="rId12"/>
    <p:sldId id="266" r:id="rId13"/>
    <p:sldId id="267" r:id="rId14"/>
    <p:sldId id="268" r:id="rId15"/>
    <p:sldId id="269" r:id="rId16"/>
    <p:sldId id="270" r:id="rId17"/>
    <p:sldId id="271" r:id="rId18"/>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8" Type="http://schemas.openxmlformats.org/officeDocument/2006/relationships/slide" Target="slides/slide6.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Watch for leading questions - "Wouldn't you love a juice bar?" - and samples of only their friends. Both are bia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6787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82cbad71f9a37048a32dcf3f5c93b10b98.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99.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00.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01.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03.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05.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06.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07.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08.png"/>
  <Relationship Id="rId3" Type="http://schemas.openxmlformats.org/officeDocument/2006/relationships/image" Target="../media/aa04ef4ae0c3391de080cd896355966172378e5810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10.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11.png"/>
  <Relationship Id="rId3" Type="http://schemas.openxmlformats.org/officeDocument/2006/relationships/image" Target="../media/c56ad75231ca21c88df84836e184f67e0c93a5f2112.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13.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14.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115.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17.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af11c62bc0c3f8ed0d69d678fc897cc118.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af11c62bc0c3f8ed0d69d678fc897cc119.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ec8e5b4c0816793f9c310323e6cd583120.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21.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22.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23.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24.png"/>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25.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26.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27.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28.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29.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30.pn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31.png"/>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32.png"/>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33.png"/>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34.png"/>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35.png"/>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36.png"/>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37.png"/>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38.png"/>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39.png"/>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40.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Market research]]></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Spotting a business opportunity]]></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2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customer needs.]]></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he difference between a customer and a consumer?]]></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y does meeting customer needs help a business survive?]]></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might a business find out what customers need?]]></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customer need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Price, quality, choice and convenience.]]></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he difference between a customer and a consumer?]]></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he customer buys the product; the consumer uses it.]]></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y does meeting customer needs help a business surviv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It generates sales and revenue to cover costs.]]></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might a business find out what customers need?]]></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By asking them - market research.]]></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descr=""/>
          <p:cNvSpPr/>
          <p:nvPr/>
        </p:nvSpPr>
        <p:spPr>
          <a:xfrm>
            <a:off x="552450" y="200977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95350" y="2124075"/>
            <a:ext cx="571500" cy="5715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95350" y="2124075"/>
            <a:ext cx="571500" cy="5715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50" spc="0" u="none" cap="none">
                <a:solidFill>
                  <a:srgbClr val="8A4326">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350" spc="0" u="none" cap="none">
                <a:solidFill>
                  <a:srgbClr val="2B2420">
                    <a:alpha val="100000"/>
                  </a:srgbClr>
                </a:solidFill>
                <a:latin typeface="Calibri"/>
              </a:rPr>
              <a:t><![CDATA[Explain the purpose of market research.]]></a:t>
            </a:r>
          </a:p>
        </p:txBody>
      </p:sp>
      <p:sp>
        <p:nvSpPr>
          <p:cNvPr id="13" name="" descr=""/>
          <p:cNvSpPr/>
          <p:nvPr/>
        </p:nvSpPr>
        <p:spPr>
          <a:xfrm>
            <a:off x="552450" y="2876550"/>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95350" y="2990850"/>
            <a:ext cx="571500" cy="5715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95350" y="2990850"/>
            <a:ext cx="571500" cy="5715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50" spc="0" u="none" cap="none">
                <a:solidFill>
                  <a:srgbClr val="8A4326">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350" spc="0" u="none" cap="none">
                <a:solidFill>
                  <a:srgbClr val="2B2420">
                    <a:alpha val="100000"/>
                  </a:srgbClr>
                </a:solidFill>
                <a:latin typeface="Calibri"/>
              </a:rPr>
              <a:t><![CDATA[Compare primary and secondary market research and their methods.]]></a:t>
            </a:r>
          </a:p>
        </p:txBody>
      </p:sp>
      <p:sp>
        <p:nvSpPr>
          <p:cNvPr id="17" name="" descr=""/>
          <p:cNvSpPr/>
          <p:nvPr/>
        </p:nvSpPr>
        <p:spPr>
          <a:xfrm>
            <a:off x="552450" y="374332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95350" y="3857625"/>
            <a:ext cx="571500" cy="5715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95350" y="3857625"/>
            <a:ext cx="571500" cy="5715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50" spc="0" u="none" cap="none">
                <a:solidFill>
                  <a:srgbClr val="8A4326">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350" spc="0" u="none" cap="none">
                <a:solidFill>
                  <a:srgbClr val="2B2420">
                    <a:alpha val="100000"/>
                  </a:srgbClr>
                </a:solidFill>
                <a:latin typeface="Calibri"/>
              </a:rPr>
              <a:t><![CDATA[Explain the difference between qualitative and quantitative data.]]></a:t>
            </a:r>
          </a:p>
        </p:txBody>
      </p:sp>
      <p:sp>
        <p:nvSpPr>
          <p:cNvPr id="21" name="" descr=""/>
          <p:cNvSpPr/>
          <p:nvPr/>
        </p:nvSpPr>
        <p:spPr>
          <a:xfrm>
            <a:off x="552450" y="4610100"/>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95350" y="4724400"/>
            <a:ext cx="571500" cy="5715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95350" y="4724400"/>
            <a:ext cx="571500" cy="5715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50" spc="0" u="none" cap="none">
                <a:solidFill>
                  <a:srgbClr val="8A4326">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350" spc="0" u="none" cap="none">
                <a:solidFill>
                  <a:srgbClr val="2B2420">
                    <a:alpha val="100000"/>
                  </a:srgbClr>
                </a:solidFill>
                <a:latin typeface="Calibri"/>
              </a:rPr>
              <a:t><![CDATA[Explain the role of social media in collecting market research.]]></a:t>
            </a:r>
          </a:p>
        </p:txBody>
      </p:sp>
      <p:sp>
        <p:nvSpPr>
          <p:cNvPr id="26" name="" descr=""/>
          <p:cNvSpPr/>
          <p:nvPr/>
        </p:nvSpPr>
        <p:spPr>
          <a:xfrm>
            <a:off x="552450" y="547687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7" name="" descr=""/>
          <p:cNvSpPr/>
          <p:nvPr/>
        </p:nvSpPr>
        <p:spPr>
          <a:xfrm>
            <a:off x="895350" y="5591175"/>
            <a:ext cx="571500" cy="5715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8" name=""/>
          <p:cNvSpPr txBox="1"/>
          <p:nvPr/>
        </p:nvSpPr>
        <p:spPr>
          <a:xfrm>
            <a:off x="895350" y="5591175"/>
            <a:ext cx="571500" cy="5715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50" spc="0" u="none" cap="none">
                <a:solidFill>
                  <a:srgbClr val="8A4326">
                    <a:alpha val="100000"/>
                  </a:srgbClr>
                </a:solidFill>
                <a:latin typeface="Georgia"/>
              </a:rPr>
              <a:t>5</a:t>
            </a:r>
          </a:p>
        </p:txBody>
      </p:sp>
      <p:sp>
        <p:nvSpPr>
          <p:cNvPr id="29"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350" spc="0" u="none" cap="none">
                <a:solidFill>
                  <a:srgbClr val="2B2420">
                    <a:alpha val="100000"/>
                  </a:srgbClr>
                </a:solidFill>
                <a:latin typeface="Calibri"/>
              </a:rPr>
              <a:t><![CDATA[Explain how sample size and bias affect the reliability of market research.]]></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Is Market Researc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Market research is the process of collecting information about customers, competitors and the marke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o identify and understand customer need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Find out what customers want, how much they will pay and where they want to buy.]]></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o identify gaps in the market]]></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Spot needs that no business is currently meeting.]]></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o reduce risk]]></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Check that there is demand before spending money on a new product, so the business is less likely to fail.]]></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o inform decision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Help the business decide on price, product, location and promotion using evidence instead of guesswo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Primary and Secondary Research]]></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Collecting new information, or using information that already exist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imary or Secondar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descr=""/>
          <p:cNvSpPr/>
          <p:nvPr/>
        </p:nvSpPr>
        <p:spPr>
          <a:xfrm>
            <a:off x="552450" y="1781175"/>
            <a:ext cx="5314950" cy="30194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PRIMARY RESEARCH]]></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1526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New information collected first-hand by the business itself.]]></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Also called field research.]]></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pecific to the business's own question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Up to date, and competitors do not have i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Expensive and time-consuming to collect.]]></a:t>
            </a:r>
          </a:p>
        </p:txBody>
      </p:sp>
      <p:sp>
        <p:nvSpPr>
          <p:cNvPr id="13" name="" descr=""/>
          <p:cNvSpPr/>
          <p:nvPr/>
        </p:nvSpPr>
        <p:spPr>
          <a:xfrm>
            <a:off x="6324600" y="1781175"/>
            <a:ext cx="5314950" cy="30194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SECONDARY RESEARCH]]></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1526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Information that already exists, collected by someone els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Also called desk research.]]></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Quick and cheap, often fre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May be out of date or not quite what the business need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ompetitors can see it too.]]></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ethods of Primary Researc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descr=""/>
          <p:cNvSpPr/>
          <p:nvPr/>
        </p:nvSpPr>
        <p:spPr>
          <a:xfrm>
            <a:off x="552450"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Survey and questionnair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et of questions answered by customers, in person, by phone, by post or online. Can reach lots of people cheaply.]]></a:t>
            </a:r>
          </a:p>
        </p:txBody>
      </p:sp>
      <p:sp>
        <p:nvSpPr>
          <p:cNvPr id="12" name="" descr=""/>
          <p:cNvSpPr/>
          <p:nvPr/>
        </p:nvSpPr>
        <p:spPr>
          <a:xfrm>
            <a:off x="6200775"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Focus group]]></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mall group of customers discuss a product in depth, led by a researcher. Gives detailed opinions, but only from a few people.]]></a:t>
            </a:r>
          </a:p>
        </p:txBody>
      </p:sp>
      <p:sp>
        <p:nvSpPr>
          <p:cNvPr id="15" name="" descr=""/>
          <p:cNvSpPr/>
          <p:nvPr/>
        </p:nvSpPr>
        <p:spPr>
          <a:xfrm>
            <a:off x="552450"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Observa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Watching how customers behave - for example counting how many people walk past a shop at lunchtime.]]></a:t>
            </a:r>
          </a:p>
        </p:txBody>
      </p:sp>
      <p:sp>
        <p:nvSpPr>
          <p:cNvPr id="18" name="" descr=""/>
          <p:cNvSpPr/>
          <p:nvPr/>
        </p:nvSpPr>
        <p:spPr>
          <a:xfrm>
            <a:off x="6200775"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Interviews and product testing]]></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sking customers one to one, or letting them try a product and give feedback.]]></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sking the Custom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 street survey: primary research, collected first-hand.]]></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A street survey is one of the simplest kinds of primary research. The business writes its own questions, so every answer is about exactly what it needs to know - but it takes time to collect enough answers to rely on.]]></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ethods of Secondary Researc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descr=""/>
          <p:cNvSpPr/>
          <p:nvPr/>
        </p:nvSpPr>
        <p:spPr>
          <a:xfrm>
            <a:off x="552450"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The internet]]></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ompetitors' websites, prices and customer reviews, and news articles about the market.]]></a:t>
            </a:r>
          </a:p>
        </p:txBody>
      </p:sp>
      <p:sp>
        <p:nvSpPr>
          <p:cNvPr id="12" name="" descr=""/>
          <p:cNvSpPr/>
          <p:nvPr/>
        </p:nvSpPr>
        <p:spPr>
          <a:xfrm>
            <a:off x="6200775"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Market report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tailed reports on a market written by specialist research companies. Useful, but often expensive to buy.]]></a:t>
            </a:r>
          </a:p>
        </p:txBody>
      </p:sp>
      <p:sp>
        <p:nvSpPr>
          <p:cNvPr id="15" name="" descr=""/>
          <p:cNvSpPr/>
          <p:nvPr/>
        </p:nvSpPr>
        <p:spPr>
          <a:xfrm>
            <a:off x="552450"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Government publication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Free statistics, for example from the Office for National Statistics and the census, about population, incomes and spending.]]></a:t>
            </a:r>
          </a:p>
        </p:txBody>
      </p:sp>
      <p:sp>
        <p:nvSpPr>
          <p:cNvPr id="18" name="" descr=""/>
          <p:cNvSpPr/>
          <p:nvPr/>
        </p:nvSpPr>
        <p:spPr>
          <a:xfrm>
            <a:off x="6200775"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Newspapers and trade magazine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rticles about trends, new products and changes in an industry.]]></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Digging Deep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 focus group gives detailed opinions - but only from a handful of people.]]></a:t>
            </a:r>
          </a:p>
        </p:txBody>
      </p:sp>
      <p:sp>
        <p:nvSpPr>
          <p:cNvPr id="12" name=""/>
          <p:cNvSpPr txBox="1"/>
          <p:nvPr/>
        </p:nvSpPr>
        <p:spPr>
          <a:xfrm>
            <a:off x="552450" y="1905000"/>
            <a:ext cx="5334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FOCUS GROUPS]]></a:t>
            </a:r>
          </a:p>
        </p:txBody>
      </p:sp>
      <p:sp>
        <p:nvSpPr>
          <p:cNvPr id="13" name="" descr=""/>
          <p:cNvSpPr/>
          <p:nvPr/>
        </p:nvSpPr>
        <p:spPr>
          <a:xfrm>
            <a:off x="552450" y="275272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552450" y="275272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280987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Strength]]></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Detailed opinions and reasons, not just ticks in boxes.]]></a:t>
            </a:r>
          </a:p>
        </p:txBody>
      </p:sp>
      <p:sp>
        <p:nvSpPr>
          <p:cNvPr id="16" name="" descr=""/>
          <p:cNvSpPr/>
          <p:nvPr/>
        </p:nvSpPr>
        <p:spPr>
          <a:xfrm>
            <a:off x="552450" y="380047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552450" y="380047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762000" y="385762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Weakness]]></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A small group may not represent all customers.]]></a:t>
            </a:r>
          </a:p>
        </p:txBody>
      </p:sp>
      <p:sp>
        <p:nvSpPr>
          <p:cNvPr id="19" name="" descr=""/>
          <p:cNvSpPr/>
          <p:nvPr/>
        </p:nvSpPr>
        <p:spPr>
          <a:xfrm>
            <a:off x="552450" y="484822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552450" y="484822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762000" y="490537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Weakness]]></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One loud person can sway the rest of the group.]]></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Qualitative and Quantitative Data]]></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Numbers, or opinion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antitative or Qualitativ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descr=""/>
          <p:cNvSpPr/>
          <p:nvPr/>
        </p:nvSpPr>
        <p:spPr>
          <a:xfrm>
            <a:off x="55245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QUANTITATIVE DATA]]></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Numerical data that can be counted and measured.]]></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Comes from closed questions, e.g. "How many times a week do you buy coffee?"]]></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Easy to put into graphs, charts and percentages.]]></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Easy to compare and analyse.]]></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Does not explain why customers think or behave as they do.]]></a:t>
            </a:r>
          </a:p>
        </p:txBody>
      </p:sp>
      <p:sp>
        <p:nvSpPr>
          <p:cNvPr id="13" name="" descr=""/>
          <p:cNvSpPr/>
          <p:nvPr/>
        </p:nvSpPr>
        <p:spPr>
          <a:xfrm>
            <a:off x="632460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QUALITATIVE DATA]]></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Opinions, feelings and reasons, in words.]]></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Comes from open questions and focus groups, e.g. "What do you like about our coffee?"]]></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Explains why customers behave as they do.]]></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Gives detail and new ideas.]]></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Hard to analyse and compare, and can be interpreted differently.]]></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Role of Social Media]]></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Social media gives even the smallest business a cheap way to research its marke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Quick poll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Businesses can run polls and questions on Instagram, TikTok or Facebook and get answers within hour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Comments and review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Customers say what they think in comments, messages and reviews, which the business can read for fre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Following trend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Businesses can see what customers are talking about and what competitors are doing.]]></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Limitation]]></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Only followers reply, so the answers may not represent all customers, and some comments are not hones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Can You Trust the Result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Research is only useful if it is reliabl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Reliability, Sample Size and Bia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Reliable research gives results the business can trust to make decision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amp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group of people who take part in the research, chosen to represent the whole market.]]></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ample siz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bigger the sample, the more reliable the results usually are - asking 10 people tells you far less than asking 500. But larger samples cost more time and money.]]></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ia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esearch is biased when the results are pushed in one direction - for example asking only friends and family, or asking a leading question such as "Don't you agree our cakes are deliciou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Reliability, Sample Size and Bia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presentativ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sample should reflect the business's real customers in age, gender, location and income. An online survey only reaches people who choose to answer.]]></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Out of d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econdary data may no longer be true, especially in a fast-changing market.]]></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orking Out a Percentage from a Surve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dexcel "Calculate" questions often use survey results. Show your working.]]></a:t>
            </a:r>
          </a:p>
        </p:txBody>
      </p:sp>
      <p:sp>
        <p:nvSpPr>
          <p:cNvPr id="10" name="" descr=""/>
          <p:cNvSpPr/>
          <p:nvPr/>
        </p:nvSpPr>
        <p:spPr>
          <a:xfrm>
            <a:off x="552450" y="2247900"/>
            <a:ext cx="11087100" cy="723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552450" y="2247900"/>
            <a:ext cx="57150" cy="723900"/>
          </a:xfrm>
          <a:prstGeom prst="rect">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800100" y="23812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2B2420">
                    <a:alpha val="100000"/>
                  </a:srgbClr>
                </a:solidFill>
                <a:latin typeface="Calibri"/>
              </a:rPr>
              <a:t><![CDATA[A café asked 250 customers whether they would buy a new vegan breakfast. 90 said yes. What percentage of customers said yes?]]></a:t>
            </a:r>
          </a:p>
        </p:txBody>
      </p:sp>
      <p:sp>
        <p:nvSpPr>
          <p:cNvPr id="13" name="" descr=""/>
          <p:cNvSpPr/>
          <p:nvPr/>
        </p:nvSpPr>
        <p:spPr>
          <a:xfrm>
            <a:off x="552450" y="34671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5" name=""/>
          <p:cNvSpPr txBox="1"/>
          <p:nvPr/>
        </p:nvSpPr>
        <p:spPr>
          <a:xfrm>
            <a:off x="1066800" y="33242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Write the formula]]></a:t>
            </a:r>
          </a:p>
        </p:txBody>
      </p:sp>
      <p:sp>
        <p:nvSpPr>
          <p:cNvPr id="16" name=""/>
          <p:cNvSpPr txBox="1"/>
          <p:nvPr/>
        </p:nvSpPr>
        <p:spPr>
          <a:xfrm>
            <a:off x="4933950" y="33242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Percentage = (number who said yes ÷ total asked) × 100]]></a:t>
            </a:r>
          </a:p>
        </p:txBody>
      </p:sp>
      <p:sp>
        <p:nvSpPr>
          <p:cNvPr id="17" name="" descr=""/>
          <p:cNvSpPr/>
          <p:nvPr/>
        </p:nvSpPr>
        <p:spPr>
          <a:xfrm>
            <a:off x="552450" y="41529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552450" y="41814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9" name=""/>
          <p:cNvSpPr txBox="1"/>
          <p:nvPr/>
        </p:nvSpPr>
        <p:spPr>
          <a:xfrm>
            <a:off x="1066800" y="40100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Put in the numbers]]></a:t>
            </a:r>
          </a:p>
        </p:txBody>
      </p:sp>
      <p:sp>
        <p:nvSpPr>
          <p:cNvPr id="20" name=""/>
          <p:cNvSpPr txBox="1"/>
          <p:nvPr/>
        </p:nvSpPr>
        <p:spPr>
          <a:xfrm>
            <a:off x="4933950" y="40100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 (90 ÷ 250) × 100]]></a:t>
            </a:r>
          </a:p>
        </p:txBody>
      </p:sp>
      <p:sp>
        <p:nvSpPr>
          <p:cNvPr id="21" name="" descr=""/>
          <p:cNvSpPr/>
          <p:nvPr/>
        </p:nvSpPr>
        <p:spPr>
          <a:xfrm>
            <a:off x="552450" y="48387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48672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6958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Work it out]]></a:t>
            </a:r>
          </a:p>
        </p:txBody>
      </p:sp>
      <p:sp>
        <p:nvSpPr>
          <p:cNvPr id="24" name=""/>
          <p:cNvSpPr txBox="1"/>
          <p:nvPr/>
        </p:nvSpPr>
        <p:spPr>
          <a:xfrm>
            <a:off x="4933950" y="46958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 0.36 × 100 = 36%]]></a:t>
            </a:r>
          </a:p>
        </p:txBody>
      </p:sp>
      <p:sp>
        <p:nvSpPr>
          <p:cNvPr id="25" name="" descr=""/>
          <p:cNvSpPr/>
          <p:nvPr/>
        </p:nvSpPr>
        <p:spPr>
          <a:xfrm>
            <a:off x="552450" y="5581650"/>
            <a:ext cx="11087100" cy="704850"/>
          </a:xfrm>
          <a:prstGeom prst="roundRect">
            <a:avLst/>
          </a:prstGeom>
          <a:solidFill>
            <a:srgbClr val="8A4326">
              <a:alpha val="100000"/>
            </a:srgbClr>
          </a:solidFill>
          <a:ln w="9525">
            <a:noFill/>
          </a:ln>
        </p:spPr>
        <p:txBody>
          <a:bodyPr vertOverflow="clip" rtlCol="0" anchor="ctr"/>
          <a:lstStyle/>
          <a:p>
            <a:pPr algn="ctr"/>
            <a:r>
              <a:t/>
            </a:r>
          </a:p>
        </p:txBody>
      </p:sp>
      <p:sp>
        <p:nvSpPr>
          <p:cNvPr id="26"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ANSWER]]></a:t>
            </a:r>
          </a:p>
        </p:txBody>
      </p:sp>
      <p:sp>
        <p:nvSpPr>
          <p:cNvPr id="27"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36% of customers said yes.]]></a:t>
            </a:r>
          </a:p>
        </p:txBody>
      </p:sp>
      <p:sp>
        <p:nvSpPr>
          <p:cNvPr id="2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8A4326">
                    <a:alpha val="100000"/>
                  </a:srgbClr>
                </a:solidFill>
                <a:latin typeface="Georgia"/>
              </a:rPr>
              <a:t><![CDATA[Tesco Clubcard: Research Every Time You Shop]]></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200" spc="0" u="none" cap="none">
                <a:solidFill>
                  <a:srgbClr val="2B2420">
                    <a:alpha val="100000"/>
                  </a:srgbClr>
                </a:solidFill>
                <a:latin typeface="Calibri"/>
              </a:rPr>
              <a:t><![CDATA[Tesco launched its Clubcard loyalty scheme in 1995. Every time a customer scans the card, Tesco records what they buy, when and where. This gives Tesco a huge amount of quantitative data about its customers' needs, which it uses to decide what to stock in each store, which offers to send each customer and which new products to develop. Customers get points and lower Clubcard prices in return - and Tesco gets market research on millions of shoppers without having to ask a single question.]]></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995]]></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Clubcard launched]]></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Millions]]></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Of shoppers' purchases recorded]]></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Market research]]></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Collecting information about customers, competitors and the market to help make business decisions.]]></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imary research]]></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New information collected first-hand by the business. Also called field research.]]></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econdary research]]></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Information that already exists, collected by someone else. Also called desk research.]]></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Quantitative data]]></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Numerical data that can be counted and measured.]]></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Qualitative data]]></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Data about opinions, feelings and reasons.]]></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ocus group]]></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small group of customers who discuss a product in depth.]]></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descr=""/>
          <p:cNvSpPr/>
          <p:nvPr/>
        </p:nvSpPr>
        <p:spPr>
          <a:xfrm>
            <a:off x="5524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ampl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group of people chosen to take part in market research.]]></a:t>
            </a:r>
          </a:p>
        </p:txBody>
      </p:sp>
      <p:sp>
        <p:nvSpPr>
          <p:cNvPr id="11" name="" descr=""/>
          <p:cNvSpPr/>
          <p:nvPr/>
        </p:nvSpPr>
        <p:spPr>
          <a:xfrm>
            <a:off x="62293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Bia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research results are distorted, so they do not give a true picture of the market.]]></a:t>
            </a:r>
          </a:p>
        </p:txBody>
      </p:sp>
      <p:sp>
        <p:nvSpPr>
          <p:cNvPr id="13" name="" descr=""/>
          <p:cNvSpPr/>
          <p:nvPr/>
        </p:nvSpPr>
        <p:spPr>
          <a:xfrm>
            <a:off x="552450" y="417195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424815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Reliabil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ow far the results of market research can be trusted.]]></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Design a Survey]]></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A new juice bar wants to open near your school. Write five questions for a survey of students. Include at least three closed questions (for quantitative data) and one open question (for qualitative data). Then explain how you would choose your sample to avoid bias.]]></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Write three closed questions.]]></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Write at least one open question.]]></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heck none of them is a leading question.]]></a:t>
            </a:r>
          </a:p>
        </p:txBody>
      </p:sp>
      <p:sp>
        <p:nvSpPr>
          <p:cNvPr id="24" name="" descr=""/>
          <p:cNvSpPr/>
          <p:nvPr/>
        </p:nvSpPr>
        <p:spPr>
          <a:xfrm>
            <a:off x="552450" y="5610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who you would ask, and how many.]]></a:t>
            </a:r>
          </a:p>
        </p:txBody>
      </p:sp>
      <p:sp>
        <p:nvSpPr>
          <p:cNvPr id="27"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8"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9"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Five clear, non-leading questions labelled closed or open, and a sampling plan that explains its size and why it represents the juice bar's customers.]]></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purpose of market research.]]></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Give methods of primary research.]]></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Give methods of secondary research.]]></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ompare primary and secondary research.]]></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qualitative and quantitative data.]]></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role of social media.]]></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sample size affects reliability.]]></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bias is and how to avoid it.]]></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descr=""/>
          <p:cNvSpPr/>
          <p:nvPr/>
        </p:nvSpPr>
        <p:spPr>
          <a:xfrm>
            <a:off x="552450" y="37814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3952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38576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alculate a percentage from survey result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Market research finds out about customers, competitors and the market, to reduce risk.]]></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Primary research is new and specific but costly; secondary research is cheap but may be out of date.]]></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Quantitative data is numerical; qualitative data is opinions and reasons.]]></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Social media is a cheap way to research, but may not be representative.]]></a:t>
            </a:r>
          </a:p>
        </p:txBody>
      </p:sp>
      <p:sp>
        <p:nvSpPr>
          <p:cNvPr id="14" name="" descr=""/>
          <p:cNvSpPr/>
          <p:nvPr/>
        </p:nvSpPr>
        <p:spPr>
          <a:xfrm>
            <a:off x="552450" y="36861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5" name=""/>
          <p:cNvSpPr txBox="1"/>
          <p:nvPr/>
        </p:nvSpPr>
        <p:spPr>
          <a:xfrm>
            <a:off x="933450" y="35718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 large, unbiased sample makes research more reliable.]]></a:t>
            </a:r>
          </a:p>
        </p:txBody>
      </p:sp>
      <p:sp>
        <p:nvSpPr>
          <p:cNvPr id="16" name="" descr=""/>
          <p:cNvSpPr/>
          <p:nvPr/>
        </p:nvSpPr>
        <p:spPr>
          <a:xfrm>
            <a:off x="552450" y="433387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819150" y="447675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8" name=""/>
          <p:cNvSpPr txBox="1"/>
          <p:nvPr/>
        </p:nvSpPr>
        <p:spPr>
          <a:xfrm>
            <a:off x="819150" y="474345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disadvantage to a business of using primary market research. (3 marks)]]></a:t>
            </a:r>
          </a:p>
        </p:txBody>
      </p:sp>
      <p:sp>
        <p:nvSpPr>
          <p:cNvPr id="19" name=""/>
          <p:cNvSpPr txBox="1"/>
          <p:nvPr/>
        </p:nvSpPr>
        <p:spPr>
          <a:xfrm>
            <a:off x="819150" y="522922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200" spc="0" u="none" cap="none">
                <a:solidFill>
                  <a:srgbClr val="E4D2BB">
                    <a:alpha val="100000"/>
                  </a:srgbClr>
                </a:solidFill>
                <a:latin typeface="Calibri"/>
              </a:rPr>
              <a:t><![CDATA[Name one disadvantage, then link two steps of explanation. Always finish by saying what it means for the business - its costs, its decisions or its risk.]]></a:t>
            </a:r>
          </a:p>
        </p:txBody>
      </p:sp>
      <p:sp>
        <p:nvSpPr>
          <p:cNvPr id="2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Market Researc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Show your working in calculations. · 25 minute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secondary market research'.]]></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1 mark · St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te one method of primary market research.]]></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2 marks · Calcul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gym surveyed 400 people. 120 said they would join if the gym opened 24 hours a day. Calculate the percentage of people who said they…]]></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Market Research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descr=""/>
          <p:cNvSpPr/>
          <p:nvPr/>
        </p:nvSpPr>
        <p:spPr>
          <a:xfrm>
            <a:off x="552450" y="20955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26098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1907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benefit to a business of using social media for market research.]]></a:t>
            </a:r>
          </a:p>
        </p:txBody>
      </p:sp>
      <p:sp>
        <p:nvSpPr>
          <p:cNvPr id="12" name="" descr=""/>
          <p:cNvSpPr/>
          <p:nvPr/>
        </p:nvSpPr>
        <p:spPr>
          <a:xfrm>
            <a:off x="552450" y="34861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0005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35814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5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disadvantage to a business of using primary market research.]]></a:t>
            </a:r>
          </a:p>
        </p:txBody>
      </p:sp>
      <p:sp>
        <p:nvSpPr>
          <p:cNvPr id="15" name="" descr=""/>
          <p:cNvSpPr/>
          <p:nvPr/>
        </p:nvSpPr>
        <p:spPr>
          <a:xfrm>
            <a:off x="552450" y="48768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81050" y="53911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1143000" y="49720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6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reason why the size of a sample affects the reliability of market research.]]></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secondary market research'.]]></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Using existing data / data collected by oth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1 mark · St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State one method of primary market research.]]></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tat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ny one of: survey / questionnaire; focus group; observation; interview; product test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2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900" spc="0" u="none" cap="none">
                <a:solidFill>
                  <a:srgbClr val="8A4326">
                    <a:alpha val="100000"/>
                  </a:srgbClr>
                </a:solidFill>
                <a:latin typeface="Georgia"/>
              </a:rPr>
              <a:t><![CDATA[A gym surveyed 400 people. 120 said they would join if the gym opened 24 hours a day. Calculate the percentage of people who said they would join. You are advised to show your working.]]></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rrect method: (120 ÷ 400) × 100]]></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rrect answer: 30%]]></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 (award 2 marks for the correct answer with no work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benefit to a business of using social media for market research.]]></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 benefit identified, e.g. cheap / quick / reaches many customers / real-time feedback]]></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 why this helps the busines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disadvantage to a business of using primary market research.]]></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 disadvantage identified, e.g. expensive / time-consuming / risk of bias with a small samp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6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reason why the size of a sample affects the reliability of market research.]]></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6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reason identified, e.g. small samples are less representativ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2026-09-24T12:06:44Z</dcterms:created>
  <dcterms:modified xsi:type="dcterms:W3CDTF">2026-09-24T12:06:44Z</dcterms:modified>
  <dc:title>Market research</dc:title>
  <dc:description>Generated from a pasted lesson-pack script.</dc:description>
  <dc:subject>Spotting a business opportunity</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