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Strong answers combine methods - "high-income adults who run marathons" - and link the need to the segme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78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9fee4ce10c096ad303c9172d47a248b16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6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4080d1685c8fb3667f6d8cdf4bcbc65169.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172.png"/>
<Relationship Id="rIdMindMapLinks" Type="http://schemas.openxmlformats.org/officeDocument/2006/relationships/image" Target="../media/lesson-pack-links-2be391bd87b4c4ff68e8a0e6f8e43e548fb3f084.png"/></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17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74.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7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7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5c6c8e20647f49978932ba069a5a0a177.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78.png"/>
  <Relationship Id="rId3" Type="http://schemas.openxmlformats.org/officeDocument/2006/relationships/image" Target="../media/b82291011c083de7e57ba85bcdae6552dbab028c179.jpg"/>
  <Relationship Id="rId4" Type="http://schemas.openxmlformats.org/officeDocument/2006/relationships/image" Target="../media/94295f3e816b2fb2416d66935186f49abe8b8f6c180.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81.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82.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8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8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8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8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7.png"/>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9.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0.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1.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2.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3.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4.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5.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6.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7.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8.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9.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0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arket segmenta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Spotting a business opportun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primary and secondary research?]]></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methods of primary research.]]></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qualitative data?]]></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can a business make its research more reliabl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primary and secondary researc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mary is new, first-hand information; secondary already exists and was collected by someone els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methods of primary researc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survey, questionnaire, focus group, observation, interview.]]></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qualitative data?]]></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pinions, feelings and reason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can a business make its research more reliabl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Use a larger, representative sample and avoid bia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a market segment i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a market can be segmented by location, demographics, lifestyle, income and ag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businesses use market segmentation to target customer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benefits of market segmentation to a busines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Market Segment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rket segmentation means dividing a market into smaller groups of customers with similar need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arke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ll the customers who might buy a type of product, for example everyone who buys train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egmen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smaller group within the market whose customers share similar characteristics and needs, for example runners, fashion buyers or childre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arget marke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segment or segments a business chooses to aim its product and marketing a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do i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product designed for everyone often suits no one well. Aiming at a segment lets a business meet those customers' needs exactl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ays to Segment a Marke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ive ways to group customers with similar need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ys to segment a marke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32" name="Mind map links" descr=""/>
          <p:cNvPicPr>
            <a:picLocks noChangeAspect="1"/>
          </p:cNvPicPr>
          <p:nvPr/>
        </p:nvPicPr>
        <p:blipFill>
          <a:blip r:embed="rIdMindMapLinks"/>
          <a:stretch>
            <a:fillRect/>
          </a:stretch>
        </p:blipFill>
        <p:spPr>
          <a:xfrm>
            <a:off x="4095750" y="2562225"/>
            <a:ext cx="4000500" cy="3067050"/>
          </a:xfrm>
          <a:prstGeom prst="rect">
            <a:avLst/>
          </a:prstGeom>
          <a:noFill/>
        </p:spPr>
      </p:pic>
      <p:sp>
        <p:nvSpPr>
          <p:cNvPr id="10" name="" descr=""/>
          <p:cNvSpPr/>
          <p:nvPr/>
        </p:nvSpPr>
        <p:spPr>
          <a:xfrm>
            <a:off x="552450" y="19050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19050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20574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where customers live or work]]></a:t>
            </a:r>
            <a:br/>
            <a:r>
              <a:rPr lang="en-US" strike="noStrike" sz="1300" spc="0" u="none" cap="none">
                <a:solidFill>
                  <a:srgbClr val="2B2420">
                    <a:alpha val="100000"/>
                  </a:srgbClr>
                </a:solidFill>
                <a:latin typeface="Calibri"/>
              </a:rPr>
              <a:t><![CDATA[▸ local, national, international]]></a:t>
            </a:r>
            <a:br/>
            <a:r>
              <a:rPr lang="en-US" strike="noStrike" sz="1300" spc="0" u="none" cap="none">
                <a:solidFill>
                  <a:srgbClr val="2B2420">
                    <a:alpha val="100000"/>
                  </a:srgbClr>
                </a:solidFill>
                <a:latin typeface="Calibri"/>
              </a:rPr>
              <a:t><![CDATA[▸ town or country]]></a:t>
            </a:r>
          </a:p>
        </p:txBody>
      </p:sp>
      <p:sp>
        <p:nvSpPr>
          <p:cNvPr id="14" name="" descr=""/>
          <p:cNvSpPr/>
          <p:nvPr/>
        </p:nvSpPr>
        <p:spPr>
          <a:xfrm>
            <a:off x="552450" y="33909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552450" y="33909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23900" y="35433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emographics]]></a:t>
            </a:r>
          </a:p>
          <a:p>
            <a:pPr algn="l" rtl="0" fontAlgn="base" marL="0" marR="0" indent="0" lvl="0">
              <a:lnSpc>
                <a:spcPct val="112000"/>
              </a:lnSpc>
              <a:spcBef>
                <a:spcPts val="0"/>
              </a:spcBef>
              <a:spcAft>
                <a:spcPts val="0"/>
              </a:spcAft>
            </a:pPr>
            <a:r>
              <a:rPr lang="en-US" strike="noStrike" sz="1000" spc="0" u="none" cap="none">
                <a:solidFill>
                  <a:srgbClr val="2B2420">
                    <a:alpha val="100000"/>
                  </a:srgbClr>
                </a:solidFill>
                <a:latin typeface="Calibri"/>
              </a:rPr>
              <a:t><![CDATA[▸ gender]]></a:t>
            </a:r>
            <a:br/>
            <a:r>
              <a:rPr lang="en-US" strike="noStrike" sz="1000" spc="0" u="none" cap="none">
                <a:solidFill>
                  <a:srgbClr val="2B2420">
                    <a:alpha val="100000"/>
                  </a:srgbClr>
                </a:solidFill>
                <a:latin typeface="Calibri"/>
              </a:rPr>
              <a:t><![CDATA[▸ family size]]></a:t>
            </a:r>
            <a:br/>
            <a:r>
              <a:rPr lang="en-US" strike="noStrike" sz="1000" spc="0" u="none" cap="none">
                <a:solidFill>
                  <a:srgbClr val="2B2420">
                    <a:alpha val="100000"/>
                  </a:srgbClr>
                </a:solidFill>
                <a:latin typeface="Calibri"/>
              </a:rPr>
              <a:t><![CDATA[▸ ethnicity]]></a:t>
            </a:r>
            <a:br/>
            <a:r>
              <a:rPr lang="en-US" strike="noStrike" sz="1000" spc="0" u="none" cap="none">
                <a:solidFill>
                  <a:srgbClr val="2B2420">
                    <a:alpha val="100000"/>
                  </a:srgbClr>
                </a:solidFill>
                <a:latin typeface="Calibri"/>
              </a:rPr>
              <a:t><![CDATA[▸ religion]]></a:t>
            </a:r>
            <a:br/>
            <a:r>
              <a:rPr lang="en-US" strike="noStrike" sz="1000" spc="0" u="none" cap="none">
                <a:solidFill>
                  <a:srgbClr val="2B2420">
                    <a:alpha val="100000"/>
                  </a:srgbClr>
                </a:solidFill>
                <a:latin typeface="Calibri"/>
              </a:rPr>
              <a:t><![CDATA[▸ occupation]]></a:t>
            </a:r>
          </a:p>
        </p:txBody>
      </p:sp>
      <p:sp>
        <p:nvSpPr>
          <p:cNvPr id="18" name="" descr=""/>
          <p:cNvSpPr/>
          <p:nvPr/>
        </p:nvSpPr>
        <p:spPr>
          <a:xfrm>
            <a:off x="552450" y="48768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552450" y="4876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50292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ifestyl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hobbies]]></a:t>
            </a:r>
            <a:br/>
            <a:r>
              <a:rPr lang="en-US" strike="noStrike" sz="1200" spc="0" u="none" cap="none">
                <a:solidFill>
                  <a:srgbClr val="2B2420">
                    <a:alpha val="100000"/>
                  </a:srgbClr>
                </a:solidFill>
                <a:latin typeface="Calibri"/>
              </a:rPr>
              <a:t><![CDATA[▸ interests]]></a:t>
            </a:r>
            <a:br/>
            <a:r>
              <a:rPr lang="en-US" strike="noStrike" sz="1200" spc="0" u="none" cap="none">
                <a:solidFill>
                  <a:srgbClr val="2B2420">
                    <a:alpha val="100000"/>
                  </a:srgbClr>
                </a:solidFill>
                <a:latin typeface="Calibri"/>
              </a:rPr>
              <a:t><![CDATA[▸ attitudes]]></a:t>
            </a:r>
            <a:br/>
            <a:r>
              <a:rPr lang="en-US" strike="noStrike" sz="1200" spc="0" u="none" cap="none">
                <a:solidFill>
                  <a:srgbClr val="2B2420">
                    <a:alpha val="100000"/>
                  </a:srgbClr>
                </a:solidFill>
                <a:latin typeface="Calibri"/>
              </a:rPr>
              <a:t><![CDATA[▸ how customers spend their time]]></a:t>
            </a:r>
          </a:p>
        </p:txBody>
      </p:sp>
      <p:sp>
        <p:nvSpPr>
          <p:cNvPr id="22" name="" descr=""/>
          <p:cNvSpPr/>
          <p:nvPr/>
        </p:nvSpPr>
        <p:spPr>
          <a:xfrm>
            <a:off x="8048625" y="259080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8048625" y="2590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8220075" y="274320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com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low, middle and high earners]]></a:t>
            </a:r>
            <a:br/>
            <a:r>
              <a:rPr lang="en-US" strike="noStrike" sz="1300" spc="0" u="none" cap="none">
                <a:solidFill>
                  <a:srgbClr val="2B2420">
                    <a:alpha val="100000"/>
                  </a:srgbClr>
                </a:solidFill>
                <a:latin typeface="Calibri"/>
              </a:rPr>
              <a:t><![CDATA[▸ budget, mid-range and luxury products]]></a:t>
            </a:r>
          </a:p>
        </p:txBody>
      </p:sp>
      <p:sp>
        <p:nvSpPr>
          <p:cNvPr id="26" name="" descr=""/>
          <p:cNvSpPr/>
          <p:nvPr/>
        </p:nvSpPr>
        <p:spPr>
          <a:xfrm>
            <a:off x="8048625" y="417195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7" name="" descr=""/>
          <p:cNvSpPr/>
          <p:nvPr/>
        </p:nvSpPr>
        <p:spPr>
          <a:xfrm>
            <a:off x="8048625" y="417195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8" name=""/>
          <p:cNvSpPr txBox="1"/>
          <p:nvPr/>
        </p:nvSpPr>
        <p:spPr>
          <a:xfrm>
            <a:off x="8220075" y="432435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children]]></a:t>
            </a:r>
            <a:br/>
            <a:r>
              <a:rPr lang="en-US" strike="noStrike" sz="1200" spc="0" u="none" cap="none">
                <a:solidFill>
                  <a:srgbClr val="2B2420">
                    <a:alpha val="100000"/>
                  </a:srgbClr>
                </a:solidFill>
                <a:latin typeface="Calibri"/>
              </a:rPr>
              <a:t><![CDATA[▸ teenagers]]></a:t>
            </a:r>
            <a:br/>
            <a:r>
              <a:rPr lang="en-US" strike="noStrike" sz="1200" spc="0" u="none" cap="none">
                <a:solidFill>
                  <a:srgbClr val="2B2420">
                    <a:alpha val="100000"/>
                  </a:srgbClr>
                </a:solidFill>
                <a:latin typeface="Calibri"/>
              </a:rPr>
              <a:t><![CDATA[▸ adults]]></a:t>
            </a:r>
            <a:br/>
            <a:r>
              <a:rPr lang="en-US" strike="noStrike" sz="1200" spc="0" u="none" cap="none">
                <a:solidFill>
                  <a:srgbClr val="2B2420">
                    <a:alpha val="100000"/>
                  </a:srgbClr>
                </a:solidFill>
                <a:latin typeface="Calibri"/>
              </a:rPr>
              <a:t><![CDATA[▸ over-60s]]></a:t>
            </a:r>
          </a:p>
        </p:txBody>
      </p:sp>
      <p:sp>
        <p:nvSpPr>
          <p:cNvPr id="29"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30"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000" spc="0" u="none" cap="none">
                <a:solidFill>
                  <a:srgbClr val="FFFFFF">
                    <a:alpha val="100000"/>
                  </a:srgbClr>
                </a:solidFill>
                <a:latin typeface="Georgia"/>
              </a:rPr>
              <a:t><![CDATA[Ways to segment a market]]></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o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rouping customers by where they live or work.]]></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in different places often have different needs - a city, a village, the coast or another country.]]></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limate, culture and local tastes change what people buy. A shop in a student area will stock different things from one in a retirement town.]]></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permarkets change their ranges store by store, and sell more barbecue food in areas with hot summer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mographi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rouping customers by the characteristics of the population.]]></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ividing customers by features such as gender, family size, ethnicity, religion and occupation.]]></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ach group can have different needs - a family of five needs a bigger car than a single person.]]></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r makers sell small city cars to single people and seven-seat cars to large famili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ifesty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rouping customers by how they live and what they care about.]]></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ividing customers by their hobbies, interests, attitudes and habit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eople with the same age and income can live very differently - one spends weekends hiking, another gaming.]]></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yms, vegan food brands, outdoor clothing and gaming accessories all target lifestyle segme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co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rouping customers by how much they earn.]]></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ividing customers into low, middle and high earner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come decides what customers can afford and how much they are willing to pay.]]></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tel chains offer budget rooms, mid-range hotels and luxury suites to customers with different incom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rouping customers by how old they ar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ividing customers into age groups such as children, teenagers, young adults, families and the over-60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eds change as people get older - in what they buy, where they buy it and how they hear about i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aga sells holidays and insurance designed only for people aged over 50.]]></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me Market, Different Segments]]></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wo groups of customers, two very different sets of need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ge and lifestyle: young, active customers.]]></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ge and income: retired customers with time to travel.]]></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egmenting the Market for Holiday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egment]]></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ustomer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they need]]></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Age]]></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amilies with young children]]></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Kids' clubs, pools, short flights]]></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Age]]></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ver-60s]]></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omfort, organised trips, quieter resort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Income]]></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 income]]></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heap package deals and camping]]></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Income]]></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 income]]></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uxury hotels and first-class travel]]></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ifestyle]]></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dventure seekers]]></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king, diving and activity holidays]]></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ow Businesses Use Segment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arget the right customers, with the right product, in the right wa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Benefits of Market Segment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egmentation helps a business spend its money where it will work.]]></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eets needs bett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product designed for one segment can meet those customers' needs exactly, so they are more likely to buy it.]]></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geted market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 can advertise where its target customers will see it, so it wastes less money on promotion.]]></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pots ga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ooking at segments can reveal a group of customers whose needs no business is meetin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The Benefits of Market Segmentation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igher sales and loyal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ho feel a product is made for them are more likely to buy again.]]></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an charge mo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product that meets a segment's needs exactly may justify a higher pric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ga: A Business Built on One Segmen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500" spc="0" u="none" cap="none">
                <a:solidFill>
                  <a:srgbClr val="2B2420">
                    <a:alpha val="100000"/>
                  </a:srgbClr>
                </a:solidFill>
                <a:latin typeface="Calibri"/>
              </a:rPr>
              <a:t><![CDATA[Saga began in the 1950s by offering cheap out-of-season holidays to retired people, who could travel when hotels were quiet. It now sells holidays, cruises and insurance designed only for people aged 50 and over. By targeting one age segment, Saga can design its products around those customers' needs - comfort, reassurance and organised trips - and advertise where they will see it.]]></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5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age of Saga's target customer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50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Saga's first holidays for retired peopl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ll the customers who might buy a type of produc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segme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roup of customers within a market who share similar characteristics and need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segment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Dividing a market into segments of customers with similar need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rget marke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egment a business aims its product and marketing at.]]></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emographic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haracteristics of the population, such as gender, family size, ethnicity and occupation.]]></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ifestyl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customers live: their hobbies, interests and attitud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egment the Trainers Market]]></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The market for trainers is huge. Divide it into four segments using at least three different ways of segmenting (location, demographics, lifestyle, income or age). For each segment, describe the customers and one thing they need from a pair of trainer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each segment and the method used.]]></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scribe the customers in i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Give one need those customers hav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Four clearly different segments, each named by its method of segmentation, with a specific customer need for each.]]></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market segmentation is.]]></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egmentation by location, demographics, lifestyle, income and age.]]></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Give a real example of each.]]></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segmentation helps a business target customers.]]></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benefits of market segmentation.]]></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market segment is a group of customers with similar need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arkets can be segmented by location, demographics, lifestyle, income and ag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choose a target market and design the product and marketing around it.]]></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egmentation meets needs better, targets marketing and reveals gaps in the market.]]></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segmenting its market.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one benefit and build a chain: segment, then better-targeted product or marketing, then what that means for sales, costs or prof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Market Segment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market segmentation'.]]></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way a market can be segmented.]]></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a holiday company could segment its marke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Exam Practice: Market Segmentation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business of segmenting its marke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benefits to Leon of segmenting his market.]]></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market segmenta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Dividing a market into groups of customers with similar characteristics / nee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way a market can be segmented.]]></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y one of: location; demographics; lifestyle; income; a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a holiday company could segment its marke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 method identified: location / demographics / lifestyle / income / a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in the context of a holiday compan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business of segmenting its marke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benefit identified, e.g. better meets needs / targeted marketing / identifies gaps / higher sa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benefits to Leon of segmenting his market.]]></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Leon has opened a small gym in a town with a large university and a growing number of retired residents. He wants to attract more members, and is thinking about offering separate…]]></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university students, retired residents, gym membershi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O3a (Analysis, 3 marks): chains of reasoning showing how segmentation benefits Le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2026-09-24T12:06:45Z</dcterms:created>
  <dcterms:modified xsi:type="dcterms:W3CDTF">2026-09-24T12:06:45Z</dcterms:modified>
  <dc:title>Market segmentation</dc:title>
  <dc:description>Generated from a pasted lesson-pack script.</dc:description>
  <dc:subject>Spotting a business opportunity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