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9"/>
    <p:sldId id="263" r:id="rId10"/>
    <p:sldId id="264" r:id="rId11"/>
    <p:sldId id="266" r:id="rId13"/>
    <p:sldId id="267" r:id="rId14"/>
    <p:sldId id="268" r:id="rId15"/>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judgement is the evaluation marks: push them to say why the gap might be empty, not just that it exis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78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beb5ab1800ccb97f2140515b7ec6f56219.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20.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21.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2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1de7f4d91dc5ee50fb990ede52d10c22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fa218b06bf87565e9fb134b03f1a8c2225.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26.png"/>
  <Relationship Id="rId3" Type="http://schemas.openxmlformats.org/officeDocument/2006/relationships/image" Target="../media/86c87f94dfa7a93ffa9740f06ce248bdb67328e5227.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28.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30.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231.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232.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34.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5.png"/>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36.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7.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8.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9.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0.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41.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2.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43.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4.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45.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6.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47.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8.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Market mapping]]></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Spotting a business opportun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4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market segmentation?]]></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ive ways to segment a market.]]></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target marke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segmentation.]]></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market segmenta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Dividing a market into groups of customers with similar need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ive ways to segment a marke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Location, demographics, lifestyle, income and ag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target marke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segment a business aims its product and marketing a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segmenta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Better meets needs, targeted marketing, spots gaps, or higher sale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a market map i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Construct and interpret a market map.]]></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a market map can identify a gap in the market and the competition.]]></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valuate the benefits and limitations of market mapping.]]></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a Market Ma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market map is a diagram that shows where the products or businesses in a market are positioned.]]></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wo ax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map has two lines crossing in the middle, each showing a feature customers care about - for example low to high price, and low to high qualit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Plotting competito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Each business or product is placed on the map according to how customers see it on both featur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Four area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axes split the map into four areas, such as high price and high quality, or low price and low quality.]]></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purpos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o see where competitors are crowded together, and where there is space that nobody is filling.]]></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to Draw a Market Ma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Five steps, from a blank page to a possible opportunity.]]></a:t>
            </a:r>
          </a:p>
        </p:txBody>
      </p:sp>
      <p:sp>
        <p:nvSpPr>
          <p:cNvPr id="10" name="" descr=""/>
          <p:cNvSpPr/>
          <p:nvPr/>
        </p:nvSpPr>
        <p:spPr>
          <a:xfrm>
            <a:off x="552450" y="2286000"/>
            <a:ext cx="2019300" cy="1809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2B2420">
                    <a:alpha val="100000"/>
                  </a:srgbClr>
                </a:solidFill>
                <a:latin typeface="Georgia"/>
              </a:rPr>
              <a:t><![CDATA[1]]></a:t>
            </a:r>
          </a:p>
        </p:txBody>
      </p:sp>
      <p:sp>
        <p:nvSpPr>
          <p:cNvPr id="13" name=""/>
          <p:cNvSpPr txBox="1"/>
          <p:nvPr/>
        </p:nvSpPr>
        <p:spPr>
          <a:xfrm>
            <a:off x="6858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8A4326">
                    <a:alpha val="100000"/>
                  </a:srgbClr>
                </a:solidFill>
                <a:latin typeface="Georgia"/>
              </a:rPr>
              <a:t><![CDATA[Choose two features]]></a:t>
            </a:r>
          </a:p>
          <a:p>
            <a:pPr algn="ctr" rtl="0" fontAlgn="base"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Pick two things customers care about, such as price and quality, or healthy and unhealthy.]]></a:t>
            </a:r>
          </a:p>
        </p:txBody>
      </p:sp>
      <p:sp>
        <p:nvSpPr>
          <p:cNvPr id="14" name="" descr=""/>
          <p:cNvSpPr/>
          <p:nvPr/>
        </p:nvSpPr>
        <p:spPr>
          <a:xfrm>
            <a:off x="2600325" y="26098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15" name="" descr=""/>
          <p:cNvSpPr/>
          <p:nvPr/>
        </p:nvSpPr>
        <p:spPr>
          <a:xfrm>
            <a:off x="2819400" y="2286000"/>
            <a:ext cx="2019300" cy="1809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2B2420">
                    <a:alpha val="100000"/>
                  </a:srgbClr>
                </a:solidFill>
                <a:latin typeface="Georgia"/>
              </a:rPr>
              <a:t><![CDATA[2]]></a:t>
            </a:r>
          </a:p>
        </p:txBody>
      </p:sp>
      <p:sp>
        <p:nvSpPr>
          <p:cNvPr id="18" name=""/>
          <p:cNvSpPr txBox="1"/>
          <p:nvPr/>
        </p:nvSpPr>
        <p:spPr>
          <a:xfrm>
            <a:off x="29527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8A4326">
                    <a:alpha val="100000"/>
                  </a:srgbClr>
                </a:solidFill>
                <a:latin typeface="Georgia"/>
              </a:rPr>
              <a:t><![CDATA[Draw the axes]]></a:t>
            </a:r>
          </a:p>
          <a:p>
            <a:pPr algn="ctr" rtl="0" fontAlgn="base"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Draw two lines crossing in the middle and label each end, such as Low price and High price.]]></a:t>
            </a:r>
          </a:p>
        </p:txBody>
      </p:sp>
      <p:sp>
        <p:nvSpPr>
          <p:cNvPr id="19" name="" descr=""/>
          <p:cNvSpPr/>
          <p:nvPr/>
        </p:nvSpPr>
        <p:spPr>
          <a:xfrm>
            <a:off x="4867275" y="26098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0" name="" descr=""/>
          <p:cNvSpPr/>
          <p:nvPr/>
        </p:nvSpPr>
        <p:spPr>
          <a:xfrm>
            <a:off x="5086350" y="2286000"/>
            <a:ext cx="2019300" cy="1809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2B2420">
                    <a:alpha val="100000"/>
                  </a:srgbClr>
                </a:solidFill>
                <a:latin typeface="Georgia"/>
              </a:rPr>
              <a:t><![CDATA[3]]></a:t>
            </a:r>
          </a:p>
        </p:txBody>
      </p:sp>
      <p:sp>
        <p:nvSpPr>
          <p:cNvPr id="23" name=""/>
          <p:cNvSpPr txBox="1"/>
          <p:nvPr/>
        </p:nvSpPr>
        <p:spPr>
          <a:xfrm>
            <a:off x="52197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8A4326">
                    <a:alpha val="100000"/>
                  </a:srgbClr>
                </a:solidFill>
                <a:latin typeface="Georgia"/>
              </a:rPr>
              <a:t><![CDATA[Research competitors]]></a:t>
            </a:r>
          </a:p>
          <a:p>
            <a:pPr algn="ctr" rtl="0" fontAlgn="base"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Use market research to find out how customers see each business on both features.]]></a:t>
            </a:r>
          </a:p>
        </p:txBody>
      </p:sp>
      <p:sp>
        <p:nvSpPr>
          <p:cNvPr id="24" name="" descr=""/>
          <p:cNvSpPr/>
          <p:nvPr/>
        </p:nvSpPr>
        <p:spPr>
          <a:xfrm>
            <a:off x="7134225" y="26098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5" name="" descr=""/>
          <p:cNvSpPr/>
          <p:nvPr/>
        </p:nvSpPr>
        <p:spPr>
          <a:xfrm>
            <a:off x="7353300" y="2286000"/>
            <a:ext cx="2019300" cy="1809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D8973C">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2B2420">
                    <a:alpha val="100000"/>
                  </a:srgbClr>
                </a:solidFill>
                <a:latin typeface="Georgia"/>
              </a:rPr>
              <a:t><![CDATA[4]]></a:t>
            </a:r>
          </a:p>
        </p:txBody>
      </p:sp>
      <p:sp>
        <p:nvSpPr>
          <p:cNvPr id="28" name=""/>
          <p:cNvSpPr txBox="1"/>
          <p:nvPr/>
        </p:nvSpPr>
        <p:spPr>
          <a:xfrm>
            <a:off x="74866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8A4326">
                    <a:alpha val="100000"/>
                  </a:srgbClr>
                </a:solidFill>
                <a:latin typeface="Georgia"/>
              </a:rPr>
              <a:t><![CDATA[Plot each business]]></a:t>
            </a:r>
          </a:p>
          <a:p>
            <a:pPr algn="ctr" rtl="0" fontAlgn="base"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Place each competitor on the map where it belongs.]]></a:t>
            </a:r>
          </a:p>
        </p:txBody>
      </p:sp>
      <p:sp>
        <p:nvSpPr>
          <p:cNvPr id="29" name="" descr=""/>
          <p:cNvSpPr/>
          <p:nvPr/>
        </p:nvSpPr>
        <p:spPr>
          <a:xfrm>
            <a:off x="9401175" y="26098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30" name="" descr=""/>
          <p:cNvSpPr/>
          <p:nvPr/>
        </p:nvSpPr>
        <p:spPr>
          <a:xfrm>
            <a:off x="9620250" y="2286000"/>
            <a:ext cx="2019300" cy="1809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D8973C">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2B2420">
                    <a:alpha val="100000"/>
                  </a:srgbClr>
                </a:solidFill>
                <a:latin typeface="Georgia"/>
              </a:rPr>
              <a:t><![CDATA[5]]></a:t>
            </a:r>
          </a:p>
        </p:txBody>
      </p:sp>
      <p:sp>
        <p:nvSpPr>
          <p:cNvPr id="33" name=""/>
          <p:cNvSpPr txBox="1"/>
          <p:nvPr/>
        </p:nvSpPr>
        <p:spPr>
          <a:xfrm>
            <a:off x="97536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8A4326">
                    <a:alpha val="100000"/>
                  </a:srgbClr>
                </a:solidFill>
                <a:latin typeface="Georgia"/>
              </a:rPr>
              <a:t><![CDATA[Look for gaps]]></a:t>
            </a:r>
          </a:p>
          <a:p>
            <a:pPr algn="ctr" rtl="0" fontAlgn="base"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Find areas of the map with few or no businesses in them.]]></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 Market Map in Ac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Six lunch places plotted on price and healthiness. The low price, healthy corner is empty.]]></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This market map shows six places to buy lunch in a town centre. The cheap places are all unhealthy, and the healthy places are all expensive. Nobody is selling healthy food at a low price - so there may be a gap in the market for a new busines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ading the Ma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at the lunch map tells an entrepreneur.]]></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rowded area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wo businesses sit in the low price, less healthy corner, so competition there is strong - a new business there would have to fight for custom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gap]]></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low price, healthy corner is empty. No business is meeting the needs of customers who want healthy food they can affor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earest competito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Salad Room and Juice & Co are the closest to the gap, so they are the rivals a new business would need to bea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next step]]></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efore opening, the entrepreneur must research whether enough customers actually want cheap healthy food - and whether it can be made cheaply enough to make a profi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Benefits and Limitation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A market map is a starting point, not an answer.]]></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arket Mapping: For and Again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BENEFIT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hows gaps in the market that a new business could fill.]]></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hows where competitors are and how crowded each area i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elps a business decide how to position its produc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imple, quick and cheap to draw.]]></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asy for owners and investors to understand.]]></a:t>
            </a:r>
          </a:p>
        </p:txBody>
      </p:sp>
      <p:sp>
        <p:nvSpPr>
          <p:cNvPr id="13" name="" descr=""/>
          <p:cNvSpPr/>
          <p:nvPr/>
        </p:nvSpPr>
        <p:spPr>
          <a:xfrm>
            <a:off x="632460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LIMITATION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A gap may exist because there is no demand for 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Only two features can be shown at onc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Where competitors sit is often based on opinion, not fac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Markets change, so the map soon goes out of dat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t does not show how big each competitor i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s Every Gap an Opportun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Not always. Before filling a gap, a business must ask why it is empty.]]></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o demand]]></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Nobody may want a product in that part of the map - for example very expensive, very low-quality foo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o costl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It may be impossible to make the product cheaply enough to sell at that price and still make a profit.]]></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Others have tried]]></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usinesses may have filled the gap before and failed.]]></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tes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Use market research to check there are enough customers who want the product before spending mone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ket ma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diagram that plots the businesses or products in a market against two features, such as price and quality.]]></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xi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ne of the two lines on a market map, each showing a feature from low to high.]]></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Gap in the marke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area of a market where customers' needs are not being met by any busines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ositio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re a business places its product in the market compared with competitor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mpetito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other business selling similar products to the same customer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ap Your Own Market]]></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Draw a market map for places to buy coffee or snacks in your local area. Choose two features customers care about, draw and label the axes, then plot at least five businesses. Circle any gap you find and write two sentences on whether it is a real opportunity.]]></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two features and label both ends of each axi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lot at least five businesses.]]></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ircle a gap.]]></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cide whether it is a real opportunity, and explain why.]]></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correctly labelled map with at least five businesses plotted, a gap identified, and a judgement about whether customers would actually want it.]]></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0193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1907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0955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market map is.]]></a:t>
            </a:r>
          </a:p>
        </p:txBody>
      </p:sp>
      <p:sp>
        <p:nvSpPr>
          <p:cNvPr id="12" name="" descr=""/>
          <p:cNvSpPr/>
          <p:nvPr/>
        </p:nvSpPr>
        <p:spPr>
          <a:xfrm>
            <a:off x="552450" y="27241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28003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Draw and label a market map.]]></a:t>
            </a:r>
          </a:p>
        </p:txBody>
      </p:sp>
      <p:sp>
        <p:nvSpPr>
          <p:cNvPr id="15" name="" descr=""/>
          <p:cNvSpPr/>
          <p:nvPr/>
        </p:nvSpPr>
        <p:spPr>
          <a:xfrm>
            <a:off x="552450" y="34290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5052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Use a market map to identify a gap in the market.]]></a:t>
            </a:r>
          </a:p>
        </p:txBody>
      </p:sp>
      <p:sp>
        <p:nvSpPr>
          <p:cNvPr id="18" name="" descr=""/>
          <p:cNvSpPr/>
          <p:nvPr/>
        </p:nvSpPr>
        <p:spPr>
          <a:xfrm>
            <a:off x="552450" y="41338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2100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Use a market map to identify competitors.]]></a:t>
            </a:r>
          </a:p>
        </p:txBody>
      </p:sp>
      <p:sp>
        <p:nvSpPr>
          <p:cNvPr id="21" name="" descr=""/>
          <p:cNvSpPr/>
          <p:nvPr/>
        </p:nvSpPr>
        <p:spPr>
          <a:xfrm>
            <a:off x="552450" y="48387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49149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benefits of market mapping.]]></a:t>
            </a:r>
          </a:p>
        </p:txBody>
      </p:sp>
      <p:sp>
        <p:nvSpPr>
          <p:cNvPr id="24" name="" descr=""/>
          <p:cNvSpPr/>
          <p:nvPr/>
        </p:nvSpPr>
        <p:spPr>
          <a:xfrm>
            <a:off x="552450" y="55435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704850" y="57150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1104900" y="56197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limitations of market mapping.]]></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market map plots competitors against two features customers care abou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It shows where competition is crowded and where there may be a gap.]]></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It is simple and cheap, and helps a business position its product.]]></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t a gap may have no demand, only two features are shown, and positions are based on opinion.]]></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limitation to a business of using a market map.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The strongest limitation answers explain what could go wrong for the business - a gap that has no demand leads to low sales and possible failur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Market Mapp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market map where it is referred to. · 20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gap in the market'.]]></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feature that could be used as an axis on a market map.]]></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benefit to a business of using a market map.]]></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Market Mapping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limitation to a business of using a market map.]]></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9 marks · Justif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ustify which one of these two options Sam should choos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gap in the marke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 needs not met / no products in that part of the marke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feature that could be used as an axis on a market map.]]></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ny valid feature, e.g. price; quality; healthy/unhealthy; luxury/basic; modern/traditiona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benefit to a business of using a market map.]]></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 benefit identified, e.g. identifies gaps / shows competitors / helps position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how this helps the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limitation to a business of using a market map.]]></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limitation identified, e.g. gap may have no demand / only two features / based on opinion / goes out of d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9 marks · Justif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Justify which one of these two options Sam should choos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Sam wants to open a lunch bar in a town centre. A market map of the town's six lunch places shows that all the cheap places sell unhealthy food, and all the healthy places are…]]></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Justify. Worth 9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9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Sam's context - the market map, students, the two existing burger and chicken sho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O3a (Analysis, 3 marks): chains of reasoning about each op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3b (Evaluation, 3 marks): a justified choice with a supported judgement, e.g. "it depends 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2026-09-24T12:06:46Z</dcterms:created>
  <dcterms:modified xsi:type="dcterms:W3CDTF">2026-09-24T12:06:46Z</dcterms:modified>
  <dc:title>Market mapping</dc:title>
  <dc:description>Generated from a pasted lesson-pack script.</dc:description>
  <dc:subject>Spotting a business opportunity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