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2" r:id="rId9"/>
    <p:sldId id="263" r:id="rId10"/>
    <p:sldId id="264" r:id="rId11"/>
    <p:sldId id="265" r:id="rId12"/>
    <p:sldId id="266" r:id="rId13"/>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The best answers keep Café A's strengths (price and location) instead of copying Café B, and recognise that every improvement costs money.]]></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6787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42dff8d89fc4be15eb1f7f7785df9a6270.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271.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272.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273.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76b12e4115cf8d73b449a7c17f0ad5d274.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276.png"/>
  <Relationship Id="rId3" Type="http://schemas.openxmlformats.org/officeDocument/2006/relationships/image" Target="../media/a50cbfc5c785938ca09c4dd4f228a8ce26f40c79277.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278.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279.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280.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281.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283.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284.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285.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286.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287.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288.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89.png"/>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90.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91.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92.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93.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94.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95.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96.pn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97.png"/>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98.png"/>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99.png"/>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300.png"/>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301.png"/>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302.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The competitive environment]]></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Spotting a business opportunity]]></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5 of 5]]></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a market map?]]></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might an empty area on a market map show?]]></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benefit of a market map.]]></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limitation of a market map.]]></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a market map?]]></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 diagram that plots businesses against two features customers care about.]]></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might an empty area on a market map show?]]></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 possible gap in the market.]]></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benefit of a market map.]]></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Shows gaps, shows competitors, or helps a business position its product.]]></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limitation of a market map.]]></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 gap may have no demand, only two features, based on opinion, or goes out of date.]]></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20097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what is meant by the competitive environment.]]></a:t>
            </a:r>
          </a:p>
        </p:txBody>
      </p:sp>
      <p:sp>
        <p:nvSpPr>
          <p:cNvPr id="13" name="" descr=""/>
          <p:cNvSpPr/>
          <p:nvPr/>
        </p:nvSpPr>
        <p:spPr>
          <a:xfrm>
            <a:off x="552450" y="30956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Identify the strengths and weaknesses of competitors based on price, quality, location, product range and customer service.]]></a:t>
            </a:r>
          </a:p>
        </p:txBody>
      </p:sp>
      <p:sp>
        <p:nvSpPr>
          <p:cNvPr id="17" name="" descr=""/>
          <p:cNvSpPr/>
          <p:nvPr/>
        </p:nvSpPr>
        <p:spPr>
          <a:xfrm>
            <a:off x="552450" y="41814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impact of competition on business decision making.]]></a:t>
            </a:r>
          </a:p>
        </p:txBody>
      </p:sp>
      <p:sp>
        <p:nvSpPr>
          <p:cNvPr id="21" name="" descr=""/>
          <p:cNvSpPr/>
          <p:nvPr/>
        </p:nvSpPr>
        <p:spPr>
          <a:xfrm>
            <a:off x="552450" y="52673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how competition affects customers and businesses.]]></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at Is the Competitive Environme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The competitive environment is the strength and number of businesses competing in the same market.]]></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Competitor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Other businesses selling similar products to the same customers - such as two cafés on the same street.]]></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Direct competitor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Businesses selling the same kind of product, such as two pizza takeaway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Indirect competitor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Businesses selling a different product that meets the same need, such as a pizza takeaway and a burger bar.]]></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Highly competitive market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Many businesses competing for the same customers, so each must work harder to win sale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ompetition on Every Corne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pic>
        <p:nvPicPr>
          <p:cNvPr id="9" name="" descr=""/>
          <p:cNvPicPr>
            <a:picLocks noChangeAspect="1"/>
          </p:cNvPicPr>
          <p:nvPr/>
        </p:nvPicPr>
        <p:blipFill>
          <a:blip r:embed="rId3"/>
          <a:stretch>
            <a:fillRect/>
          </a:stretch>
        </p:blipFill>
        <p:spPr>
          <a:xfrm>
            <a:off x="6305550" y="2438400"/>
            <a:ext cx="5334000" cy="2981325"/>
          </a:xfrm>
          <a:prstGeom prst="rect">
            <a:avLst/>
          </a:prstGeom>
          <a:noFill/>
        </p:spPr>
      </p:pic>
      <p:sp>
        <p:nvSpPr>
          <p:cNvPr id="10" name="" descr=""/>
          <p:cNvSpPr/>
          <p:nvPr/>
        </p:nvSpPr>
        <p:spPr>
          <a:xfrm>
            <a:off x="6305550" y="2438400"/>
            <a:ext cx="5334000" cy="2981325"/>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5495925"/>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Two direct competitors, fighting for the same customers every day.]]></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When two cafés sit on the same street, every customer who walks into one is a sale the other has lost. Each owner has to understand what the other does well and badly - and find a reason for customers to choose them instead.]]></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Strengths and Weaknesses of Competitors]]></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Five things to compare every competitor on.]]></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How to Judge a Competi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1905000"/>
            <a:ext cx="543877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23900" y="2076450"/>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23900" y="2247900"/>
            <a:ext cx="5095875"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Price]]></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re they cheaper or more expensive? Do customers think they are good value for money?]]></a:t>
            </a:r>
          </a:p>
        </p:txBody>
      </p:sp>
      <p:sp>
        <p:nvSpPr>
          <p:cNvPr id="12" name="" descr=""/>
          <p:cNvSpPr/>
          <p:nvPr/>
        </p:nvSpPr>
        <p:spPr>
          <a:xfrm>
            <a:off x="6200775" y="1905000"/>
            <a:ext cx="543877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6372225" y="2076450"/>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6372225" y="2247900"/>
            <a:ext cx="5095875"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Quality]]></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How good are their products and how reliable is their service?]]></a:t>
            </a:r>
          </a:p>
        </p:txBody>
      </p:sp>
      <p:sp>
        <p:nvSpPr>
          <p:cNvPr id="15" name="" descr=""/>
          <p:cNvSpPr/>
          <p:nvPr/>
        </p:nvSpPr>
        <p:spPr>
          <a:xfrm>
            <a:off x="552450" y="3390900"/>
            <a:ext cx="543877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23900" y="3562350"/>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723900" y="3733800"/>
            <a:ext cx="5095875"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Location]]></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re they easy to reach, on a busy street, near customers or online?]]></a:t>
            </a:r>
          </a:p>
        </p:txBody>
      </p:sp>
      <p:sp>
        <p:nvSpPr>
          <p:cNvPr id="18" name="" descr=""/>
          <p:cNvSpPr/>
          <p:nvPr/>
        </p:nvSpPr>
        <p:spPr>
          <a:xfrm>
            <a:off x="6200775" y="3390900"/>
            <a:ext cx="543877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6372225" y="3562350"/>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6372225" y="3733800"/>
            <a:ext cx="5095875"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Product range]]></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How much choice do they offer? Is it wider or narrower than ours?]]></a:t>
            </a:r>
          </a:p>
        </p:txBody>
      </p:sp>
      <p:sp>
        <p:nvSpPr>
          <p:cNvPr id="21" name="" descr=""/>
          <p:cNvSpPr/>
          <p:nvPr/>
        </p:nvSpPr>
        <p:spPr>
          <a:xfrm>
            <a:off x="552450" y="4876800"/>
            <a:ext cx="543877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23900" y="5048250"/>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23900" y="5219700"/>
            <a:ext cx="5095875"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Customer service]]></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re staff friendly and helpful? How do they deal with complaints and returns?]]></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omparing Two Café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1885950"/>
            <a:ext cx="11087100" cy="438150"/>
          </a:xfrm>
          <a:prstGeom prst="rect">
            <a:avLst/>
          </a:prstGeom>
          <a:solidFill>
            <a:srgbClr val="8A4326">
              <a:alpha val="100000"/>
            </a:srgbClr>
          </a:solidFill>
          <a:ln w="9525">
            <a:noFill/>
          </a:ln>
        </p:spPr>
        <p:txBody>
          <a:bodyPr vertOverflow="clip" rtlCol="0" anchor="ctr"/>
          <a:lstStyle/>
          <a:p>
            <a:pPr algn="ctr"/>
            <a:r>
              <a:t/>
            </a:r>
          </a:p>
        </p:txBody>
      </p:sp>
      <p:sp>
        <p:nvSpPr>
          <p:cNvPr id="10" name=""/>
          <p:cNvSpPr txBox="1"/>
          <p:nvPr/>
        </p:nvSpPr>
        <p:spPr>
          <a:xfrm>
            <a:off x="685800"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Factor]]></a:t>
            </a:r>
          </a:p>
        </p:txBody>
      </p:sp>
      <p:sp>
        <p:nvSpPr>
          <p:cNvPr id="11" name=""/>
          <p:cNvSpPr txBox="1"/>
          <p:nvPr/>
        </p:nvSpPr>
        <p:spPr>
          <a:xfrm>
            <a:off x="3457575"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Café A]]></a:t>
            </a:r>
          </a:p>
        </p:txBody>
      </p:sp>
      <p:sp>
        <p:nvSpPr>
          <p:cNvPr id="12" name=""/>
          <p:cNvSpPr txBox="1"/>
          <p:nvPr/>
        </p:nvSpPr>
        <p:spPr>
          <a:xfrm>
            <a:off x="6229350"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Café B]]></a:t>
            </a:r>
          </a:p>
        </p:txBody>
      </p:sp>
      <p:sp>
        <p:nvSpPr>
          <p:cNvPr id="13" name=""/>
          <p:cNvSpPr txBox="1"/>
          <p:nvPr/>
        </p:nvSpPr>
        <p:spPr>
          <a:xfrm>
            <a:off x="9001125"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Who is stronger?]]></a:t>
            </a:r>
          </a:p>
        </p:txBody>
      </p:sp>
      <p:sp>
        <p:nvSpPr>
          <p:cNvPr id="14" name="" descr=""/>
          <p:cNvSpPr/>
          <p:nvPr/>
        </p:nvSpPr>
        <p:spPr>
          <a:xfrm>
            <a:off x="552450" y="2324100"/>
            <a:ext cx="11087100" cy="666750"/>
          </a:xfrm>
          <a:prstGeom prst="rect">
            <a:avLst/>
          </a:prstGeom>
          <a:solidFill>
            <a:srgbClr val="FBF4EA">
              <a:alpha val="100000"/>
            </a:srgbClr>
          </a:solidFill>
          <a:ln w="9525">
            <a:noFill/>
          </a:ln>
        </p:spPr>
        <p:txBody>
          <a:bodyPr vertOverflow="clip" rtlCol="0" anchor="ctr"/>
          <a:lstStyle/>
          <a:p>
            <a:pPr algn="ctr"/>
            <a:r>
              <a:t/>
            </a:r>
          </a:p>
        </p:txBody>
      </p:sp>
      <p:sp>
        <p:nvSpPr>
          <p:cNvPr id="15" name="" descr=""/>
          <p:cNvSpPr/>
          <p:nvPr/>
        </p:nvSpPr>
        <p:spPr>
          <a:xfrm>
            <a:off x="552450" y="29813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16" name=""/>
          <p:cNvSpPr txBox="1"/>
          <p:nvPr/>
        </p:nvSpPr>
        <p:spPr>
          <a:xfrm>
            <a:off x="685800" y="23241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Price]]></a:t>
            </a:r>
          </a:p>
        </p:txBody>
      </p:sp>
      <p:sp>
        <p:nvSpPr>
          <p:cNvPr id="17" name=""/>
          <p:cNvSpPr txBox="1"/>
          <p:nvPr/>
        </p:nvSpPr>
        <p:spPr>
          <a:xfrm>
            <a:off x="3457575" y="23241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Coffee £2.50]]></a:t>
            </a:r>
          </a:p>
        </p:txBody>
      </p:sp>
      <p:sp>
        <p:nvSpPr>
          <p:cNvPr id="18" name=""/>
          <p:cNvSpPr txBox="1"/>
          <p:nvPr/>
        </p:nvSpPr>
        <p:spPr>
          <a:xfrm>
            <a:off x="6229350" y="23241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Coffee £3.40]]></a:t>
            </a:r>
          </a:p>
        </p:txBody>
      </p:sp>
      <p:sp>
        <p:nvSpPr>
          <p:cNvPr id="19" name=""/>
          <p:cNvSpPr txBox="1"/>
          <p:nvPr/>
        </p:nvSpPr>
        <p:spPr>
          <a:xfrm>
            <a:off x="9001125" y="23241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Café A]]></a:t>
            </a:r>
          </a:p>
        </p:txBody>
      </p:sp>
      <p:sp>
        <p:nvSpPr>
          <p:cNvPr id="20" name="" descr=""/>
          <p:cNvSpPr/>
          <p:nvPr/>
        </p:nvSpPr>
        <p:spPr>
          <a:xfrm>
            <a:off x="552450" y="29908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21" name="" descr=""/>
          <p:cNvSpPr/>
          <p:nvPr/>
        </p:nvSpPr>
        <p:spPr>
          <a:xfrm>
            <a:off x="552450" y="36480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2" name=""/>
          <p:cNvSpPr txBox="1"/>
          <p:nvPr/>
        </p:nvSpPr>
        <p:spPr>
          <a:xfrm>
            <a:off x="685800" y="29908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Quality]]></a:t>
            </a:r>
          </a:p>
        </p:txBody>
      </p:sp>
      <p:sp>
        <p:nvSpPr>
          <p:cNvPr id="23" name=""/>
          <p:cNvSpPr txBox="1"/>
          <p:nvPr/>
        </p:nvSpPr>
        <p:spPr>
          <a:xfrm>
            <a:off x="3457575" y="29908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Standard coffee]]></a:t>
            </a:r>
          </a:p>
        </p:txBody>
      </p:sp>
      <p:sp>
        <p:nvSpPr>
          <p:cNvPr id="24" name=""/>
          <p:cNvSpPr txBox="1"/>
          <p:nvPr/>
        </p:nvSpPr>
        <p:spPr>
          <a:xfrm>
            <a:off x="6229350" y="29908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Freshly roasted beans]]></a:t>
            </a:r>
          </a:p>
        </p:txBody>
      </p:sp>
      <p:sp>
        <p:nvSpPr>
          <p:cNvPr id="25" name=""/>
          <p:cNvSpPr txBox="1"/>
          <p:nvPr/>
        </p:nvSpPr>
        <p:spPr>
          <a:xfrm>
            <a:off x="9001125" y="29908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Café B]]></a:t>
            </a:r>
          </a:p>
        </p:txBody>
      </p:sp>
      <p:sp>
        <p:nvSpPr>
          <p:cNvPr id="26" name="" descr=""/>
          <p:cNvSpPr/>
          <p:nvPr/>
        </p:nvSpPr>
        <p:spPr>
          <a:xfrm>
            <a:off x="552450" y="3657600"/>
            <a:ext cx="11087100" cy="666750"/>
          </a:xfrm>
          <a:prstGeom prst="rect">
            <a:avLst/>
          </a:prstGeom>
          <a:solidFill>
            <a:srgbClr val="FBF4EA">
              <a:alpha val="100000"/>
            </a:srgbClr>
          </a:solidFill>
          <a:ln w="9525">
            <a:noFill/>
          </a:ln>
        </p:spPr>
        <p:txBody>
          <a:bodyPr vertOverflow="clip" rtlCol="0" anchor="ctr"/>
          <a:lstStyle/>
          <a:p>
            <a:pPr algn="ctr"/>
            <a:r>
              <a:t/>
            </a:r>
          </a:p>
        </p:txBody>
      </p:sp>
      <p:sp>
        <p:nvSpPr>
          <p:cNvPr id="27" name="" descr=""/>
          <p:cNvSpPr/>
          <p:nvPr/>
        </p:nvSpPr>
        <p:spPr>
          <a:xfrm>
            <a:off x="552450" y="43148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8" name=""/>
          <p:cNvSpPr txBox="1"/>
          <p:nvPr/>
        </p:nvSpPr>
        <p:spPr>
          <a:xfrm>
            <a:off x="685800" y="36576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Location]]></a:t>
            </a:r>
          </a:p>
        </p:txBody>
      </p:sp>
      <p:sp>
        <p:nvSpPr>
          <p:cNvPr id="29" name=""/>
          <p:cNvSpPr txBox="1"/>
          <p:nvPr/>
        </p:nvSpPr>
        <p:spPr>
          <a:xfrm>
            <a:off x="3457575" y="36576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On the main street]]></a:t>
            </a:r>
          </a:p>
        </p:txBody>
      </p:sp>
      <p:sp>
        <p:nvSpPr>
          <p:cNvPr id="30" name=""/>
          <p:cNvSpPr txBox="1"/>
          <p:nvPr/>
        </p:nvSpPr>
        <p:spPr>
          <a:xfrm>
            <a:off x="6229350" y="36576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Down a side street]]></a:t>
            </a:r>
          </a:p>
        </p:txBody>
      </p:sp>
      <p:sp>
        <p:nvSpPr>
          <p:cNvPr id="31" name=""/>
          <p:cNvSpPr txBox="1"/>
          <p:nvPr/>
        </p:nvSpPr>
        <p:spPr>
          <a:xfrm>
            <a:off x="9001125" y="36576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Café A]]></a:t>
            </a:r>
          </a:p>
        </p:txBody>
      </p:sp>
      <p:sp>
        <p:nvSpPr>
          <p:cNvPr id="32" name="" descr=""/>
          <p:cNvSpPr/>
          <p:nvPr/>
        </p:nvSpPr>
        <p:spPr>
          <a:xfrm>
            <a:off x="552450" y="43243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33" name="" descr=""/>
          <p:cNvSpPr/>
          <p:nvPr/>
        </p:nvSpPr>
        <p:spPr>
          <a:xfrm>
            <a:off x="552450" y="49815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34" name=""/>
          <p:cNvSpPr txBox="1"/>
          <p:nvPr/>
        </p:nvSpPr>
        <p:spPr>
          <a:xfrm>
            <a:off x="685800" y="43243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Product range]]></a:t>
            </a:r>
          </a:p>
        </p:txBody>
      </p:sp>
      <p:sp>
        <p:nvSpPr>
          <p:cNvPr id="35" name=""/>
          <p:cNvSpPr txBox="1"/>
          <p:nvPr/>
        </p:nvSpPr>
        <p:spPr>
          <a:xfrm>
            <a:off x="3457575" y="43243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Drinks only]]></a:t>
            </a:r>
          </a:p>
        </p:txBody>
      </p:sp>
      <p:sp>
        <p:nvSpPr>
          <p:cNvPr id="36" name=""/>
          <p:cNvSpPr txBox="1"/>
          <p:nvPr/>
        </p:nvSpPr>
        <p:spPr>
          <a:xfrm>
            <a:off x="6229350" y="43243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Drinks, cakes and lunches]]></a:t>
            </a:r>
          </a:p>
        </p:txBody>
      </p:sp>
      <p:sp>
        <p:nvSpPr>
          <p:cNvPr id="37" name=""/>
          <p:cNvSpPr txBox="1"/>
          <p:nvPr/>
        </p:nvSpPr>
        <p:spPr>
          <a:xfrm>
            <a:off x="9001125" y="43243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Café B]]></a:t>
            </a:r>
          </a:p>
        </p:txBody>
      </p:sp>
      <p:sp>
        <p:nvSpPr>
          <p:cNvPr id="38" name="" descr=""/>
          <p:cNvSpPr/>
          <p:nvPr/>
        </p:nvSpPr>
        <p:spPr>
          <a:xfrm>
            <a:off x="552450" y="4991100"/>
            <a:ext cx="11087100" cy="666750"/>
          </a:xfrm>
          <a:prstGeom prst="rect">
            <a:avLst/>
          </a:prstGeom>
          <a:solidFill>
            <a:srgbClr val="FBF4EA">
              <a:alpha val="100000"/>
            </a:srgbClr>
          </a:solidFill>
          <a:ln w="9525">
            <a:noFill/>
          </a:ln>
        </p:spPr>
        <p:txBody>
          <a:bodyPr vertOverflow="clip" rtlCol="0" anchor="ctr"/>
          <a:lstStyle/>
          <a:p>
            <a:pPr algn="ctr"/>
            <a:r>
              <a:t/>
            </a:r>
          </a:p>
        </p:txBody>
      </p:sp>
      <p:sp>
        <p:nvSpPr>
          <p:cNvPr id="39" name="" descr=""/>
          <p:cNvSpPr/>
          <p:nvPr/>
        </p:nvSpPr>
        <p:spPr>
          <a:xfrm>
            <a:off x="552450" y="56483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40" name=""/>
          <p:cNvSpPr txBox="1"/>
          <p:nvPr/>
        </p:nvSpPr>
        <p:spPr>
          <a:xfrm>
            <a:off x="685800" y="49911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Customer service]]></a:t>
            </a:r>
          </a:p>
        </p:txBody>
      </p:sp>
      <p:sp>
        <p:nvSpPr>
          <p:cNvPr id="41" name=""/>
          <p:cNvSpPr txBox="1"/>
          <p:nvPr/>
        </p:nvSpPr>
        <p:spPr>
          <a:xfrm>
            <a:off x="3457575" y="49911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Busy and slow]]></a:t>
            </a:r>
          </a:p>
        </p:txBody>
      </p:sp>
      <p:sp>
        <p:nvSpPr>
          <p:cNvPr id="42" name=""/>
          <p:cNvSpPr txBox="1"/>
          <p:nvPr/>
        </p:nvSpPr>
        <p:spPr>
          <a:xfrm>
            <a:off x="6229350" y="49911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Friendly and quick]]></a:t>
            </a:r>
          </a:p>
        </p:txBody>
      </p:sp>
      <p:sp>
        <p:nvSpPr>
          <p:cNvPr id="43" name=""/>
          <p:cNvSpPr txBox="1"/>
          <p:nvPr/>
        </p:nvSpPr>
        <p:spPr>
          <a:xfrm>
            <a:off x="9001125" y="49911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Café B]]></a:t>
            </a:r>
          </a:p>
        </p:txBody>
      </p:sp>
      <p:sp>
        <p:nvSpPr>
          <p:cNvPr id="4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Finding Out About Competito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Market research tells a business how its competitors compare.]]></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Visit them]]></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Go in as a customer and see their prices, range, quality and service first-hand.]]></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Websites and social media]]></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Check their prices, menus, offers and what customers say in review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Customer survey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Ask customers why they choose a competitor and what it does well or badly.]]></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Market map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Plot competitors to see where they are positioned and where they are not.]]></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The Impact of Competition on Decisions]]></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Competitors change what a business does - often every day.]]></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500" spc="0" u="none" cap="none">
                <a:solidFill>
                  <a:srgbClr val="8A4326">
                    <a:alpha val="100000"/>
                  </a:srgbClr>
                </a:solidFill>
                <a:latin typeface="Georgia"/>
              </a:rPr>
              <a:t><![CDATA[How Competition Affects Business Decision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 business must respond to what its competitors do.]]></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ricing]]></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usiness may lower its prices, or match a competitor's, to avoid losing customers - or charge more if it offers better quality.]]></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ality and added valu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Improving quality, design or branding gives customers a reason to choose it over a cheaper rival.]]></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ustomer servic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etter service is a way to compete that a larger rival may struggle to match.]]></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300" spc="0" u="none" cap="none">
                <a:solidFill>
                  <a:srgbClr val="8A4326">
                    <a:alpha val="100000"/>
                  </a:srgbClr>
                </a:solidFill>
                <a:latin typeface="Georgia"/>
              </a:rPr>
              <a:t><![CDATA[How Competition Affects Business Decision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20955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81050" y="26098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1143000" y="21907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Loc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usiness may choose a site away from strong competitors, or deliberately close to them where customers already go.]]></a:t>
            </a:r>
          </a:p>
        </p:txBody>
      </p:sp>
      <p:sp>
        <p:nvSpPr>
          <p:cNvPr id="12" name="" descr=""/>
          <p:cNvSpPr/>
          <p:nvPr/>
        </p:nvSpPr>
        <p:spPr>
          <a:xfrm>
            <a:off x="552450" y="34861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81050" y="40005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1143000" y="35814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roduct rang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dding new products, or specialising in something competitors do not offer, can win customers.]]></a:t>
            </a:r>
          </a:p>
        </p:txBody>
      </p:sp>
      <p:sp>
        <p:nvSpPr>
          <p:cNvPr id="15" name="" descr=""/>
          <p:cNvSpPr/>
          <p:nvPr/>
        </p:nvSpPr>
        <p:spPr>
          <a:xfrm>
            <a:off x="552450" y="48768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81050" y="53911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1143000" y="49720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ost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usinesses in competitive markets must keep costs down so they can keep prices low and still make a profit.]]></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o Wins When There Is More Competi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1781175"/>
            <a:ext cx="5314950" cy="24384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8A4326">
                    <a:alpha val="100000"/>
                  </a:srgbClr>
                </a:solidFill>
                <a:latin typeface="Georgia"/>
              </a:rPr>
              <a:t><![CDATA[GOOD FOR CUSTOMERS]]></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157162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Lower prices.]]></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Better quality and service.]]></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More choice.]]></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More new products and innovation.]]></a:t>
            </a:r>
          </a:p>
        </p:txBody>
      </p:sp>
      <p:sp>
        <p:nvSpPr>
          <p:cNvPr id="13" name="" descr=""/>
          <p:cNvSpPr/>
          <p:nvPr/>
        </p:nvSpPr>
        <p:spPr>
          <a:xfrm>
            <a:off x="6324600" y="1781175"/>
            <a:ext cx="5314950" cy="24384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D8973C">
                    <a:alpha val="100000"/>
                  </a:srgbClr>
                </a:solidFill>
                <a:latin typeface="Georgia"/>
              </a:rPr>
              <a:t><![CDATA[HARD FOR BUSINESSES]]></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157162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Must cut prices, so profits fall.]]></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Must spend more on quality, promotion and service.]]></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Harder to win and keep customers.]]></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Weaker businesses may be forced to close.]]></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Supermarkets: Competing on Price]]></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300" spc="0" u="none" cap="none">
                <a:solidFill>
                  <a:srgbClr val="2B2420">
                    <a:alpha val="100000"/>
                  </a:srgbClr>
                </a:solidFill>
                <a:latin typeface="Calibri"/>
              </a:rPr>
              <a:t><![CDATA[The discount supermarkets Aldi and Lidl have grown quickly in the UK by offering low prices and a smaller range of mostly own-brand products. The larger supermarkets had to respond. Tesco launched Aldi Price Match in 2020, promising to match Aldi's prices on hundreds of products, and Sainsbury's launched its own Aldi Price Match in 2021. Competition from the discounters changed the pricing decisions of Britain's biggest supermarkets - and gave customers lower prices.]]></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2020]]></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Tesco launches Aldi Price Match]]></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2021]]></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Sainsbury's launches Aldi Price Match]]></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ompetitive environment]]></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strength and number of businesses competing in the same market.]]></a:t>
            </a:r>
          </a:p>
        </p:txBody>
      </p:sp>
      <p:sp>
        <p:nvSpPr>
          <p:cNvPr id="11" name="" descr=""/>
          <p:cNvSpPr/>
          <p:nvPr/>
        </p:nvSpPr>
        <p:spPr>
          <a:xfrm>
            <a:off x="62293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ompetitor]]></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nother business selling similar products to the same customers.]]></a:t>
            </a:r>
          </a:p>
        </p:txBody>
      </p:sp>
      <p:sp>
        <p:nvSpPr>
          <p:cNvPr id="13"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Direct competitor]]></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business selling the same kind of product to the same customers.]]></a:t>
            </a:r>
          </a:p>
        </p:txBody>
      </p:sp>
      <p:sp>
        <p:nvSpPr>
          <p:cNvPr id="15"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Indirect competitor]]></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business selling a different product that meets the same customer need.]]></a:t>
            </a:r>
          </a:p>
        </p:txBody>
      </p:sp>
      <p:sp>
        <p:nvSpPr>
          <p:cNvPr id="17" name="" descr=""/>
          <p:cNvSpPr/>
          <p:nvPr/>
        </p:nvSpPr>
        <p:spPr>
          <a:xfrm>
            <a:off x="5524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Product rang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variety of products a business offers.]]></a:t>
            </a:r>
          </a:p>
        </p:txBody>
      </p:sp>
      <p:sp>
        <p:nvSpPr>
          <p:cNvPr id="19" name="" descr=""/>
          <p:cNvSpPr/>
          <p:nvPr/>
        </p:nvSpPr>
        <p:spPr>
          <a:xfrm>
            <a:off x="62293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ustomer servic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How a business treats its customers before, during and after a sale.]]></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Beat the Competition]]></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2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200" spc="0" u="none" cap="none">
                <a:solidFill>
                  <a:srgbClr val="2B2420">
                    <a:alpha val="100000"/>
                  </a:srgbClr>
                </a:solidFill>
                <a:latin typeface="Calibri"/>
              </a:rPr>
              <a:t><![CDATA[You own Café A from the comparison table. Café B has better quality, a wider product range and friendlier service, but you are cheaper and on the main street. Decide two changes you will make to win customers from Café B, and explain the impact of each on your costs and your sales.]]></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Choose two factors to improve.]]></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Say exactly what you will change.]]></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Explain the effect on your costs.]]></a:t>
            </a:r>
          </a:p>
        </p:txBody>
      </p:sp>
      <p:sp>
        <p:nvSpPr>
          <p:cNvPr id="24" name="" descr=""/>
          <p:cNvSpPr/>
          <p:nvPr/>
        </p:nvSpPr>
        <p:spPr>
          <a:xfrm>
            <a:off x="552450" y="5610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5" name=""/>
          <p:cNvSpPr txBox="1"/>
          <p:nvPr/>
        </p:nvSpPr>
        <p:spPr>
          <a:xfrm>
            <a:off x="552450" y="5629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5505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Explain the effect on your sales.]]></a:t>
            </a:r>
          </a:p>
        </p:txBody>
      </p:sp>
      <p:sp>
        <p:nvSpPr>
          <p:cNvPr id="27"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8"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9"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Two specific changes, each linked to one of the five factors, with the effect on both costs and sales explained.]]></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2371725"/>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5431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447925"/>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at the competitive environment is.]]></a:t>
            </a:r>
          </a:p>
        </p:txBody>
      </p:sp>
      <p:sp>
        <p:nvSpPr>
          <p:cNvPr id="12" name="" descr=""/>
          <p:cNvSpPr/>
          <p:nvPr/>
        </p:nvSpPr>
        <p:spPr>
          <a:xfrm>
            <a:off x="552450" y="3076575"/>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324802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3152775"/>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Judge a competitor on price, quality, location, product range and customer service.]]></a:t>
            </a:r>
          </a:p>
        </p:txBody>
      </p:sp>
      <p:sp>
        <p:nvSpPr>
          <p:cNvPr id="15" name="" descr=""/>
          <p:cNvSpPr/>
          <p:nvPr/>
        </p:nvSpPr>
        <p:spPr>
          <a:xfrm>
            <a:off x="552450" y="3781425"/>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39528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3857625"/>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how a business can find out about its competitors.]]></a:t>
            </a:r>
          </a:p>
        </p:txBody>
      </p:sp>
      <p:sp>
        <p:nvSpPr>
          <p:cNvPr id="18" name="" descr=""/>
          <p:cNvSpPr/>
          <p:nvPr/>
        </p:nvSpPr>
        <p:spPr>
          <a:xfrm>
            <a:off x="552450" y="4486275"/>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465772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562475"/>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how competition affects pricing and other decisions.]]></a:t>
            </a:r>
          </a:p>
        </p:txBody>
      </p:sp>
      <p:sp>
        <p:nvSpPr>
          <p:cNvPr id="21" name="" descr=""/>
          <p:cNvSpPr/>
          <p:nvPr/>
        </p:nvSpPr>
        <p:spPr>
          <a:xfrm>
            <a:off x="552450" y="5191125"/>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04850" y="53625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1104900" y="5267325"/>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how competition affects customers and businesses.]]></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Competitors can be judged on price, quality, location, product range and customer service.]]></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Businesses research competitors to find their strengths and weaknesses.]]></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Competition affects decisions about price, quality, service, location and range.]]></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Competition is good for customers but squeezes businesses' profits.]]></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one way that competition might affect the decisions a small business makes.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100" spc="0" u="none" cap="none">
                <a:solidFill>
                  <a:srgbClr val="E4D2BB">
                    <a:alpha val="100000"/>
                  </a:srgbClr>
                </a:solidFill>
                <a:latin typeface="Calibri"/>
              </a:rPr>
              <a:t><![CDATA[Name one decision - price, quality, location, range or service - then explain what the business would change and what that does to its sales, costs or profit.]]></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500" spc="0" u="none" cap="none">
                <a:solidFill>
                  <a:srgbClr val="8A4326">
                    <a:alpha val="100000"/>
                  </a:srgbClr>
                </a:solidFill>
                <a:latin typeface="Georgia"/>
              </a:rPr>
              <a:t><![CDATA[Exam Practice: The Competitive Environme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all questions. Use the context of the business in the question where one is given. · 25 minutes]]></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1 · 1 mark · Def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Define the term 'competitor'.]]></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2 · 1 mark · Stat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tate one factor a business could use to judge the strengths and weaknesses of a competitor.]]></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3 · 2 marks · Outl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Outline one way a small business could compete with a larger competitor.]]></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300" spc="0" u="none" cap="none">
                <a:solidFill>
                  <a:srgbClr val="8A4326">
                    <a:alpha val="100000"/>
                  </a:srgbClr>
                </a:solidFill>
                <a:latin typeface="Georgia"/>
              </a:rPr>
              <a:t><![CDATA[Exam Practice: The Competitive Environment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27908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4 · 3 marks · Explai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xplain one way that competition might affect the decisions a small business makes.]]></a:t>
            </a:r>
          </a:p>
        </p:txBody>
      </p:sp>
      <p:sp>
        <p:nvSpPr>
          <p:cNvPr id="12" name="" descr=""/>
          <p:cNvSpPr/>
          <p:nvPr/>
        </p:nvSpPr>
        <p:spPr>
          <a:xfrm>
            <a:off x="552450" y="41814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5 · 6 marks · Analys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nalyse the impact of the new competitor on Hana's business.]]></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1 mark · Def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Define the term 'competitor'.]]></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Define.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 business selling similar products / to the same custom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1 mark · St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State one factor a business could use to judge the strengths and weaknesses of a competitor.]]></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State.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ny one of: price; quality; location; product range; customer servic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2 marks · Outl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Outline one way a small business could compete with a larger competitor.]]></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Outlin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A way identified, e.g. customer service / quality / location / specialist range / USP]]></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eveloped in contex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3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Explain one way that competition might affect the decisions a small business makes.]]></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 decision identified, e.g. pricing / quality / customer service / location / product rang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irst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econd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5 · 6 marks · Analys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1866900"/>
            <a:ext cx="11087100" cy="14859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6667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Analyse the impact of the new competitor on Hana's business.]]></a:t>
            </a:r>
          </a:p>
        </p:txBody>
      </p:sp>
      <p:sp>
        <p:nvSpPr>
          <p:cNvPr id="12" name=""/>
          <p:cNvSpPr txBox="1"/>
          <p:nvPr/>
        </p:nvSpPr>
        <p:spPr>
          <a:xfrm>
            <a:off x="1428750" y="2895600"/>
            <a:ext cx="9848850" cy="342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0" u="none" cap="none">
                <a:solidFill>
                  <a:srgbClr val="D8973C">
                    <a:alpha val="100000"/>
                  </a:srgbClr>
                </a:solidFill>
                <a:latin typeface="Calibri"/>
              </a:rPr>
              <a:t><![CDATA[—  Hana owns an independent bookshop in a small town. A large chain bookshop has just opened a branch on the same high street. The chain sells best-sellers at lower prices than Hana…]]></a:t>
            </a:r>
          </a:p>
        </p:txBody>
      </p:sp>
      <p:sp>
        <p:nvSpPr>
          <p:cNvPr id="13" name="" descr=""/>
          <p:cNvSpPr/>
          <p:nvPr/>
        </p:nvSpPr>
        <p:spPr>
          <a:xfrm>
            <a:off x="552450" y="358140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4" name=""/>
          <p:cNvSpPr txBox="1"/>
          <p:nvPr/>
        </p:nvSpPr>
        <p:spPr>
          <a:xfrm>
            <a:off x="819150" y="373380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5" name=""/>
          <p:cNvSpPr txBox="1"/>
          <p:nvPr/>
        </p:nvSpPr>
        <p:spPr>
          <a:xfrm>
            <a:off x="819150" y="400050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Analyse. Worth 6 marks, so plan before writing.]]></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5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6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O2 (Application, 3 marks): uses the context - the chain's lower prices and range, Hana's staff and reading event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O3a (Analysis, 3 marks): chains of reasoning showing the impact on Hana's sales, prices and profi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2026-09-24T12:06:46Z</dcterms:created>
  <dcterms:modified xsi:type="dcterms:W3CDTF">2026-09-24T12:06:46Z</dcterms:modified>
  <dc:title>The competitive environment</dc:title>
  <dc:description>Generated from a pasted lesson-pack script.</dc:description>
  <dc:subject>Spotting a business opportunity</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3" name="OpenRevise drawing">
    <vt:i4>3</vt:i4>
  </property>
</Properties>
</file>