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09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f090d1c36823de98722e67f62b3a8ac5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5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5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531858986bb70e7c0671559e0fc9386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401fcbc370d906e55bb62cec254ea006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6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63.png"/>
  <Relationship Id="rId3" Type="http://schemas.openxmlformats.org/officeDocument/2006/relationships/image" Target="../media/cea7345a58f607788c8c7bd8eb6fb7878d0aeb6b64.jp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6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2ddbcd6cc6a25f021ae26e07f9b9d06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67.png"/>
  <Relationship Id="rId3" Type="http://schemas.openxmlformats.org/officeDocument/2006/relationships/image" Target="../media/67231627adf7ec177bbdb5cedf7960739881c43d68.jpg"/>
  <Relationship Id="rId4" Type="http://schemas.openxmlformats.org/officeDocument/2006/relationships/image" Target="../media/3e377e079b46b3d0db8705de40d56dd8e531c3ef69.jp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70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71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af11c62bc0c3f8ed0d69d678fc897cc72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ec8e5b4c0816793f9c310323e6cd58373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74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75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76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ec8e5b4c0816793f9c310323e6cd58377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32df6f73cce77ecd86990e4e3d5068078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79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2ddbcd6cc6a25f021ae26e07f9b9d080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81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82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venue, costs and profit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A876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BDDCC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from memory before the answers 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the difference between an aim and an objectiv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ree financial aim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wo non-financial aims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market share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the difference between an aim and an objecti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An aim is a general long-term goal; an objective is a specific, measurable targe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ree financial aim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Any three of: survival, profit, sales, market share, financial securit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wo non-financial aim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Any two of: social objectives, personal satisfaction, challenge, independence and control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market sha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(Business's sales ÷ total market sales) × 100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revenu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and calculate fixed costs, variable costs and total cos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profit and los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interest on a loan as a percentag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THE BIG IDE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619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fit = revenue - costs. Everything else in this lesson is about getting those two numbers righ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venu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Revenue is the money a business receives from selling its produc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ormul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venue = sales price × quantity sol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lso call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ales revenue, turnover or incom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ot the same as prof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venue is all the money coming in, before any costs are pai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café sells 3,000 coffees at £4 each: revenue = £4 × 3,000 = £12,000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very Sale Is Revenu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rice × quantity: every sale adds to revenu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very time a customer pays, the business's revenue goes up. But revenue alone says nothing about whether the business is doing well - that depends on how much it cost to make and sell the product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st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Some costs stay the same however much is sold. Others rise with every sa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xed or Variable Cost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9337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XED COSTS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20669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Do not change with the number of products made or sol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Must be paid even if nothing is sol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Examples: rent, salaries, insurance, loan repayments, advertising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Can change over time, e.g. when the rent goes up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9337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D8973C">
                    <a:alpha val="100000"/>
                  </a:srgbClr>
                </a:solidFill>
                <a:latin typeface="Georgia"/>
              </a:rPr>
              <a:t><![CDATA[VARIABLE COST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20669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Change directly with the number of products made or sol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Are zero if nothing is mad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Examples: raw materials, ingredients, packaging, stock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Total variable costs = variable cost per unit × quantity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xed and Variable Cos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Rent must be paid whatever happens. Ingredients are only needed for every cup sold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10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2276475"/>
            <a:ext cx="5448300" cy="3657600"/>
          </a:xfrm>
          <a:prstGeom prst="rect">
            <a:avLst/>
          </a:prstGeom>
          <a:noFill/>
        </p:spPr>
      </p:pic>
      <p:sp>
        <p:nvSpPr>
          <p:cNvPr id="11" name="" descr=""/>
          <p:cNvSpPr/>
          <p:nvPr/>
        </p:nvSpPr>
        <p:spPr>
          <a:xfrm>
            <a:off x="552450" y="2457450"/>
            <a:ext cx="5448300" cy="32956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5829300"/>
            <a:ext cx="54483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Rent: a fixed cost.]]></a:t>
            </a:r>
          </a:p>
        </p:txBody>
      </p:sp>
      <p:pic>
        <p:nvPicPr>
          <p:cNvPr id="13" name="" descr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276475"/>
            <a:ext cx="5448300" cy="3657600"/>
          </a:xfrm>
          <a:prstGeom prst="rect">
            <a:avLst/>
          </a:prstGeom>
          <a:noFill/>
        </p:spPr>
      </p:pic>
      <p:sp>
        <p:nvSpPr>
          <p:cNvPr id="14" name="" descr=""/>
          <p:cNvSpPr/>
          <p:nvPr/>
        </p:nvSpPr>
        <p:spPr>
          <a:xfrm>
            <a:off x="6191250" y="2457450"/>
            <a:ext cx="5448300" cy="32956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191250" y="5829300"/>
            <a:ext cx="54483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Ingredients: a variable cost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otal Cos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otal costs are everything a business spends to make and sell its produc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ormul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otal costs = fixed costs + total variable cos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otal variable cos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Variable cost per unit × quantity sol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café's fixed costs are £6,000 a month and each coffee costs £1.50 to make. Selling 3,000 coffees: total variable costs = £1.50 × 3,000 = £4,500. Total costs = £6,000 + £4,500 = £10,500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ofit and Los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What is left - or missing - once costs are pai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fit and Lo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rofit = total revenue - total cos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f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en revenue is greater than total costs, the business makes a profi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o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en total costs are greater than revenue, the business makes a loss. A loss is shown as a negative number or in brackets, e.g. -£500 or (£500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it ma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ofit rewards the owner and can be reinvested; losses cannot go on for ever, or the business will fai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café's revenue is £12,000 and its total costs are £10,500, so its profit = £12,000 - £10,500 = £1,500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Café's Month in Numb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Work through it in order, and show every ste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723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247900"/>
            <a:ext cx="57150" cy="7239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800100" y="23812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café sells 3,000 coffees at £4 each. Its fixed costs are £6,000 a month and each coffee costs £1.50 to make. Calculate its profi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48025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552450" y="3276600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1066800" y="3143250"/>
            <a:ext cx="3714750" cy="5238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venue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933950" y="3143250"/>
            <a:ext cx="6705600" cy="5238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4 × 3,000 = £12,00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8481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552450" y="3876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1066800" y="3743325"/>
            <a:ext cx="3714750" cy="5238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otal variable cost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4933950" y="3743325"/>
            <a:ext cx="6705600" cy="5238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1.50 × 3,000 = £4,50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448175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4476750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343400"/>
            <a:ext cx="3714750" cy="5238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otal costs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933950" y="4343400"/>
            <a:ext cx="6705600" cy="5238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6,000 + £4,500 = £10,500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04825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552450" y="5076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1066800" y="4943475"/>
            <a:ext cx="3714750" cy="5238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fit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4933950" y="4943475"/>
            <a:ext cx="6705600" cy="5238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12,000 - £10,500 = £1,500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ofit = £1,500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Café's Month at a Gla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981325"/>
            <a:ext cx="2581275" cy="22860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1590675" y="3209925"/>
            <a:ext cx="4953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438525"/>
            <a:ext cx="2314575" cy="1143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£12,000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04850" y="4543425"/>
            <a:ext cx="2276475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venu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3381375" y="2981325"/>
            <a:ext cx="2581275" cy="22860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4419600" y="3209925"/>
            <a:ext cx="4953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3514725" y="3438525"/>
            <a:ext cx="2314575" cy="1143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£6,000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3533775" y="4543425"/>
            <a:ext cx="2276475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ixed cost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6210300" y="2981325"/>
            <a:ext cx="2581275" cy="22860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248525" y="3209925"/>
            <a:ext cx="4953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343650" y="3438525"/>
            <a:ext cx="2314575" cy="1143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£4,500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362700" y="4543425"/>
            <a:ext cx="2276475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otal variable cost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9039225" y="2981325"/>
            <a:ext cx="2581275" cy="22860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10077450" y="3209925"/>
            <a:ext cx="4953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9172575" y="3438525"/>
            <a:ext cx="2314575" cy="1143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£1,500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9191625" y="4543425"/>
            <a:ext cx="2276475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ofit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HRE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terest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The cost of borrowing money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terest on Loa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Interest is the extra money a business pays back on top of what it borrow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t i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cost of borrowing - the reward the lender gets for lending the mone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ormul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terest (%) = (total repayment - borrowed amount) ÷ borrowed amount × 100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fixed co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terest must be paid whatever the business sells, so it adds to fixed costs and reduces profi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it ma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high interest rate makes borrowing expensive, so a business may borrow less or look for cheaper financ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lculating Interest as a Percentag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Edexcel asks for interest as a percentage of the amount borrow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723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247900"/>
            <a:ext cx="57150" cy="7239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800100" y="23812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business borrows £5,000 and repays £5,600 in total. Calculate the rate of intere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1066800" y="33242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nd the interest paid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933950" y="33242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5,600 - £5,000 = £60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529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552450" y="41814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1066800" y="40100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vide by the amount borrowed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4933950" y="40100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600 ÷ £5,000 = 0.12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8387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48672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6958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ultiply by 100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933950" y="46958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0.12 × 100 = 12%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terest = 12%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en Fixed Costs Ris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 2022 wholesale energy prices rose sharply across the UK. Many small bakeries, which run ovens for hours every day, saw their energy bills rise several times over. Energy is largely a fixed cost for a bakery - the ovens must be heated whether it sells 100 loaves or 1,000 - so higher bills cut straight into profit. Some bakeries raised their prices to protect their profit, some cut their opening hours, and some were forced to clos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2022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Energy prices rise sharply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Profit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alls when fixed costs rise and prices do not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venu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money a business receives from sales. Price × quantity sol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xed cos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sts that do not change with the number of products made or sold, such as re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924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000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Variable cos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sts that change directly with the number of products made or sold, such as raw material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2924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000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otal cos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ixed costs + total variable cos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067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4143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fi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otal revenue minus total costs, when revenue is greater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067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4143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o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en total costs are greater than total revenu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10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52475" y="5286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teres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cost of borrowing money, paid on top of the amount borrowed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xed or Variabl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tch each cost to its typ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52450" y="2247900"/>
            <a:ext cx="52578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ost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381750" y="2247900"/>
            <a:ext cx="52578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Type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58127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23900" y="258127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nt for the sho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258127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381750" y="258127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58127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ixed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1658600" y="258127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20992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23900" y="320992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lour for each loaf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514350" y="320992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B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381750" y="320992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553200" y="320992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Variabl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1658600" y="320992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83857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23900" y="383857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manager's salary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514350" y="383857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C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381750" y="383857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6553200" y="383857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ixed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1658600" y="383857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446722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723900" y="446722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ackaging for each order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514350" y="446722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D]]></a:t>
            </a:r>
          </a:p>
        </p:txBody>
      </p:sp>
      <p:sp>
        <p:nvSpPr>
          <p:cNvPr id="33" name="" descr=""/>
          <p:cNvSpPr/>
          <p:nvPr/>
        </p:nvSpPr>
        <p:spPr>
          <a:xfrm>
            <a:off x="6381750" y="446722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/>
          <p:cNvSpPr txBox="1"/>
          <p:nvPr/>
        </p:nvSpPr>
        <p:spPr>
          <a:xfrm>
            <a:off x="6553200" y="446722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Variable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11658600" y="446722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36" name="" descr=""/>
          <p:cNvSpPr/>
          <p:nvPr/>
        </p:nvSpPr>
        <p:spPr>
          <a:xfrm>
            <a:off x="552450" y="509587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7" name=""/>
          <p:cNvSpPr txBox="1"/>
          <p:nvPr/>
        </p:nvSpPr>
        <p:spPr>
          <a:xfrm>
            <a:off x="723900" y="509587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surance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514350" y="509587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E]]></a:t>
            </a:r>
          </a:p>
        </p:txBody>
      </p:sp>
      <p:sp>
        <p:nvSpPr>
          <p:cNvPr id="39" name="" descr=""/>
          <p:cNvSpPr/>
          <p:nvPr/>
        </p:nvSpPr>
        <p:spPr>
          <a:xfrm>
            <a:off x="6381750" y="509587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/>
          <p:cNvSpPr txBox="1"/>
          <p:nvPr/>
        </p:nvSpPr>
        <p:spPr>
          <a:xfrm>
            <a:off x="6553200" y="509587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ixed]]></a:t>
            </a:r>
          </a:p>
        </p:txBody>
      </p:sp>
      <p:sp>
        <p:nvSpPr>
          <p:cNvPr id="41" name=""/>
          <p:cNvSpPr txBox="1"/>
          <p:nvPr/>
        </p:nvSpPr>
        <p:spPr>
          <a:xfrm>
            <a:off x="11658600" y="509587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42" name="" descr=""/>
          <p:cNvSpPr/>
          <p:nvPr/>
        </p:nvSpPr>
        <p:spPr>
          <a:xfrm>
            <a:off x="552450" y="572452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3" name=""/>
          <p:cNvSpPr txBox="1"/>
          <p:nvPr/>
        </p:nvSpPr>
        <p:spPr>
          <a:xfrm>
            <a:off x="723900" y="572452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tock bought to sell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514350" y="572452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F]]></a:t>
            </a:r>
          </a:p>
        </p:txBody>
      </p:sp>
      <p:sp>
        <p:nvSpPr>
          <p:cNvPr id="45" name="" descr=""/>
          <p:cNvSpPr/>
          <p:nvPr/>
        </p:nvSpPr>
        <p:spPr>
          <a:xfrm>
            <a:off x="6381750" y="572452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6" name=""/>
          <p:cNvSpPr txBox="1"/>
          <p:nvPr/>
        </p:nvSpPr>
        <p:spPr>
          <a:xfrm>
            <a:off x="6553200" y="572452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Variable]]></a:t>
            </a:r>
          </a:p>
        </p:txBody>
      </p:sp>
      <p:sp>
        <p:nvSpPr>
          <p:cNvPr id="47" name=""/>
          <p:cNvSpPr txBox="1"/>
          <p:nvPr/>
        </p:nvSpPr>
        <p:spPr>
          <a:xfrm>
            <a:off x="11658600" y="572452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4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un the Number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phone case business sells 500 cases a month at £12 each. Its fixed costs are £2,000 a month and each case costs £5 to make. Calculate its revenue, total costs and profit. Then work out what happens to its profit if it sells only 250 cas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revenu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total variable costs, then total cos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profi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610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629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5505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peat for 250 cas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Revenue £6,000, total costs £4,500 and profit £1,500 at 500 cases; revenue £3,000, total costs £3,250 and a loss of £250 at 250 cases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revenu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fixed costs, with exampl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variable costs, with exampl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total variable cos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total cost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profit or los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interest as a percentage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Revenue = price × quant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Total costs = fixed costs + total variable cos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Profit = total revenue - total cos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Interest (%) = (total repayment - borrowed amount) ÷ borrowed amount × 100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603C2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alculate the profit a business makes if it sells 800 units at £8 each, with fixed costs of £2,000 and variable costs of £3 per unit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Write the formula first, then the numbers, then the answer with its unit (£ or %). A correct method can earn a mark even if the final answer is wrong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2026-09-25T11:11:37Z</dcterms:created>
  <dcterms:modified xsi:type="dcterms:W3CDTF">2026-09-25T11:11:37Z</dcterms:modified>
  <dc:title>Revenue, costs and profit</dc:title>
  <dc:description>Generated from a pasted lesson-pack script.</dc:description>
  <dc:subject>Putting a business idea into practice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