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42dff8d89fc4be15eb1f7f7785df9a612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12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2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2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30.png"/>
  <Relationship Id="rId3" Type="http://schemas.openxmlformats.org/officeDocument/2006/relationships/image" Target="../media/1d6f446ac2a1250a07f40cd75433e3a6ec840f3c13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3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3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39.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reak-even analysi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revenue?]]></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otal cost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example each of a fixed and a variable cos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reven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ce × quantity sold.]]></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otal cost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variable cost per unit × quantity).]]></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tal revenue - total cost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example each of a fixed and a variable cos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rent, salaries, insurance. Variable: raw materials, packaging, stock.]]></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break-even.]]></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the break-even level of output.]]></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and explain the margin of safety.]]></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Read profit, loss and break-even from a break-even diagram.]]></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changes in revenue and costs on break-even.]]></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is the point where total revenue equals total costs - no profit and no lo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reak-even outp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units a business must sell to cover all its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low break-eve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unit short of break-even means the business makes a los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bove break-eve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unit sold beyond break-even adds to prof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tells a new business how much it must sell before it makes any money, and helps owners and banks judge whether an idea is realistic.]]></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lculating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output = fixed costs ÷ (sales price - variable cost per unit).]]></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les price - variable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amount each unit contributes towards paying the fixed cost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xed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osts that must be covered before any profit is mad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answ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always in units, not pounds. Round up to a whole unit if needed - you cannot sell part of a produc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afé's Break-Even Poi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rite the formula first, then put in the numbers.]]></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fé sells coffee at £4. Each cup costs £1.50 to make, and fixed costs are £6,000 a month. Calculate how many cups it must sell to break even.]]></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rite the formula]]></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2B2420">
                    <a:alpha val="100000"/>
                  </a:srgbClr>
                </a:solidFill>
                <a:latin typeface="Calibri"/>
              </a:rPr>
              <a:t><![CDATA[Break-even = fixed costs ÷ (sales price - variable cost per unit)]]></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rice - variable cost]]></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0 - £1.50 = £2.50 per cup]]></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Divide fixed costs]]></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6,000 ÷ £2.50 = 2,400]]></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reak-even = 2,400 cups a month]]></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Margin of Safe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rgin of safety = actual (or budgeted) sales - break-even outpu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far sales could fall before the business starts to make a lo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ig marg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safer: sales can drop a long way before the business is in troubl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small marg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risky: a small fall in sales could push the business into a los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fé sells 3,000 cups and breaks even at 2,400, so its margin of safety = 3,000 - 2,400 = 600 cup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Break-Even Diagram]]></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same numbers, drawn as a grap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a Break-Even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café breaks even at 2,400 cups. At 3,000 cups its margin of safety is 600 cu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On a break-even diagram, fixed costs are a flat line because they do not change with output. Total costs start at the fixed costs and rise with every cup made. Total revenue starts at zero and rises faster. Where revenue crosses total costs, the business breaks even.]]></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Each Part of the Diagram Sho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art]]></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show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ere to find it]]></a:t>
            </a:r>
          </a:p>
        </p:txBody>
      </p:sp>
      <p:sp>
        <p:nvSpPr>
          <p:cNvPr id="13" name="" descr=""/>
          <p:cNvSpPr/>
          <p:nvPr/>
        </p:nvSpPr>
        <p:spPr>
          <a:xfrm>
            <a:off x="552450" y="232410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8765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ixed costs line]]></a:t>
            </a:r>
          </a:p>
        </p:txBody>
      </p:sp>
      <p:sp>
        <p:nvSpPr>
          <p:cNvPr id="16" name=""/>
          <p:cNvSpPr txBox="1"/>
          <p:nvPr/>
        </p:nvSpPr>
        <p:spPr>
          <a:xfrm>
            <a:off x="43815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osts that do not change with output]]></a:t>
            </a:r>
          </a:p>
        </p:txBody>
      </p:sp>
      <p:sp>
        <p:nvSpPr>
          <p:cNvPr id="17" name=""/>
          <p:cNvSpPr txBox="1"/>
          <p:nvPr/>
        </p:nvSpPr>
        <p:spPr>
          <a:xfrm>
            <a:off x="80772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lat, horizontal line]]></a:t>
            </a:r>
          </a:p>
        </p:txBody>
      </p:sp>
      <p:sp>
        <p:nvSpPr>
          <p:cNvPr id="18" name="" descr=""/>
          <p:cNvSpPr/>
          <p:nvPr/>
        </p:nvSpPr>
        <p:spPr>
          <a:xfrm>
            <a:off x="552450" y="288607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4385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otal costs line]]></a:t>
            </a:r>
          </a:p>
        </p:txBody>
      </p:sp>
      <p:sp>
        <p:nvSpPr>
          <p:cNvPr id="21" name=""/>
          <p:cNvSpPr txBox="1"/>
          <p:nvPr/>
        </p:nvSpPr>
        <p:spPr>
          <a:xfrm>
            <a:off x="43815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ixed costs + variable costs]]></a:t>
            </a:r>
          </a:p>
        </p:txBody>
      </p:sp>
      <p:sp>
        <p:nvSpPr>
          <p:cNvPr id="22" name=""/>
          <p:cNvSpPr txBox="1"/>
          <p:nvPr/>
        </p:nvSpPr>
        <p:spPr>
          <a:xfrm>
            <a:off x="80772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s at the fixed costs line, slopes up]]></a:t>
            </a:r>
          </a:p>
        </p:txBody>
      </p:sp>
      <p:sp>
        <p:nvSpPr>
          <p:cNvPr id="23" name="" descr=""/>
          <p:cNvSpPr/>
          <p:nvPr/>
        </p:nvSpPr>
        <p:spPr>
          <a:xfrm>
            <a:off x="552450" y="344805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0005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otal revenue line]]></a:t>
            </a:r>
          </a:p>
        </p:txBody>
      </p:sp>
      <p:sp>
        <p:nvSpPr>
          <p:cNvPr id="26" name=""/>
          <p:cNvSpPr txBox="1"/>
          <p:nvPr/>
        </p:nvSpPr>
        <p:spPr>
          <a:xfrm>
            <a:off x="43815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Money from sales]]></a:t>
            </a:r>
          </a:p>
        </p:txBody>
      </p:sp>
      <p:sp>
        <p:nvSpPr>
          <p:cNvPr id="27" name=""/>
          <p:cNvSpPr txBox="1"/>
          <p:nvPr/>
        </p:nvSpPr>
        <p:spPr>
          <a:xfrm>
            <a:off x="80772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s at zero, slopes up more steeply]]></a:t>
            </a:r>
          </a:p>
        </p:txBody>
      </p:sp>
      <p:sp>
        <p:nvSpPr>
          <p:cNvPr id="28" name="" descr=""/>
          <p:cNvSpPr/>
          <p:nvPr/>
        </p:nvSpPr>
        <p:spPr>
          <a:xfrm>
            <a:off x="552450" y="401002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562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reak-even point]]></a:t>
            </a:r>
          </a:p>
        </p:txBody>
      </p:sp>
      <p:sp>
        <p:nvSpPr>
          <p:cNvPr id="31" name=""/>
          <p:cNvSpPr txBox="1"/>
          <p:nvPr/>
        </p:nvSpPr>
        <p:spPr>
          <a:xfrm>
            <a:off x="43815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venue = total costs]]></a:t>
            </a:r>
          </a:p>
        </p:txBody>
      </p:sp>
      <p:sp>
        <p:nvSpPr>
          <p:cNvPr id="32" name=""/>
          <p:cNvSpPr txBox="1"/>
          <p:nvPr/>
        </p:nvSpPr>
        <p:spPr>
          <a:xfrm>
            <a:off x="80772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here the revenue and total costs lines cross]]></a:t>
            </a:r>
          </a:p>
        </p:txBody>
      </p:sp>
      <p:sp>
        <p:nvSpPr>
          <p:cNvPr id="33" name="" descr=""/>
          <p:cNvSpPr/>
          <p:nvPr/>
        </p:nvSpPr>
        <p:spPr>
          <a:xfrm>
            <a:off x="552450" y="457200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1244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oss]]></a:t>
            </a:r>
          </a:p>
        </p:txBody>
      </p:sp>
      <p:sp>
        <p:nvSpPr>
          <p:cNvPr id="36" name=""/>
          <p:cNvSpPr txBox="1"/>
          <p:nvPr/>
        </p:nvSpPr>
        <p:spPr>
          <a:xfrm>
            <a:off x="43815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osts are greater than revenue]]></a:t>
            </a:r>
          </a:p>
        </p:txBody>
      </p:sp>
      <p:sp>
        <p:nvSpPr>
          <p:cNvPr id="37" name=""/>
          <p:cNvSpPr txBox="1"/>
          <p:nvPr/>
        </p:nvSpPr>
        <p:spPr>
          <a:xfrm>
            <a:off x="80772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the lines, left of break-even]]></a:t>
            </a:r>
          </a:p>
        </p:txBody>
      </p:sp>
      <p:sp>
        <p:nvSpPr>
          <p:cNvPr id="38" name="" descr=""/>
          <p:cNvSpPr/>
          <p:nvPr/>
        </p:nvSpPr>
        <p:spPr>
          <a:xfrm>
            <a:off x="552450" y="513397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56864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rofit]]></a:t>
            </a:r>
          </a:p>
        </p:txBody>
      </p:sp>
      <p:sp>
        <p:nvSpPr>
          <p:cNvPr id="41" name=""/>
          <p:cNvSpPr txBox="1"/>
          <p:nvPr/>
        </p:nvSpPr>
        <p:spPr>
          <a:xfrm>
            <a:off x="43815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venue is greater than costs]]></a:t>
            </a:r>
          </a:p>
        </p:txBody>
      </p:sp>
      <p:sp>
        <p:nvSpPr>
          <p:cNvPr id="42" name=""/>
          <p:cNvSpPr txBox="1"/>
          <p:nvPr/>
        </p:nvSpPr>
        <p:spPr>
          <a:xfrm>
            <a:off x="80772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the lines, right of break-even]]></a:t>
            </a:r>
          </a:p>
        </p:txBody>
      </p:sp>
      <p:sp>
        <p:nvSpPr>
          <p:cNvPr id="43" name="" descr=""/>
          <p:cNvSpPr/>
          <p:nvPr/>
        </p:nvSpPr>
        <p:spPr>
          <a:xfrm>
            <a:off x="552450" y="569595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44" name="" descr=""/>
          <p:cNvSpPr/>
          <p:nvPr/>
        </p:nvSpPr>
        <p:spPr>
          <a:xfrm>
            <a:off x="552450" y="62484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5" name=""/>
          <p:cNvSpPr txBox="1"/>
          <p:nvPr/>
        </p:nvSpPr>
        <p:spPr>
          <a:xfrm>
            <a:off x="6858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rgin of safety]]></a:t>
            </a:r>
          </a:p>
        </p:txBody>
      </p:sp>
      <p:sp>
        <p:nvSpPr>
          <p:cNvPr id="46" name=""/>
          <p:cNvSpPr txBox="1"/>
          <p:nvPr/>
        </p:nvSpPr>
        <p:spPr>
          <a:xfrm>
            <a:off x="43815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ow far sales can fall before a loss]]></a:t>
            </a:r>
          </a:p>
        </p:txBody>
      </p:sp>
      <p:sp>
        <p:nvSpPr>
          <p:cNvPr id="47" name=""/>
          <p:cNvSpPr txBox="1"/>
          <p:nvPr/>
        </p:nvSpPr>
        <p:spPr>
          <a:xfrm>
            <a:off x="80772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actual sales and break-even output]]></a:t>
            </a:r>
          </a:p>
        </p:txBody>
      </p:sp>
      <p:sp>
        <p:nvSpPr>
          <p:cNvPr id="4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en Things Chang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change in price or costs moves the break-even poin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Changes Affect the Café's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g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ew calculation]]></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ew break-even]]></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ffect]]></a:t>
            </a:r>
          </a:p>
        </p:txBody>
      </p:sp>
      <p:sp>
        <p:nvSpPr>
          <p:cNvPr id="14"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othing changes]]></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00 - £1.50)]]></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400 cups]]></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he starting point]]></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ice rises to £4.50]]></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50 - £1.50)]]></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 cups]]></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s: better]]></a:t>
            </a:r>
          </a:p>
        </p:txBody>
      </p:sp>
      <p:sp>
        <p:nvSpPr>
          <p:cNvPr id="26"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Fixed costs rise to £7,500]]></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7,500 ÷ (£4.00 - £1.50)]]></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 cups]]></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es: worse]]></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Variable cost rises to £2.00]]></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00 - £2.00)]]></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 cups]]></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es: worse]]></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Moves the Break-Even Poi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BREAK-EVEN FALLS (GOOD)]]></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elling price r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xed costs fal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ariable cost per unit fall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business needs to sell fewer units to cover its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margin of safety grows.]]></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BREAK-EVEN RISES (BAD)]]></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elling price fall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xed costs ris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ariable cost per unit r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business needs to sell more units to cover its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margin of safety shrink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imitations of Break-Even Analysi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is useful, but it rests on assumption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sumes everything is sol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 reality some stock may be left unsold or wast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sumes prices and costs stay the sa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pliers raise prices, and businesses offer discoun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nly as good as its figur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f the estimates of sales or costs are wrong, so is the break-even poin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oes not show cas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can be above break-even and still run out of cash.]]></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oint where total revenue equals total costs, so there is no profit and no los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 outpu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units a business must sell to cover its costs.]]></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gin of safe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ifference between actual sales and break-even output.]]></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 diagra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aph showing fixed costs, total costs and total revenue, and where they cros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ak-Even Challeng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andle maker sells candles at £12. Each candle costs £4 in wax, wicks and jars, and fixed costs are £1,600 a month. Calculate the break-even output. She sells 300 candles a month - calculate her margin of safety. Then work out the new break-even output if she raises her price to £14.]]></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price - variable cos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break-even outpu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the margin of safety.]]></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alculate at the new pric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Break-even 200 candles; margin of safety 100 candles; new break-even 160 candles at £14.]]></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break-even mean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break-even outpu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the margin of safety.]]></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Label a break-even diagram.]]></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Read break-even, profit and loss from a diagram.]]></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a price change.]]></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a change in cos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imitations of break-eve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reak-even output = fixed costs ÷ (sales price - variable cost per uni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argin of safety = actual sales - break-even output.]]></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n a diagram, break-even is where total revenue crosses total cost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er prices or lower costs lower the break-even point; lower prices or higher costs raise it.]]></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Calculate the break-even output for a business with fixed costs of £12,000, a selling price of £20 and variable costs of £8 per unit.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Always subtract the variable cost from the price before dividing. Your answer is in units, not pound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2026-09-25T11:11:38Z</dcterms:created>
  <dcterms:modified xsi:type="dcterms:W3CDTF">2026-09-25T11:11:38Z</dcterms:modified>
  <dc:title>Break-even analysis</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