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Check they subtract the variable cost before dividing - the most common mistake is £1,600 ÷ £1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42dff8d89fc4be15eb1f7f7785df9a614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4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14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4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46.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7.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4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49.png"/>
  <Relationship Id="rId3" Type="http://schemas.openxmlformats.org/officeDocument/2006/relationships/image" Target="../media/1d6f446ac2a1250a07f40cd75433e3a6ec840f3c15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51.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5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5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5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5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7.png"/>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5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0.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6.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7.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8.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9.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7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reak-even analysi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revenue?]]></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otal cost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profi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example each of a fixed and a variable cost.]]></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reven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ce × quantity sold.]]></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otal cost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costs + (variable cost per unit × quantity).]]></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tal revenue - total cost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example each of a fixed and a variable cos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rent, salaries, insurance. Variable: raw materials, packaging, stock.]]></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is meant by break-even.]]></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alculate the break-even level of output.]]></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alculate and explain the margin of safety.]]></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Read profit, loss and break-even from a break-even diagram.]]></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changes in revenue and costs on break-even.]]></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Break-Ev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reak-even is the point where total revenue equals total costs - no profit and no lo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reak-even outpu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units a business must sell to cover all its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low break-eve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unit short of break-even means the business makes a los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bove break-eve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unit sold beyond break-even adds to profi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tells a new business how much it must sell before it makes any money, and helps owners and banks judge whether an idea is realistic.]]></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lculating Break-Ev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reak-even output = fixed costs ÷ (sales price - variable cost per unit).]]></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les price - variable 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amount each unit contributes towards paying the fixed cost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xed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osts that must be covered before any profit is mad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answ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 always in units, not pounds. Round up to a whole unit if needed - you cannot sell part of a produc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Café's Break-Even Poi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rite the formula first, then put in the numbers.]]></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afé sells coffee at £4. Each cup costs £1.50 to make, and fixed costs are £6,000 a month. Calculate how many cups it must sell to break even.]]></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rite the formula]]></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400" spc="0" u="none" cap="none">
                <a:solidFill>
                  <a:srgbClr val="2B2420">
                    <a:alpha val="100000"/>
                  </a:srgbClr>
                </a:solidFill>
                <a:latin typeface="Calibri"/>
              </a:rPr>
              <a:t><![CDATA[Break-even = fixed costs ÷ (sales price - variable cost per unit)]]></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Price - variable cost]]></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4.00 - £1.50 = £2.50 per cup]]></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Divide fixed costs]]></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6,000 ÷ £2.50 = 2,400]]></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Break-even = 2,400 cups a month]]></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Margin of Safe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rgin of safety = actual (or budgeted) sales - break-even outpu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far sales could fall before the business starts to make a los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ig marg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 safer: sales can drop a long way before the business is in troubl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small marg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 risky: a small fall in sales could push the business into a los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afé sells 3,000 cups and breaks even at 2,400, so its margin of safety = 3,000 - 2,400 = 600 cup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Break-Even Diagram]]></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same numbers, drawn as a grap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ading a Break-Even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café breaks even at 2,400 cups. At 3,000 cups its margin of safety is 600 cup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On a break-even diagram, fixed costs are a flat line because they do not change with output. Total costs start at the fixed costs and rise with every cup made. Total revenue starts at zero and rises faster. Where revenue crosses total costs, the business breaks even.]]></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Each Part of the Diagram Sho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art]]></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it show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ere to find it]]></a:t>
            </a:r>
          </a:p>
        </p:txBody>
      </p:sp>
      <p:sp>
        <p:nvSpPr>
          <p:cNvPr id="13" name="" descr=""/>
          <p:cNvSpPr/>
          <p:nvPr/>
        </p:nvSpPr>
        <p:spPr>
          <a:xfrm>
            <a:off x="552450" y="232410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8765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ixed costs line]]></a:t>
            </a:r>
          </a:p>
        </p:txBody>
      </p:sp>
      <p:sp>
        <p:nvSpPr>
          <p:cNvPr id="16" name=""/>
          <p:cNvSpPr txBox="1"/>
          <p:nvPr/>
        </p:nvSpPr>
        <p:spPr>
          <a:xfrm>
            <a:off x="4381500" y="23241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osts that do not change with output]]></a:t>
            </a:r>
          </a:p>
        </p:txBody>
      </p:sp>
      <p:sp>
        <p:nvSpPr>
          <p:cNvPr id="17" name=""/>
          <p:cNvSpPr txBox="1"/>
          <p:nvPr/>
        </p:nvSpPr>
        <p:spPr>
          <a:xfrm>
            <a:off x="8077200" y="23241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lat, horizontal line]]></a:t>
            </a:r>
          </a:p>
        </p:txBody>
      </p:sp>
      <p:sp>
        <p:nvSpPr>
          <p:cNvPr id="18" name="" descr=""/>
          <p:cNvSpPr/>
          <p:nvPr/>
        </p:nvSpPr>
        <p:spPr>
          <a:xfrm>
            <a:off x="552450" y="2886075"/>
            <a:ext cx="11087100" cy="561975"/>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4385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8860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otal costs line]]></a:t>
            </a:r>
          </a:p>
        </p:txBody>
      </p:sp>
      <p:sp>
        <p:nvSpPr>
          <p:cNvPr id="21" name=""/>
          <p:cNvSpPr txBox="1"/>
          <p:nvPr/>
        </p:nvSpPr>
        <p:spPr>
          <a:xfrm>
            <a:off x="4381500" y="28860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ixed costs + variable costs]]></a:t>
            </a:r>
          </a:p>
        </p:txBody>
      </p:sp>
      <p:sp>
        <p:nvSpPr>
          <p:cNvPr id="22" name=""/>
          <p:cNvSpPr txBox="1"/>
          <p:nvPr/>
        </p:nvSpPr>
        <p:spPr>
          <a:xfrm>
            <a:off x="8077200" y="28860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rts at the fixed costs line, slopes up]]></a:t>
            </a:r>
          </a:p>
        </p:txBody>
      </p:sp>
      <p:sp>
        <p:nvSpPr>
          <p:cNvPr id="23" name="" descr=""/>
          <p:cNvSpPr/>
          <p:nvPr/>
        </p:nvSpPr>
        <p:spPr>
          <a:xfrm>
            <a:off x="552450" y="344805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0005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4480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otal revenue line]]></a:t>
            </a:r>
          </a:p>
        </p:txBody>
      </p:sp>
      <p:sp>
        <p:nvSpPr>
          <p:cNvPr id="26" name=""/>
          <p:cNvSpPr txBox="1"/>
          <p:nvPr/>
        </p:nvSpPr>
        <p:spPr>
          <a:xfrm>
            <a:off x="4381500" y="34480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Money from sales]]></a:t>
            </a:r>
          </a:p>
        </p:txBody>
      </p:sp>
      <p:sp>
        <p:nvSpPr>
          <p:cNvPr id="27" name=""/>
          <p:cNvSpPr txBox="1"/>
          <p:nvPr/>
        </p:nvSpPr>
        <p:spPr>
          <a:xfrm>
            <a:off x="8077200" y="34480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rts at zero, slopes up more steeply]]></a:t>
            </a:r>
          </a:p>
        </p:txBody>
      </p:sp>
      <p:sp>
        <p:nvSpPr>
          <p:cNvPr id="28" name="" descr=""/>
          <p:cNvSpPr/>
          <p:nvPr/>
        </p:nvSpPr>
        <p:spPr>
          <a:xfrm>
            <a:off x="552450" y="4010025"/>
            <a:ext cx="11087100" cy="561975"/>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562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01002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Break-even point]]></a:t>
            </a:r>
          </a:p>
        </p:txBody>
      </p:sp>
      <p:sp>
        <p:nvSpPr>
          <p:cNvPr id="31" name=""/>
          <p:cNvSpPr txBox="1"/>
          <p:nvPr/>
        </p:nvSpPr>
        <p:spPr>
          <a:xfrm>
            <a:off x="4381500" y="401002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Revenue = total costs]]></a:t>
            </a:r>
          </a:p>
        </p:txBody>
      </p:sp>
      <p:sp>
        <p:nvSpPr>
          <p:cNvPr id="32" name=""/>
          <p:cNvSpPr txBox="1"/>
          <p:nvPr/>
        </p:nvSpPr>
        <p:spPr>
          <a:xfrm>
            <a:off x="8077200" y="401002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Where the revenue and total costs lines cross]]></a:t>
            </a:r>
          </a:p>
        </p:txBody>
      </p:sp>
      <p:sp>
        <p:nvSpPr>
          <p:cNvPr id="33" name="" descr=""/>
          <p:cNvSpPr/>
          <p:nvPr/>
        </p:nvSpPr>
        <p:spPr>
          <a:xfrm>
            <a:off x="552450" y="457200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1244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5720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oss]]></a:t>
            </a:r>
          </a:p>
        </p:txBody>
      </p:sp>
      <p:sp>
        <p:nvSpPr>
          <p:cNvPr id="36" name=""/>
          <p:cNvSpPr txBox="1"/>
          <p:nvPr/>
        </p:nvSpPr>
        <p:spPr>
          <a:xfrm>
            <a:off x="4381500" y="45720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osts are greater than revenue]]></a:t>
            </a:r>
          </a:p>
        </p:txBody>
      </p:sp>
      <p:sp>
        <p:nvSpPr>
          <p:cNvPr id="37" name=""/>
          <p:cNvSpPr txBox="1"/>
          <p:nvPr/>
        </p:nvSpPr>
        <p:spPr>
          <a:xfrm>
            <a:off x="8077200" y="457200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ap between the lines, left of break-even]]></a:t>
            </a:r>
          </a:p>
        </p:txBody>
      </p:sp>
      <p:sp>
        <p:nvSpPr>
          <p:cNvPr id="38" name="" descr=""/>
          <p:cNvSpPr/>
          <p:nvPr/>
        </p:nvSpPr>
        <p:spPr>
          <a:xfrm>
            <a:off x="552450" y="5133975"/>
            <a:ext cx="11087100" cy="561975"/>
          </a:xfrm>
          <a:prstGeom prst="rect">
            <a:avLst/>
          </a:prstGeom>
          <a:solidFill>
            <a:srgbClr val="FFFFFF">
              <a:alpha val="100000"/>
            </a:srgbClr>
          </a:solidFill>
          <a:ln w="9525">
            <a:noFill/>
          </a:ln>
        </p:spPr>
        <p:txBody>
          <a:bodyPr vertOverflow="clip" rtlCol="0" anchor="ctr"/>
          <a:lstStyle/>
          <a:p>
            <a:pPr algn="ctr"/>
            <a:r>
              <a:t/>
            </a:r>
          </a:p>
        </p:txBody>
      </p:sp>
      <p:sp>
        <p:nvSpPr>
          <p:cNvPr id="39" name="" descr=""/>
          <p:cNvSpPr/>
          <p:nvPr/>
        </p:nvSpPr>
        <p:spPr>
          <a:xfrm>
            <a:off x="552450" y="56864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51339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rofit]]></a:t>
            </a:r>
          </a:p>
        </p:txBody>
      </p:sp>
      <p:sp>
        <p:nvSpPr>
          <p:cNvPr id="41" name=""/>
          <p:cNvSpPr txBox="1"/>
          <p:nvPr/>
        </p:nvSpPr>
        <p:spPr>
          <a:xfrm>
            <a:off x="4381500" y="51339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Revenue is greater than costs]]></a:t>
            </a:r>
          </a:p>
        </p:txBody>
      </p:sp>
      <p:sp>
        <p:nvSpPr>
          <p:cNvPr id="42" name=""/>
          <p:cNvSpPr txBox="1"/>
          <p:nvPr/>
        </p:nvSpPr>
        <p:spPr>
          <a:xfrm>
            <a:off x="8077200" y="5133975"/>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ap between the lines, right of break-even]]></a:t>
            </a:r>
          </a:p>
        </p:txBody>
      </p:sp>
      <p:sp>
        <p:nvSpPr>
          <p:cNvPr id="43" name="" descr=""/>
          <p:cNvSpPr/>
          <p:nvPr/>
        </p:nvSpPr>
        <p:spPr>
          <a:xfrm>
            <a:off x="552450" y="5695950"/>
            <a:ext cx="11087100" cy="561975"/>
          </a:xfrm>
          <a:prstGeom prst="rect">
            <a:avLst/>
          </a:prstGeom>
          <a:solidFill>
            <a:srgbClr val="FBF4EA">
              <a:alpha val="100000"/>
            </a:srgbClr>
          </a:solidFill>
          <a:ln w="9525">
            <a:noFill/>
          </a:ln>
        </p:spPr>
        <p:txBody>
          <a:bodyPr vertOverflow="clip" rtlCol="0" anchor="ctr"/>
          <a:lstStyle/>
          <a:p>
            <a:pPr algn="ctr"/>
            <a:r>
              <a:t/>
            </a:r>
          </a:p>
        </p:txBody>
      </p:sp>
      <p:sp>
        <p:nvSpPr>
          <p:cNvPr id="44" name="" descr=""/>
          <p:cNvSpPr/>
          <p:nvPr/>
        </p:nvSpPr>
        <p:spPr>
          <a:xfrm>
            <a:off x="552450" y="62484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5" name=""/>
          <p:cNvSpPr txBox="1"/>
          <p:nvPr/>
        </p:nvSpPr>
        <p:spPr>
          <a:xfrm>
            <a:off x="685800" y="56959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Margin of safety]]></a:t>
            </a:r>
          </a:p>
        </p:txBody>
      </p:sp>
      <p:sp>
        <p:nvSpPr>
          <p:cNvPr id="46" name=""/>
          <p:cNvSpPr txBox="1"/>
          <p:nvPr/>
        </p:nvSpPr>
        <p:spPr>
          <a:xfrm>
            <a:off x="4381500" y="56959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ow far sales can fall before a loss]]></a:t>
            </a:r>
          </a:p>
        </p:txBody>
      </p:sp>
      <p:sp>
        <p:nvSpPr>
          <p:cNvPr id="47" name=""/>
          <p:cNvSpPr txBox="1"/>
          <p:nvPr/>
        </p:nvSpPr>
        <p:spPr>
          <a:xfrm>
            <a:off x="8077200" y="5695950"/>
            <a:ext cx="3429000" cy="56197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ap between actual sales and break-even output]]></a:t>
            </a:r>
          </a:p>
        </p:txBody>
      </p:sp>
      <p:sp>
        <p:nvSpPr>
          <p:cNvPr id="4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en Things Chang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A change in price or costs moves the break-even poin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Changes Affect the Café's Break-Ev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hang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ew calculation]]></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ew break-even]]></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ffect]]></a:t>
            </a:r>
          </a:p>
        </p:txBody>
      </p:sp>
      <p:sp>
        <p:nvSpPr>
          <p:cNvPr id="14"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Nothing changes]]></a:t>
            </a:r>
          </a:p>
        </p:txBody>
      </p:sp>
      <p:sp>
        <p:nvSpPr>
          <p:cNvPr id="17" name=""/>
          <p:cNvSpPr txBox="1"/>
          <p:nvPr/>
        </p:nvSpPr>
        <p:spPr>
          <a:xfrm>
            <a:off x="345757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 ÷ (£4.00 - £1.50)]]></a:t>
            </a:r>
          </a:p>
        </p:txBody>
      </p:sp>
      <p:sp>
        <p:nvSpPr>
          <p:cNvPr id="18" name=""/>
          <p:cNvSpPr txBox="1"/>
          <p:nvPr/>
        </p:nvSpPr>
        <p:spPr>
          <a:xfrm>
            <a:off x="622935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400 cups]]></a:t>
            </a:r>
          </a:p>
        </p:txBody>
      </p:sp>
      <p:sp>
        <p:nvSpPr>
          <p:cNvPr id="19" name=""/>
          <p:cNvSpPr txBox="1"/>
          <p:nvPr/>
        </p:nvSpPr>
        <p:spPr>
          <a:xfrm>
            <a:off x="900112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he starting point]]></a:t>
            </a:r>
          </a:p>
        </p:txBody>
      </p:sp>
      <p:sp>
        <p:nvSpPr>
          <p:cNvPr id="20"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ice rises to £4.50]]></a:t>
            </a:r>
          </a:p>
        </p:txBody>
      </p:sp>
      <p:sp>
        <p:nvSpPr>
          <p:cNvPr id="23" name=""/>
          <p:cNvSpPr txBox="1"/>
          <p:nvPr/>
        </p:nvSpPr>
        <p:spPr>
          <a:xfrm>
            <a:off x="345757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 ÷ (£4.50 - £1.50)]]></a:t>
            </a:r>
          </a:p>
        </p:txBody>
      </p:sp>
      <p:sp>
        <p:nvSpPr>
          <p:cNvPr id="24" name=""/>
          <p:cNvSpPr txBox="1"/>
          <p:nvPr/>
        </p:nvSpPr>
        <p:spPr>
          <a:xfrm>
            <a:off x="622935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 cups]]></a:t>
            </a:r>
          </a:p>
        </p:txBody>
      </p:sp>
      <p:sp>
        <p:nvSpPr>
          <p:cNvPr id="25" name=""/>
          <p:cNvSpPr txBox="1"/>
          <p:nvPr/>
        </p:nvSpPr>
        <p:spPr>
          <a:xfrm>
            <a:off x="900112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lls: better]]></a:t>
            </a:r>
          </a:p>
        </p:txBody>
      </p:sp>
      <p:sp>
        <p:nvSpPr>
          <p:cNvPr id="26"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Fixed costs rise to £7,500]]></a:t>
            </a:r>
          </a:p>
        </p:txBody>
      </p:sp>
      <p:sp>
        <p:nvSpPr>
          <p:cNvPr id="29" name=""/>
          <p:cNvSpPr txBox="1"/>
          <p:nvPr/>
        </p:nvSpPr>
        <p:spPr>
          <a:xfrm>
            <a:off x="345757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7,500 ÷ (£4.00 - £1.50)]]></a:t>
            </a:r>
          </a:p>
        </p:txBody>
      </p:sp>
      <p:sp>
        <p:nvSpPr>
          <p:cNvPr id="30" name=""/>
          <p:cNvSpPr txBox="1"/>
          <p:nvPr/>
        </p:nvSpPr>
        <p:spPr>
          <a:xfrm>
            <a:off x="622935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 cups]]></a:t>
            </a:r>
          </a:p>
        </p:txBody>
      </p:sp>
      <p:sp>
        <p:nvSpPr>
          <p:cNvPr id="31" name=""/>
          <p:cNvSpPr txBox="1"/>
          <p:nvPr/>
        </p:nvSpPr>
        <p:spPr>
          <a:xfrm>
            <a:off x="900112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ises: worse]]></a:t>
            </a:r>
          </a:p>
        </p:txBody>
      </p:sp>
      <p:sp>
        <p:nvSpPr>
          <p:cNvPr id="32"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Variable cost rises to £2.00]]></a:t>
            </a:r>
          </a:p>
        </p:txBody>
      </p:sp>
      <p:sp>
        <p:nvSpPr>
          <p:cNvPr id="35" name=""/>
          <p:cNvSpPr txBox="1"/>
          <p:nvPr/>
        </p:nvSpPr>
        <p:spPr>
          <a:xfrm>
            <a:off x="345757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 ÷ (£4.00 - £2.00)]]></a:t>
            </a:r>
          </a:p>
        </p:txBody>
      </p:sp>
      <p:sp>
        <p:nvSpPr>
          <p:cNvPr id="36" name=""/>
          <p:cNvSpPr txBox="1"/>
          <p:nvPr/>
        </p:nvSpPr>
        <p:spPr>
          <a:xfrm>
            <a:off x="622935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 cups]]></a:t>
            </a:r>
          </a:p>
        </p:txBody>
      </p:sp>
      <p:sp>
        <p:nvSpPr>
          <p:cNvPr id="37" name=""/>
          <p:cNvSpPr txBox="1"/>
          <p:nvPr/>
        </p:nvSpPr>
        <p:spPr>
          <a:xfrm>
            <a:off x="900112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ises: worse]]></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Moves the Break-Even Poi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BREAK-EVEN FALLS (GOOD)]]></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elling price ris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xed costs fal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ariable cost per unit fall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business needs to sell fewer units to cover its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margin of safety grows.]]></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BREAK-EVEN RISES (BAD)]]></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elling price fall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xed costs ris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ariable cost per unit ris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business needs to sell more units to cover its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margin of safety shrink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imitations of Break-Even Analysi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reak-even is useful, but it rests on assumption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ssumes everything is sol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 reality some stock may be left unsold or wast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ssumes prices and costs stay the sa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ppliers raise prices, and businesses offer discoun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nly as good as its figur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f the estimates of sales or costs are wrong, so is the break-even poin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oes not show cash]]></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can be above break-even and still run out of cash.]]></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eak-eve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oint where total revenue equals total costs, so there is no profit and no loss.]]></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eak-even outpu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number of units a business must sell to cover its costs.]]></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gin of safe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difference between actual sales and break-even output.]]></a:t>
            </a:r>
          </a:p>
        </p:txBody>
      </p:sp>
      <p:sp>
        <p:nvSpPr>
          <p:cNvPr id="15" name="" descr=""/>
          <p:cNvSpPr/>
          <p:nvPr/>
        </p:nvSpPr>
        <p:spPr>
          <a:xfrm>
            <a:off x="62293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eak-even diagram]]></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raph showing fixed costs, total costs and total revenue, and where they cros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eak-Even Challeng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andle maker sells candles at £12. Each candle costs £4 in wax, wicks and jars, and fixed costs are £1,600 a month. Calculate the break-even output. She sells 300 candles a month - calculate her margin of safety. Then work out the new break-even output if she raises her price to £14.]]></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price - variable cos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break-even outpu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the margin of safety.]]></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alculate at the new price.]]></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Break-even 200 candles; margin of safety 100 candles; new break-even 160 candles at £14.]]></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break-even mean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break-even output.]]></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the margin of safety.]]></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Label a break-even diagram.]]></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Read break-even, profit and loss from a diagram.]]></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ffect of a price change.]]></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ffect of a change in cost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imitations of break-eve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reak-even output = fixed costs ÷ (sales price - variable cost per uni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argin of safety = actual sales - break-even output.]]></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On a diagram, break-even is where total revenue crosses total cost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Higher prices or lower costs lower the break-even point; lower prices or higher costs raise it.]]></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Calculate the break-even output for a business with fixed costs of £12,000, a selling price of £20 and variable costs of £8 per unit.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Always subtract the variable cost from the price before dividing. Your answer is in units, not pound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reak-Even Analysi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Show your working in calculations.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margin of safety'.]]></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has fixed costs of £12,000. It sells its product for £20 and the variable cost is £8 per unit. Calculate the break-even level of…]]></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same business sells 1,300 units. Using your answer above, calculate its margin of safety. You are advised to show your workin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Exam Practice: Break-Even Analysi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new business of calculating its break-even outpu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impact on a business's break-even output of an increase in the variable cost per unit.]]></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margin of safet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ctual / budgeted sales minus break-even outpu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8A4326">
                    <a:alpha val="100000"/>
                  </a:srgbClr>
                </a:solidFill>
                <a:latin typeface="Georgia"/>
              </a:rPr>
              <a:t><![CDATA[A business has fixed costs of £12,000. It sells its product for £20 and the variable cost is £8 per unit. Calculate the break-even level of output.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fixed costs ÷ (price - variable cost per un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1,000 uni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The same business sells 1,300 units. Using your answer above, calculate its margin of safety.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actual sales - break-even outpu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300 uni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own figure rule applie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new business of calculating its break-even outpu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benefit identified, e.g. sets a sales target / shows if the idea is viable / helps get a loa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why this helps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impact on a business's break-even output of an increase in the variable cost per uni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 impact identified: break-even output ri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2026-09-25T11:11:38Z</dcterms:created>
  <dcterms:modified xsi:type="dcterms:W3CDTF">2026-09-25T11:11:38Z</dcterms:modified>
  <dc:title>Break-even analysis</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