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d858d083ca05c0ee7fa1f69cbbd598817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7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7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7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17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7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7.png"/>
  <Relationship Id="rId3" Type="http://schemas.openxmlformats.org/officeDocument/2006/relationships/image" Target="../media/8df2002fcee9e49076f8994b63633ee96f41d6f41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7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18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8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8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8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8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8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9.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1.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sh and cash flow forecasting]]></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reak-eve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margin of safet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happens to break-even if fixed costs ris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reak-eve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oint where total revenue equals total cos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sales price - variable cost per un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margin of safe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ctual sales - break-even outpu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happens to break-even if fixed costs ris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It rises - more units must be sold.]]></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cash to a business.]]></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cash and profit.]]></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cash inflows, cash outflows and net cash flow.]]></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opening and closing balances in a cash-flow forecast.]]></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Interpret a cash-flow forecas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700" spc="0" u="none" cap="none">
                <a:solidFill>
                  <a:srgbClr val="8A4326">
                    <a:alpha val="100000"/>
                  </a:srgbClr>
                </a:solidFill>
                <a:latin typeface="Georgia"/>
              </a:rPr>
              <a:t><![CDATA[Profit keeps a business going in the long run. Cash keeps it alive this week.]]></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7A6659">
                    <a:alpha val="100000"/>
                  </a:srgbClr>
                </a:solidFill>
                <a:latin typeface="Calibri"/>
              </a:rPr>
              <a:t><![CDATA[More businesses fail because they run out of cash than because they never make a profi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Cash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ash is the money a business has available to spend right now - in the bank or in the ti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suppli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out cash, suppliers stop delivering stock and materials, and the business cannot sell anything.]]></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overhea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nt, electricity and insurance must be paid on time, or the business may lose its premis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expect to be paid on time; if they are not, they may lea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revent business fail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cannot pay its debts when they are due is insolvent, and may be forced to close - even if it is profitable on pap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tching the Bank Ba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Knowing how much cash there is - and will be - is part of the daily job.]]></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Small business owners check their cash constantly, because the bills never stop: suppliers, rent, wages. A cash-flow forecast lets them see a problem coming months before it arrives, while there is still time to do something about i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sh or Prof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CASH]]></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money the business actually has right now.]]></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eded to pay bills when they are du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anges the moment money comes in or goes ou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hort term: without it, a business can fail this month.]]></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PROF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Revenue minus costs over a period of tim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ncludes sales that customers have not yet paid for.]]></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Worked out at the end of a perio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ong term: without it, a business cannot survive for ev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How a Profitable Business Runs Out of Cas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fit counts a sale when it is made; cash counts it when the money arriv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 pay 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lets customers pay in 60 days has made the sale, and the profit, but has none of the cash y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aying for stock up fro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oy shop buys its Christmas stock in September, months before customers buy 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ying equip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arge purchase such as a van uses up cash immediately, even though it will earn money for yea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ing too fa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orders mean more materials and staff to pay for before the customers pa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ash-Flow Forecast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edicting the cash that will come in and go out, month by mont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arts of a Cash-Flow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ash inflow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coming into the business: cash sales, payments from customers, loans, and money invested by the owner.]]></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ash outflow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going out of the business: stock, wages, rent, bills and loan repayments.]]></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Net cash flow]]></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sh inflows - cash outflows. Negative if more goes out than comes in.]]></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pening bal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sh the business has at the start of the month. It is always last month's closing balance.]]></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losing bal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pening balance + net cash flow. The cash left at the end of the month.]]></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afé's Cash-Flow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tem]]></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January (£)]]></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bruary (£)]]></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rch (£)]]></a:t>
            </a:r>
          </a:p>
        </p:txBody>
      </p:sp>
      <p:sp>
        <p:nvSpPr>
          <p:cNvPr id="14"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ash inflows: sales]]></a:t>
            </a:r>
          </a:p>
        </p:txBody>
      </p:sp>
      <p:sp>
        <p:nvSpPr>
          <p:cNvPr id="17" name=""/>
          <p:cNvSpPr txBox="1"/>
          <p:nvPr/>
        </p:nvSpPr>
        <p:spPr>
          <a:xfrm>
            <a:off x="345757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0]]></a:t>
            </a:r>
          </a:p>
        </p:txBody>
      </p:sp>
      <p:sp>
        <p:nvSpPr>
          <p:cNvPr id="18" name=""/>
          <p:cNvSpPr txBox="1"/>
          <p:nvPr/>
        </p:nvSpPr>
        <p:spPr>
          <a:xfrm>
            <a:off x="622935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a:t>
            </a:r>
          </a:p>
        </p:txBody>
      </p:sp>
      <p:sp>
        <p:nvSpPr>
          <p:cNvPr id="19" name=""/>
          <p:cNvSpPr txBox="1"/>
          <p:nvPr/>
        </p:nvSpPr>
        <p:spPr>
          <a:xfrm>
            <a:off x="900112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7,500]]></a:t>
            </a:r>
          </a:p>
        </p:txBody>
      </p:sp>
      <p:sp>
        <p:nvSpPr>
          <p:cNvPr id="20"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ent]]></a:t>
            </a:r>
          </a:p>
        </p:txBody>
      </p:sp>
      <p:sp>
        <p:nvSpPr>
          <p:cNvPr id="23" name=""/>
          <p:cNvSpPr txBox="1"/>
          <p:nvPr/>
        </p:nvSpPr>
        <p:spPr>
          <a:xfrm>
            <a:off x="345757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4" name=""/>
          <p:cNvSpPr txBox="1"/>
          <p:nvPr/>
        </p:nvSpPr>
        <p:spPr>
          <a:xfrm>
            <a:off x="622935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5" name=""/>
          <p:cNvSpPr txBox="1"/>
          <p:nvPr/>
        </p:nvSpPr>
        <p:spPr>
          <a:xfrm>
            <a:off x="900112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6"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Wages]]></a:t>
            </a:r>
          </a:p>
        </p:txBody>
      </p:sp>
      <p:sp>
        <p:nvSpPr>
          <p:cNvPr id="29" name=""/>
          <p:cNvSpPr txBox="1"/>
          <p:nvPr/>
        </p:nvSpPr>
        <p:spPr>
          <a:xfrm>
            <a:off x="345757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a:t>
            </a:r>
          </a:p>
        </p:txBody>
      </p:sp>
      <p:sp>
        <p:nvSpPr>
          <p:cNvPr id="30" name=""/>
          <p:cNvSpPr txBox="1"/>
          <p:nvPr/>
        </p:nvSpPr>
        <p:spPr>
          <a:xfrm>
            <a:off x="622935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500]]></a:t>
            </a:r>
          </a:p>
        </p:txBody>
      </p:sp>
      <p:sp>
        <p:nvSpPr>
          <p:cNvPr id="31" name=""/>
          <p:cNvSpPr txBox="1"/>
          <p:nvPr/>
        </p:nvSpPr>
        <p:spPr>
          <a:xfrm>
            <a:off x="900112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a:t>
            </a:r>
          </a:p>
        </p:txBody>
      </p:sp>
      <p:sp>
        <p:nvSpPr>
          <p:cNvPr id="32"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tock]]></a:t>
            </a:r>
          </a:p>
        </p:txBody>
      </p:sp>
      <p:sp>
        <p:nvSpPr>
          <p:cNvPr id="35" name=""/>
          <p:cNvSpPr txBox="1"/>
          <p:nvPr/>
        </p:nvSpPr>
        <p:spPr>
          <a:xfrm>
            <a:off x="345757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36" name=""/>
          <p:cNvSpPr txBox="1"/>
          <p:nvPr/>
        </p:nvSpPr>
        <p:spPr>
          <a:xfrm>
            <a:off x="622935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37" name=""/>
          <p:cNvSpPr txBox="1"/>
          <p:nvPr/>
        </p:nvSpPr>
        <p:spPr>
          <a:xfrm>
            <a:off x="900112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38"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otal cash outflows]]></a:t>
            </a:r>
          </a:p>
        </p:txBody>
      </p:sp>
      <p:sp>
        <p:nvSpPr>
          <p:cNvPr id="41" name=""/>
          <p:cNvSpPr txBox="1"/>
          <p:nvPr/>
        </p:nvSpPr>
        <p:spPr>
          <a:xfrm>
            <a:off x="345757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500]]></a:t>
            </a:r>
          </a:p>
        </p:txBody>
      </p:sp>
      <p:sp>
        <p:nvSpPr>
          <p:cNvPr id="42" name=""/>
          <p:cNvSpPr txBox="1"/>
          <p:nvPr/>
        </p:nvSpPr>
        <p:spPr>
          <a:xfrm>
            <a:off x="622935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0]]></a:t>
            </a:r>
          </a:p>
        </p:txBody>
      </p:sp>
      <p:sp>
        <p:nvSpPr>
          <p:cNvPr id="43" name=""/>
          <p:cNvSpPr txBox="1"/>
          <p:nvPr/>
        </p:nvSpPr>
        <p:spPr>
          <a:xfrm>
            <a:off x="900112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500]]></a:t>
            </a:r>
          </a:p>
        </p:txBody>
      </p:sp>
      <p:sp>
        <p:nvSpPr>
          <p:cNvPr id="44"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et cash flow]]></a:t>
            </a:r>
          </a:p>
        </p:txBody>
      </p:sp>
      <p:sp>
        <p:nvSpPr>
          <p:cNvPr id="47" name=""/>
          <p:cNvSpPr txBox="1"/>
          <p:nvPr/>
        </p:nvSpPr>
        <p:spPr>
          <a:xfrm>
            <a:off x="345757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48" name=""/>
          <p:cNvSpPr txBox="1"/>
          <p:nvPr/>
        </p:nvSpPr>
        <p:spPr>
          <a:xfrm>
            <a:off x="622935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49" name=""/>
          <p:cNvSpPr txBox="1"/>
          <p:nvPr/>
        </p:nvSpPr>
        <p:spPr>
          <a:xfrm>
            <a:off x="900112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50"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51"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2" name=""/>
          <p:cNvSpPr txBox="1"/>
          <p:nvPr/>
        </p:nvSpPr>
        <p:spPr>
          <a:xfrm>
            <a:off x="68580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pening balance]]></a:t>
            </a:r>
          </a:p>
        </p:txBody>
      </p:sp>
      <p:sp>
        <p:nvSpPr>
          <p:cNvPr id="53" name=""/>
          <p:cNvSpPr txBox="1"/>
          <p:nvPr/>
        </p:nvSpPr>
        <p:spPr>
          <a:xfrm>
            <a:off x="345757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54" name=""/>
          <p:cNvSpPr txBox="1"/>
          <p:nvPr/>
        </p:nvSpPr>
        <p:spPr>
          <a:xfrm>
            <a:off x="622935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a:t>
            </a:r>
          </a:p>
        </p:txBody>
      </p:sp>
      <p:sp>
        <p:nvSpPr>
          <p:cNvPr id="55" name=""/>
          <p:cNvSpPr txBox="1"/>
          <p:nvPr/>
        </p:nvSpPr>
        <p:spPr>
          <a:xfrm>
            <a:off x="900112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56"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57"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8" name=""/>
          <p:cNvSpPr txBox="1"/>
          <p:nvPr/>
        </p:nvSpPr>
        <p:spPr>
          <a:xfrm>
            <a:off x="68580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losing balance]]></a:t>
            </a:r>
          </a:p>
        </p:txBody>
      </p:sp>
      <p:sp>
        <p:nvSpPr>
          <p:cNvPr id="59" name=""/>
          <p:cNvSpPr txBox="1"/>
          <p:nvPr/>
        </p:nvSpPr>
        <p:spPr>
          <a:xfrm>
            <a:off x="345757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a:t>
            </a:r>
          </a:p>
        </p:txBody>
      </p:sp>
      <p:sp>
        <p:nvSpPr>
          <p:cNvPr id="60" name=""/>
          <p:cNvSpPr txBox="1"/>
          <p:nvPr/>
        </p:nvSpPr>
        <p:spPr>
          <a:xfrm>
            <a:off x="622935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61" name=""/>
          <p:cNvSpPr txBox="1"/>
          <p:nvPr/>
        </p:nvSpPr>
        <p:spPr>
          <a:xfrm>
            <a:off x="900112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500]]></a:t>
            </a:r>
          </a:p>
        </p:txBody>
      </p:sp>
      <p:sp>
        <p:nvSpPr>
          <p:cNvPr id="6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rking Through Januar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lways work in this order.]]></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Using the café's forecast, show how January's closing balance is calculated, and why it becomes February's opening balance.]]></a:t>
            </a:r>
          </a:p>
        </p:txBody>
      </p:sp>
      <p:sp>
        <p:nvSpPr>
          <p:cNvPr id="13" name="" descr=""/>
          <p:cNvSpPr/>
          <p:nvPr/>
        </p:nvSpPr>
        <p:spPr>
          <a:xfrm>
            <a:off x="552450" y="3248025"/>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276600"/>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143250"/>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Total cash outflows]]></a:t>
            </a:r>
          </a:p>
        </p:txBody>
      </p:sp>
      <p:sp>
        <p:nvSpPr>
          <p:cNvPr id="16" name=""/>
          <p:cNvSpPr txBox="1"/>
          <p:nvPr/>
        </p:nvSpPr>
        <p:spPr>
          <a:xfrm>
            <a:off x="4933950" y="3143250"/>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1,500 + £3,000 + £2,000 = £6,500]]></a:t>
            </a:r>
          </a:p>
        </p:txBody>
      </p:sp>
      <p:sp>
        <p:nvSpPr>
          <p:cNvPr id="17" name="" descr=""/>
          <p:cNvSpPr/>
          <p:nvPr/>
        </p:nvSpPr>
        <p:spPr>
          <a:xfrm>
            <a:off x="552450" y="3848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3876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3743325"/>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Net cash flow]]></a:t>
            </a:r>
          </a:p>
        </p:txBody>
      </p:sp>
      <p:sp>
        <p:nvSpPr>
          <p:cNvPr id="20" name=""/>
          <p:cNvSpPr txBox="1"/>
          <p:nvPr/>
        </p:nvSpPr>
        <p:spPr>
          <a:xfrm>
            <a:off x="4933950" y="3743325"/>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5,000 - £6,500 = (£1,500)]]></a:t>
            </a:r>
          </a:p>
        </p:txBody>
      </p:sp>
      <p:sp>
        <p:nvSpPr>
          <p:cNvPr id="21" name="" descr=""/>
          <p:cNvSpPr/>
          <p:nvPr/>
        </p:nvSpPr>
        <p:spPr>
          <a:xfrm>
            <a:off x="552450" y="4448175"/>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476750"/>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343400"/>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Closing balance]]></a:t>
            </a:r>
          </a:p>
        </p:txBody>
      </p:sp>
      <p:sp>
        <p:nvSpPr>
          <p:cNvPr id="24" name=""/>
          <p:cNvSpPr txBox="1"/>
          <p:nvPr/>
        </p:nvSpPr>
        <p:spPr>
          <a:xfrm>
            <a:off x="4933950" y="4343400"/>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0 + (£1,500) = £500]]></a:t>
            </a:r>
          </a:p>
        </p:txBody>
      </p:sp>
      <p:sp>
        <p:nvSpPr>
          <p:cNvPr id="25" name="" descr=""/>
          <p:cNvSpPr/>
          <p:nvPr/>
        </p:nvSpPr>
        <p:spPr>
          <a:xfrm>
            <a:off x="552450" y="504825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552450" y="5076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7" name=""/>
          <p:cNvSpPr txBox="1"/>
          <p:nvPr/>
        </p:nvSpPr>
        <p:spPr>
          <a:xfrm>
            <a:off x="1066800" y="4943475"/>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Carry it forward]]></a:t>
            </a:r>
          </a:p>
        </p:txBody>
      </p:sp>
      <p:sp>
        <p:nvSpPr>
          <p:cNvPr id="28" name=""/>
          <p:cNvSpPr txBox="1"/>
          <p:nvPr/>
        </p:nvSpPr>
        <p:spPr>
          <a:xfrm>
            <a:off x="4933950" y="4943475"/>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300" spc="0" u="none" cap="none">
                <a:solidFill>
                  <a:srgbClr val="2B2420">
                    <a:alpha val="100000"/>
                  </a:srgbClr>
                </a:solidFill>
                <a:latin typeface="Calibri"/>
              </a:rPr>
              <a:t><![CDATA[January's closing balance of £500 becomes February's opening balance]]></a:t>
            </a:r>
          </a:p>
        </p:txBody>
      </p:sp>
      <p:sp>
        <p:nvSpPr>
          <p:cNvPr id="29"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30"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31"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January closing balance = £500]]></a:t>
            </a:r>
          </a:p>
        </p:txBody>
      </p:sp>
      <p:sp>
        <p:nvSpPr>
          <p:cNvPr id="3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the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the café's owner can learn from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difficult Janua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cash goes out than comes in, and the balance falls to just £500 - dangerously low if a bill is bigger than expect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co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t cash flow is positive in February and March, so the balance rises to £3,500.]]></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nning ahea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Knowing January will be tight, the owner could arrange an overdraft in advance, delay buying stock, or run a promotion to boost sal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forecast, not a fa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figures are predictions; if sales are lower than forecast, the cash could run ou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Businesses Use Cash-Flow Forecas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forecast is an early warning syst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pot shortages ear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e months ahead when cash may run low, and arrange finance before it is need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n spe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oose the best time to buy equipment or stoc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et a loa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nks usually ask for a cash-flow forecast before lending to a new busines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are and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are actual cash flow with the forecast and act if they diff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Carillion: Profitable on Paper, Out of Cash]]></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Carillion was one of Britain's biggest construction and services companies, building hospitals and roads and employing around 43,000 people. It reported a profit for 2016, but it was waiting months to be paid on many of its contracts while still having to pay its staff and suppliers, and it had built up huge debts. When it could no longer find the cash to pay what it owed, it went into liquidation in January 2018. Carillion showed that profit on paper is not the same as cash in the bank.]]></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6]]></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arillion reports a profi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8]]></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arillion goes into liquida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a business has available to spend immediately, in the bank or in the till.]]></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flo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movement of cash into and out of a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inflow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coming into a business, such as cash sales and loan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outflow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going out of a business, such as wages, rent and stock.]]></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Net cash flo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ash inflows minus cash outflow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pening ba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ash a business has at the start of a period - last period's closing balan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losing ba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pening balance plus net cash flow.]]></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solvenc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cannot pay its debts when they are due.]]></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flow forecas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rediction of a business's cash inflows and outflows over future month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lete the Forecas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bike repair shop starts April with £800. April inflows are £3,000 and outflows £3,600. May inflows are £4,200 and outflows £3,400. June inflows are £2,500 and outflows £3,900. Draw a cash-flow forecast, calculate the net cash flow and closing balance for each month, and say which month the owner should worry abou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raw the table with three month column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net cash flow each month.]]></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the closing balance and carry it forward.]]></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problem month and suggest one solution.]]></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Net cash flows of (£600), £800 and (£1,400); closing balances of £200, £1,000 and (£400). June needs action because the balance goes negativ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cash matters to a busines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cash and profi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 profitable business can run out of cash.]]></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ash inflows and outflow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net cash flow.]]></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opening and closing balance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Interpret a cash-flow forecas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ash is needed to pay suppliers, overheads and employees, and to avoid insolvency.]]></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ash is money available now; profit is revenue minus costs over a period.]]></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t cash flow = inflows - outflows; closing balance = opening balance + net cash flow.]]></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cash-flow forecast warns of shortages so the business can act in tim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a business might be profitable but still run out of cash.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difference in timing: the sale, and the profit, are counted when the goods are sold, but the cash only arrives when the customer pay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2026-09-25T11:11:38Z</dcterms:created>
  <dcterms:modified xsi:type="dcterms:W3CDTF">2026-09-25T11:11:38Z</dcterms:modified>
  <dc:title>Cash and cash flow forecasting</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