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The common slip is forgetting to carry the closing balance forward. Insist on the opening balance row.]]></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09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d858d083ca05c0ee7fa1f69cbbd5988192.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93.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94.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95.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401fcbc370d906e55bb62cec254ea00196.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19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98.png"/>
  <Relationship Id="rId3" Type="http://schemas.openxmlformats.org/officeDocument/2006/relationships/image" Target="../media/8df2002fcee9e49076f8994b63633ee96f41d6f419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200.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a5c6c8e20647f49978932ba069a5a0a201.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02.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03.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04.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205.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06.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07.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208.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09.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10.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11.png"/>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12.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13.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14.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15.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16.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17.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18.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19.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20.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21.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22.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23.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24.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Cash and cash flow forecasting]]></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Putting a business idea into practice]]></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4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break-even?]]></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break-even output?]]></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margin of safety?]]></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happens to break-even if fixed costs ris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break-eve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point where total revenue equals total cost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break-even outpu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Fixed costs ÷ (sales price - variable cost per unit).]]></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margin of safet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ctual sales - break-even output.]]></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happens to break-even if fixed costs ris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It rises - more units must be sold.]]></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0097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ortance of cash to a business.]]></a:t>
            </a:r>
          </a:p>
        </p:txBody>
      </p:sp>
      <p:sp>
        <p:nvSpPr>
          <p:cNvPr id="13" name="" descr=""/>
          <p:cNvSpPr/>
          <p:nvPr/>
        </p:nvSpPr>
        <p:spPr>
          <a:xfrm>
            <a:off x="552450" y="287655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difference between cash and profit.]]></a:t>
            </a:r>
          </a:p>
        </p:txBody>
      </p:sp>
      <p:sp>
        <p:nvSpPr>
          <p:cNvPr id="17" name="" descr=""/>
          <p:cNvSpPr/>
          <p:nvPr/>
        </p:nvSpPr>
        <p:spPr>
          <a:xfrm>
            <a:off x="552450" y="374332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cash inflows, cash outflows and net cash flow.]]></a:t>
            </a:r>
          </a:p>
        </p:txBody>
      </p:sp>
      <p:sp>
        <p:nvSpPr>
          <p:cNvPr id="21" name="" descr=""/>
          <p:cNvSpPr/>
          <p:nvPr/>
        </p:nvSpPr>
        <p:spPr>
          <a:xfrm>
            <a:off x="552450" y="461010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Calculate opening and closing balances in a cash-flow forecast.]]></a:t>
            </a:r>
          </a:p>
        </p:txBody>
      </p:sp>
      <p:sp>
        <p:nvSpPr>
          <p:cNvPr id="25" name="" descr=""/>
          <p:cNvSpPr/>
          <p:nvPr/>
        </p:nvSpPr>
        <p:spPr>
          <a:xfrm>
            <a:off x="552450" y="54768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Interpret a cash-flow forecast.]]></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THE BIG IDEA]]></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3700" spc="0" u="none" cap="none">
                <a:solidFill>
                  <a:srgbClr val="8A4326">
                    <a:alpha val="100000"/>
                  </a:srgbClr>
                </a:solidFill>
                <a:latin typeface="Georgia"/>
              </a:rPr>
              <a:t><![CDATA[Profit keeps a business going in the long run. Cash keeps it alive this week.]]></a:t>
            </a:r>
          </a:p>
        </p:txBody>
      </p:sp>
      <p:sp>
        <p:nvSpPr>
          <p:cNvPr id="10" name="" descr=""/>
          <p:cNvSpPr/>
          <p:nvPr/>
        </p:nvSpPr>
        <p:spPr>
          <a:xfrm>
            <a:off x="5772150" y="5524500"/>
            <a:ext cx="64770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7A6659">
                    <a:alpha val="100000"/>
                  </a:srgbClr>
                </a:solidFill>
                <a:latin typeface="Calibri"/>
              </a:rPr>
              <a:t><![CDATA[More businesses fail because they run out of cash than because they never make a profit.]]></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Cash Matt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Cash is the money a business has available to spend right now - in the bank or in the till.]]></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 pay suppli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ithout cash, suppliers stop delivering stock and materials, and the business cannot sell anything.]]></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 pay overhead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nt, electricity and insurance must be paid on time, or the business may lose its premise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 pay employe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expect to be paid on time; if they are not, they may leav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 prevent business failur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that cannot pay its debts when they are due is insolvent, and may be forced to close - even if it is profitable on paper.]]></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atching the Bank Bal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Knowing how much cash there is - and will be - is part of the daily job.]]></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Small business owners check their cash constantly, because the bills never stop: suppliers, rent, wages. A cash-flow forecast lets them see a problem coming months before it arrives, while there is still time to do something about i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sh or Profi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CASH]]></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The money the business actually has right now.]]></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Needed to pay bills when they are du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hanges the moment money comes in or goes out.]]></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Short term: without it, a business can fail this month.]]></a:t>
            </a:r>
          </a:p>
        </p:txBody>
      </p:sp>
      <p:sp>
        <p:nvSpPr>
          <p:cNvPr id="13" name="" descr=""/>
          <p:cNvSpPr/>
          <p:nvPr/>
        </p:nvSpPr>
        <p:spPr>
          <a:xfrm>
            <a:off x="632460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PROFIT]]></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Revenue minus costs over a period of tim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Includes sales that customers have not yet paid for.]]></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Worked out at the end of a period.]]></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Long term: without it, a business cannot survive for ever.]]></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How a Profitable Business Runs Out of Cas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Profit counts a sale when it is made; cash counts it when the money arriv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s pay l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that lets customers pay in 60 days has made the sale, and the profit, but has none of the cash ye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aying for stock up fro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toy shop buys its Christmas stock in September, months before customers buy it.]]></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uying equip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large purchase such as a van uses up cash immediately, even though it will earn money for year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Growing too fa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re orders mean more materials and staff to pay for before the customers pay.]]></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Cash-Flow Forecast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Predicting the cash that will come in and go out, month by month.]]></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Parts of a Cash-Flow Foreca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ash inflow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ney coming into the business: cash sales, payments from customers, loans, and money invested by the owner.]]></a:t>
            </a:r>
          </a:p>
        </p:txBody>
      </p:sp>
      <p:sp>
        <p:nvSpPr>
          <p:cNvPr id="12" name="" descr=""/>
          <p:cNvSpPr/>
          <p:nvPr/>
        </p:nvSpPr>
        <p:spPr>
          <a:xfrm>
            <a:off x="6200775"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ash outflow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ney going out of the business: stock, wages, rent, bills and loan repayments.]]></a:t>
            </a:r>
          </a:p>
        </p:txBody>
      </p:sp>
      <p:sp>
        <p:nvSpPr>
          <p:cNvPr id="15" name="" descr=""/>
          <p:cNvSpPr/>
          <p:nvPr/>
        </p:nvSpPr>
        <p:spPr>
          <a:xfrm>
            <a:off x="552450"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Net cash flow]]></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ash inflows - cash outflows. Negative if more goes out than comes in.]]></a:t>
            </a:r>
          </a:p>
        </p:txBody>
      </p:sp>
      <p:sp>
        <p:nvSpPr>
          <p:cNvPr id="18" name="" descr=""/>
          <p:cNvSpPr/>
          <p:nvPr/>
        </p:nvSpPr>
        <p:spPr>
          <a:xfrm>
            <a:off x="6200775"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Opening balan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cash the business has at the start of the month. It is always last month's closing balance.]]></a:t>
            </a:r>
          </a:p>
        </p:txBody>
      </p:sp>
      <p:sp>
        <p:nvSpPr>
          <p:cNvPr id="21" name="" descr=""/>
          <p:cNvSpPr/>
          <p:nvPr/>
        </p:nvSpPr>
        <p:spPr>
          <a:xfrm>
            <a:off x="552450" y="48768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23900" y="50482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23900" y="52197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losing balanc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pening balance + net cash flow. The cash left at the end of the month.]]></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Café's Cash-Flow Foreca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Item]]></a:t>
            </a:r>
          </a:p>
        </p:txBody>
      </p:sp>
      <p:sp>
        <p:nvSpPr>
          <p:cNvPr id="11" name=""/>
          <p:cNvSpPr txBox="1"/>
          <p:nvPr/>
        </p:nvSpPr>
        <p:spPr>
          <a:xfrm>
            <a:off x="345757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January (£)]]></a:t>
            </a:r>
          </a:p>
        </p:txBody>
      </p:sp>
      <p:sp>
        <p:nvSpPr>
          <p:cNvPr id="12" name=""/>
          <p:cNvSpPr txBox="1"/>
          <p:nvPr/>
        </p:nvSpPr>
        <p:spPr>
          <a:xfrm>
            <a:off x="622935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February (£)]]></a:t>
            </a:r>
          </a:p>
        </p:txBody>
      </p:sp>
      <p:sp>
        <p:nvSpPr>
          <p:cNvPr id="13" name=""/>
          <p:cNvSpPr txBox="1"/>
          <p:nvPr/>
        </p:nvSpPr>
        <p:spPr>
          <a:xfrm>
            <a:off x="900112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March (£)]]></a:t>
            </a:r>
          </a:p>
        </p:txBody>
      </p:sp>
      <p:sp>
        <p:nvSpPr>
          <p:cNvPr id="14" name="" descr=""/>
          <p:cNvSpPr/>
          <p:nvPr/>
        </p:nvSpPr>
        <p:spPr>
          <a:xfrm>
            <a:off x="552450" y="23241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15" name="" descr=""/>
          <p:cNvSpPr/>
          <p:nvPr/>
        </p:nvSpPr>
        <p:spPr>
          <a:xfrm>
            <a:off x="552450" y="28098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6" name=""/>
          <p:cNvSpPr txBox="1"/>
          <p:nvPr/>
        </p:nvSpPr>
        <p:spPr>
          <a:xfrm>
            <a:off x="685800"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Cash inflows: sales]]></a:t>
            </a:r>
          </a:p>
        </p:txBody>
      </p:sp>
      <p:sp>
        <p:nvSpPr>
          <p:cNvPr id="17" name=""/>
          <p:cNvSpPr txBox="1"/>
          <p:nvPr/>
        </p:nvSpPr>
        <p:spPr>
          <a:xfrm>
            <a:off x="3457575"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5,000]]></a:t>
            </a:r>
          </a:p>
        </p:txBody>
      </p:sp>
      <p:sp>
        <p:nvSpPr>
          <p:cNvPr id="18" name=""/>
          <p:cNvSpPr txBox="1"/>
          <p:nvPr/>
        </p:nvSpPr>
        <p:spPr>
          <a:xfrm>
            <a:off x="6229350"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6,000]]></a:t>
            </a:r>
          </a:p>
        </p:txBody>
      </p:sp>
      <p:sp>
        <p:nvSpPr>
          <p:cNvPr id="19" name=""/>
          <p:cNvSpPr txBox="1"/>
          <p:nvPr/>
        </p:nvSpPr>
        <p:spPr>
          <a:xfrm>
            <a:off x="9001125"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7,500]]></a:t>
            </a:r>
          </a:p>
        </p:txBody>
      </p:sp>
      <p:sp>
        <p:nvSpPr>
          <p:cNvPr id="20" name="" descr=""/>
          <p:cNvSpPr/>
          <p:nvPr/>
        </p:nvSpPr>
        <p:spPr>
          <a:xfrm>
            <a:off x="552450" y="28194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21" name="" descr=""/>
          <p:cNvSpPr/>
          <p:nvPr/>
        </p:nvSpPr>
        <p:spPr>
          <a:xfrm>
            <a:off x="552450" y="33051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2" name=""/>
          <p:cNvSpPr txBox="1"/>
          <p:nvPr/>
        </p:nvSpPr>
        <p:spPr>
          <a:xfrm>
            <a:off x="685800"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Rent]]></a:t>
            </a:r>
          </a:p>
        </p:txBody>
      </p:sp>
      <p:sp>
        <p:nvSpPr>
          <p:cNvPr id="23" name=""/>
          <p:cNvSpPr txBox="1"/>
          <p:nvPr/>
        </p:nvSpPr>
        <p:spPr>
          <a:xfrm>
            <a:off x="3457575"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500]]></a:t>
            </a:r>
          </a:p>
        </p:txBody>
      </p:sp>
      <p:sp>
        <p:nvSpPr>
          <p:cNvPr id="24" name=""/>
          <p:cNvSpPr txBox="1"/>
          <p:nvPr/>
        </p:nvSpPr>
        <p:spPr>
          <a:xfrm>
            <a:off x="6229350"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500]]></a:t>
            </a:r>
          </a:p>
        </p:txBody>
      </p:sp>
      <p:sp>
        <p:nvSpPr>
          <p:cNvPr id="25" name=""/>
          <p:cNvSpPr txBox="1"/>
          <p:nvPr/>
        </p:nvSpPr>
        <p:spPr>
          <a:xfrm>
            <a:off x="9001125"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500]]></a:t>
            </a:r>
          </a:p>
        </p:txBody>
      </p:sp>
      <p:sp>
        <p:nvSpPr>
          <p:cNvPr id="26" name="" descr=""/>
          <p:cNvSpPr/>
          <p:nvPr/>
        </p:nvSpPr>
        <p:spPr>
          <a:xfrm>
            <a:off x="552450" y="33147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27" name="" descr=""/>
          <p:cNvSpPr/>
          <p:nvPr/>
        </p:nvSpPr>
        <p:spPr>
          <a:xfrm>
            <a:off x="552450" y="38004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8" name=""/>
          <p:cNvSpPr txBox="1"/>
          <p:nvPr/>
        </p:nvSpPr>
        <p:spPr>
          <a:xfrm>
            <a:off x="685800"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Wages]]></a:t>
            </a:r>
          </a:p>
        </p:txBody>
      </p:sp>
      <p:sp>
        <p:nvSpPr>
          <p:cNvPr id="29" name=""/>
          <p:cNvSpPr txBox="1"/>
          <p:nvPr/>
        </p:nvSpPr>
        <p:spPr>
          <a:xfrm>
            <a:off x="3457575"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3,000]]></a:t>
            </a:r>
          </a:p>
        </p:txBody>
      </p:sp>
      <p:sp>
        <p:nvSpPr>
          <p:cNvPr id="30" name=""/>
          <p:cNvSpPr txBox="1"/>
          <p:nvPr/>
        </p:nvSpPr>
        <p:spPr>
          <a:xfrm>
            <a:off x="6229350"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2,500]]></a:t>
            </a:r>
          </a:p>
        </p:txBody>
      </p:sp>
      <p:sp>
        <p:nvSpPr>
          <p:cNvPr id="31" name=""/>
          <p:cNvSpPr txBox="1"/>
          <p:nvPr/>
        </p:nvSpPr>
        <p:spPr>
          <a:xfrm>
            <a:off x="9001125"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3,000]]></a:t>
            </a:r>
          </a:p>
        </p:txBody>
      </p:sp>
      <p:sp>
        <p:nvSpPr>
          <p:cNvPr id="32" name="" descr=""/>
          <p:cNvSpPr/>
          <p:nvPr/>
        </p:nvSpPr>
        <p:spPr>
          <a:xfrm>
            <a:off x="552450" y="38100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33" name="" descr=""/>
          <p:cNvSpPr/>
          <p:nvPr/>
        </p:nvSpPr>
        <p:spPr>
          <a:xfrm>
            <a:off x="552450" y="42957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4" name=""/>
          <p:cNvSpPr txBox="1"/>
          <p:nvPr/>
        </p:nvSpPr>
        <p:spPr>
          <a:xfrm>
            <a:off x="685800"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Stock]]></a:t>
            </a:r>
          </a:p>
        </p:txBody>
      </p:sp>
      <p:sp>
        <p:nvSpPr>
          <p:cNvPr id="35" name=""/>
          <p:cNvSpPr txBox="1"/>
          <p:nvPr/>
        </p:nvSpPr>
        <p:spPr>
          <a:xfrm>
            <a:off x="3457575"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2,000]]></a:t>
            </a:r>
          </a:p>
        </p:txBody>
      </p:sp>
      <p:sp>
        <p:nvSpPr>
          <p:cNvPr id="36" name=""/>
          <p:cNvSpPr txBox="1"/>
          <p:nvPr/>
        </p:nvSpPr>
        <p:spPr>
          <a:xfrm>
            <a:off x="6229350"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000]]></a:t>
            </a:r>
          </a:p>
        </p:txBody>
      </p:sp>
      <p:sp>
        <p:nvSpPr>
          <p:cNvPr id="37" name=""/>
          <p:cNvSpPr txBox="1"/>
          <p:nvPr/>
        </p:nvSpPr>
        <p:spPr>
          <a:xfrm>
            <a:off x="9001125"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000]]></a:t>
            </a:r>
          </a:p>
        </p:txBody>
      </p:sp>
      <p:sp>
        <p:nvSpPr>
          <p:cNvPr id="38" name="" descr=""/>
          <p:cNvSpPr/>
          <p:nvPr/>
        </p:nvSpPr>
        <p:spPr>
          <a:xfrm>
            <a:off x="552450" y="43053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39" name="" descr=""/>
          <p:cNvSpPr/>
          <p:nvPr/>
        </p:nvSpPr>
        <p:spPr>
          <a:xfrm>
            <a:off x="552450" y="4791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Total cash outflows]]></a:t>
            </a:r>
          </a:p>
        </p:txBody>
      </p:sp>
      <p:sp>
        <p:nvSpPr>
          <p:cNvPr id="41" name=""/>
          <p:cNvSpPr txBox="1"/>
          <p:nvPr/>
        </p:nvSpPr>
        <p:spPr>
          <a:xfrm>
            <a:off x="3457575"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6,500]]></a:t>
            </a:r>
          </a:p>
        </p:txBody>
      </p:sp>
      <p:sp>
        <p:nvSpPr>
          <p:cNvPr id="42" name=""/>
          <p:cNvSpPr txBox="1"/>
          <p:nvPr/>
        </p:nvSpPr>
        <p:spPr>
          <a:xfrm>
            <a:off x="6229350"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5,000]]></a:t>
            </a:r>
          </a:p>
        </p:txBody>
      </p:sp>
      <p:sp>
        <p:nvSpPr>
          <p:cNvPr id="43" name=""/>
          <p:cNvSpPr txBox="1"/>
          <p:nvPr/>
        </p:nvSpPr>
        <p:spPr>
          <a:xfrm>
            <a:off x="9001125"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5,500]]></a:t>
            </a:r>
          </a:p>
        </p:txBody>
      </p:sp>
      <p:sp>
        <p:nvSpPr>
          <p:cNvPr id="44" name="" descr=""/>
          <p:cNvSpPr/>
          <p:nvPr/>
        </p:nvSpPr>
        <p:spPr>
          <a:xfrm>
            <a:off x="552450" y="48006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45" name="" descr=""/>
          <p:cNvSpPr/>
          <p:nvPr/>
        </p:nvSpPr>
        <p:spPr>
          <a:xfrm>
            <a:off x="552450" y="52863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6" name=""/>
          <p:cNvSpPr txBox="1"/>
          <p:nvPr/>
        </p:nvSpPr>
        <p:spPr>
          <a:xfrm>
            <a:off x="685800"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Net cash flow]]></a:t>
            </a:r>
          </a:p>
        </p:txBody>
      </p:sp>
      <p:sp>
        <p:nvSpPr>
          <p:cNvPr id="47" name=""/>
          <p:cNvSpPr txBox="1"/>
          <p:nvPr/>
        </p:nvSpPr>
        <p:spPr>
          <a:xfrm>
            <a:off x="3457575"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500)]]></a:t>
            </a:r>
          </a:p>
        </p:txBody>
      </p:sp>
      <p:sp>
        <p:nvSpPr>
          <p:cNvPr id="48" name=""/>
          <p:cNvSpPr txBox="1"/>
          <p:nvPr/>
        </p:nvSpPr>
        <p:spPr>
          <a:xfrm>
            <a:off x="6229350"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000]]></a:t>
            </a:r>
          </a:p>
        </p:txBody>
      </p:sp>
      <p:sp>
        <p:nvSpPr>
          <p:cNvPr id="49" name=""/>
          <p:cNvSpPr txBox="1"/>
          <p:nvPr/>
        </p:nvSpPr>
        <p:spPr>
          <a:xfrm>
            <a:off x="9001125"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2,000]]></a:t>
            </a:r>
          </a:p>
        </p:txBody>
      </p:sp>
      <p:sp>
        <p:nvSpPr>
          <p:cNvPr id="50" name="" descr=""/>
          <p:cNvSpPr/>
          <p:nvPr/>
        </p:nvSpPr>
        <p:spPr>
          <a:xfrm>
            <a:off x="552450" y="52959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51" name="" descr=""/>
          <p:cNvSpPr/>
          <p:nvPr/>
        </p:nvSpPr>
        <p:spPr>
          <a:xfrm>
            <a:off x="552450" y="57816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52" name=""/>
          <p:cNvSpPr txBox="1"/>
          <p:nvPr/>
        </p:nvSpPr>
        <p:spPr>
          <a:xfrm>
            <a:off x="685800"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Opening balance]]></a:t>
            </a:r>
          </a:p>
        </p:txBody>
      </p:sp>
      <p:sp>
        <p:nvSpPr>
          <p:cNvPr id="53" name=""/>
          <p:cNvSpPr txBox="1"/>
          <p:nvPr/>
        </p:nvSpPr>
        <p:spPr>
          <a:xfrm>
            <a:off x="3457575"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2,000]]></a:t>
            </a:r>
          </a:p>
        </p:txBody>
      </p:sp>
      <p:sp>
        <p:nvSpPr>
          <p:cNvPr id="54" name=""/>
          <p:cNvSpPr txBox="1"/>
          <p:nvPr/>
        </p:nvSpPr>
        <p:spPr>
          <a:xfrm>
            <a:off x="6229350"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500]]></a:t>
            </a:r>
          </a:p>
        </p:txBody>
      </p:sp>
      <p:sp>
        <p:nvSpPr>
          <p:cNvPr id="55" name=""/>
          <p:cNvSpPr txBox="1"/>
          <p:nvPr/>
        </p:nvSpPr>
        <p:spPr>
          <a:xfrm>
            <a:off x="9001125"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500]]></a:t>
            </a:r>
          </a:p>
        </p:txBody>
      </p:sp>
      <p:sp>
        <p:nvSpPr>
          <p:cNvPr id="56" name="" descr=""/>
          <p:cNvSpPr/>
          <p:nvPr/>
        </p:nvSpPr>
        <p:spPr>
          <a:xfrm>
            <a:off x="552450" y="57912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57" name="" descr=""/>
          <p:cNvSpPr/>
          <p:nvPr/>
        </p:nvSpPr>
        <p:spPr>
          <a:xfrm>
            <a:off x="552450" y="62769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58" name=""/>
          <p:cNvSpPr txBox="1"/>
          <p:nvPr/>
        </p:nvSpPr>
        <p:spPr>
          <a:xfrm>
            <a:off x="685800"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Closing balance]]></a:t>
            </a:r>
          </a:p>
        </p:txBody>
      </p:sp>
      <p:sp>
        <p:nvSpPr>
          <p:cNvPr id="59" name=""/>
          <p:cNvSpPr txBox="1"/>
          <p:nvPr/>
        </p:nvSpPr>
        <p:spPr>
          <a:xfrm>
            <a:off x="3457575"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500]]></a:t>
            </a:r>
          </a:p>
        </p:txBody>
      </p:sp>
      <p:sp>
        <p:nvSpPr>
          <p:cNvPr id="60" name=""/>
          <p:cNvSpPr txBox="1"/>
          <p:nvPr/>
        </p:nvSpPr>
        <p:spPr>
          <a:xfrm>
            <a:off x="6229350"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1,500]]></a:t>
            </a:r>
          </a:p>
        </p:txBody>
      </p:sp>
      <p:sp>
        <p:nvSpPr>
          <p:cNvPr id="61" name=""/>
          <p:cNvSpPr txBox="1"/>
          <p:nvPr/>
        </p:nvSpPr>
        <p:spPr>
          <a:xfrm>
            <a:off x="9001125"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3,500]]></a:t>
            </a:r>
          </a:p>
        </p:txBody>
      </p:sp>
      <p:sp>
        <p:nvSpPr>
          <p:cNvPr id="6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orking Through Januar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lways work in this order.]]></a:t>
            </a:r>
          </a:p>
        </p:txBody>
      </p:sp>
      <p:sp>
        <p:nvSpPr>
          <p:cNvPr id="10" name="" descr=""/>
          <p:cNvSpPr/>
          <p:nvPr/>
        </p:nvSpPr>
        <p:spPr>
          <a:xfrm>
            <a:off x="552450" y="2247900"/>
            <a:ext cx="11087100" cy="723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2247900"/>
            <a:ext cx="57150" cy="7239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800100" y="23812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2B2420">
                    <a:alpha val="100000"/>
                  </a:srgbClr>
                </a:solidFill>
                <a:latin typeface="Calibri"/>
              </a:rPr>
              <a:t><![CDATA[Using the café's forecast, show how January's closing balance is calculated, and why it becomes February's opening balance.]]></a:t>
            </a:r>
          </a:p>
        </p:txBody>
      </p:sp>
      <p:sp>
        <p:nvSpPr>
          <p:cNvPr id="13" name="" descr=""/>
          <p:cNvSpPr/>
          <p:nvPr/>
        </p:nvSpPr>
        <p:spPr>
          <a:xfrm>
            <a:off x="552450" y="3248025"/>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552450" y="3276600"/>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5" name=""/>
          <p:cNvSpPr txBox="1"/>
          <p:nvPr/>
        </p:nvSpPr>
        <p:spPr>
          <a:xfrm>
            <a:off x="1066800" y="3143250"/>
            <a:ext cx="371475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Total cash outflows]]></a:t>
            </a:r>
          </a:p>
        </p:txBody>
      </p:sp>
      <p:sp>
        <p:nvSpPr>
          <p:cNvPr id="16" name=""/>
          <p:cNvSpPr txBox="1"/>
          <p:nvPr/>
        </p:nvSpPr>
        <p:spPr>
          <a:xfrm>
            <a:off x="4933950" y="3143250"/>
            <a:ext cx="670560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1,500 + £3,000 + £2,000 = £6,500]]></a:t>
            </a:r>
          </a:p>
        </p:txBody>
      </p:sp>
      <p:sp>
        <p:nvSpPr>
          <p:cNvPr id="17" name="" descr=""/>
          <p:cNvSpPr/>
          <p:nvPr/>
        </p:nvSpPr>
        <p:spPr>
          <a:xfrm>
            <a:off x="552450" y="38481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552450" y="3876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9" name=""/>
          <p:cNvSpPr txBox="1"/>
          <p:nvPr/>
        </p:nvSpPr>
        <p:spPr>
          <a:xfrm>
            <a:off x="1066800" y="3743325"/>
            <a:ext cx="371475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Net cash flow]]></a:t>
            </a:r>
          </a:p>
        </p:txBody>
      </p:sp>
      <p:sp>
        <p:nvSpPr>
          <p:cNvPr id="20" name=""/>
          <p:cNvSpPr txBox="1"/>
          <p:nvPr/>
        </p:nvSpPr>
        <p:spPr>
          <a:xfrm>
            <a:off x="4933950" y="3743325"/>
            <a:ext cx="670560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5,000 - £6,500 = (£1,500)]]></a:t>
            </a:r>
          </a:p>
        </p:txBody>
      </p:sp>
      <p:sp>
        <p:nvSpPr>
          <p:cNvPr id="21" name="" descr=""/>
          <p:cNvSpPr/>
          <p:nvPr/>
        </p:nvSpPr>
        <p:spPr>
          <a:xfrm>
            <a:off x="552450" y="4448175"/>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4476750"/>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343400"/>
            <a:ext cx="371475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Closing balance]]></a:t>
            </a:r>
          </a:p>
        </p:txBody>
      </p:sp>
      <p:sp>
        <p:nvSpPr>
          <p:cNvPr id="24" name=""/>
          <p:cNvSpPr txBox="1"/>
          <p:nvPr/>
        </p:nvSpPr>
        <p:spPr>
          <a:xfrm>
            <a:off x="4933950" y="4343400"/>
            <a:ext cx="670560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2,000 + (£1,500) = £500]]></a:t>
            </a:r>
          </a:p>
        </p:txBody>
      </p:sp>
      <p:sp>
        <p:nvSpPr>
          <p:cNvPr id="25" name="" descr=""/>
          <p:cNvSpPr/>
          <p:nvPr/>
        </p:nvSpPr>
        <p:spPr>
          <a:xfrm>
            <a:off x="552450" y="504825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26" name=""/>
          <p:cNvSpPr txBox="1"/>
          <p:nvPr/>
        </p:nvSpPr>
        <p:spPr>
          <a:xfrm>
            <a:off x="552450" y="5076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7" name=""/>
          <p:cNvSpPr txBox="1"/>
          <p:nvPr/>
        </p:nvSpPr>
        <p:spPr>
          <a:xfrm>
            <a:off x="1066800" y="4943475"/>
            <a:ext cx="371475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Carry it forward]]></a:t>
            </a:r>
          </a:p>
        </p:txBody>
      </p:sp>
      <p:sp>
        <p:nvSpPr>
          <p:cNvPr id="28" name=""/>
          <p:cNvSpPr txBox="1"/>
          <p:nvPr/>
        </p:nvSpPr>
        <p:spPr>
          <a:xfrm>
            <a:off x="4933950" y="4943475"/>
            <a:ext cx="6705600" cy="523875"/>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300" spc="0" u="none" cap="none">
                <a:solidFill>
                  <a:srgbClr val="2B2420">
                    <a:alpha val="100000"/>
                  </a:srgbClr>
                </a:solidFill>
                <a:latin typeface="Calibri"/>
              </a:rPr>
              <a:t><![CDATA[January's closing balance of £500 becomes February's opening balance]]></a:t>
            </a:r>
          </a:p>
        </p:txBody>
      </p:sp>
      <p:sp>
        <p:nvSpPr>
          <p:cNvPr id="29" name="" descr=""/>
          <p:cNvSpPr/>
          <p:nvPr/>
        </p:nvSpPr>
        <p:spPr>
          <a:xfrm>
            <a:off x="552450" y="5581650"/>
            <a:ext cx="11087100" cy="704850"/>
          </a:xfrm>
          <a:prstGeom prst="roundRect">
            <a:avLst/>
          </a:prstGeom>
          <a:solidFill>
            <a:srgbClr val="8A4326">
              <a:alpha val="100000"/>
            </a:srgbClr>
          </a:solidFill>
          <a:ln w="9525">
            <a:noFill/>
          </a:ln>
        </p:spPr>
        <p:txBody>
          <a:bodyPr vertOverflow="clip" rtlCol="0" anchor="ctr"/>
          <a:lstStyle/>
          <a:p>
            <a:pPr algn="ctr"/>
            <a:r>
              <a:t/>
            </a:r>
          </a:p>
        </p:txBody>
      </p:sp>
      <p:sp>
        <p:nvSpPr>
          <p:cNvPr id="30"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ANSWER]]></a:t>
            </a:r>
          </a:p>
        </p:txBody>
      </p:sp>
      <p:sp>
        <p:nvSpPr>
          <p:cNvPr id="31"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January closing balance = £500]]></a:t>
            </a:r>
          </a:p>
        </p:txBody>
      </p:sp>
      <p:sp>
        <p:nvSpPr>
          <p:cNvPr id="3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eading the Foreca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at the café's owner can learn from i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difficult Januar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re cash goes out than comes in, and the balance falls to just £500 - dangerously low if a bill is bigger than expecte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cover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t cash flow is positive in February and March, so the balance rises to £3,500.]]></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lanning ahea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Knowing January will be tight, the owner could arrange an overdraft in advance, delay buying stock, or run a promotion to boost sale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forecast, not a fac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figures are predictions; if sales are lower than forecast, the cash could run ou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Businesses Use Cash-Flow Forecas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forecast is an early warning system.]]></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pot shortages earl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e months ahead when cash may run low, and arrange finance before it is neede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lan spend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hoose the best time to buy equipment or stock.]]></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Get a loa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anks usually ask for a cash-flow forecast before lending to a new busines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mpare and contro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mpare actual cash flow with the forecast and act if they differ.]]></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Carillion: Profitable on Paper, Out of Cash]]></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2B2420">
                    <a:alpha val="100000"/>
                  </a:srgbClr>
                </a:solidFill>
                <a:latin typeface="Calibri"/>
              </a:rPr>
              <a:t><![CDATA[Carillion was one of Britain's biggest construction and services companies, building hospitals and roads and employing around 43,000 people. It reported a profit for 2016, but it was waiting months to be paid on many of its contracts while still having to pay its staff and suppliers, and it had built up huge debts. When it could no longer find the cash to pay what it owed, it went into liquidation in January 2018. Carillion showed that profit on paper is not the same as cash in the bank.]]></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6]]></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Carillion reports a profit]]></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8]]></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Carillion goes into liquidatio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ash]]></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oney a business has available to spend immediately, in the bank or in the till.]]></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ash flow]]></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movement of cash into and out of a busines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ash inflow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oney coming into a business, such as cash sales and loan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ash outflow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oney going out of a business, such as wages, rent and stock.]]></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Net cash flow]]></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ash inflows minus cash outflow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pening bala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cash a business has at the start of a period - last period's closing balanc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losing bala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Opening balance plus net cash flow.]]></a:t>
            </a:r>
          </a:p>
        </p:txBody>
      </p:sp>
      <p:sp>
        <p:nvSpPr>
          <p:cNvPr id="11" name="" descr=""/>
          <p:cNvSpPr/>
          <p:nvPr/>
        </p:nvSpPr>
        <p:spPr>
          <a:xfrm>
            <a:off x="62293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solvenc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a business cannot pay its debts when they are due.]]></a:t>
            </a:r>
          </a:p>
        </p:txBody>
      </p:sp>
      <p:sp>
        <p:nvSpPr>
          <p:cNvPr id="13" name="" descr=""/>
          <p:cNvSpPr/>
          <p:nvPr/>
        </p:nvSpPr>
        <p:spPr>
          <a:xfrm>
            <a:off x="5524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ash-flow forecas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prediction of a business's cash inflows and outflows over future month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mplete the Forecast]]></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A bike repair shop starts April with £800. April inflows are £3,000 and outflows £3,600. May inflows are £4,200 and outflows £3,400. June inflows are £2,500 and outflows £3,900. Draw a cash-flow forecast, calculate the net cash flow and closing balance for each month, and say which month the owner should worry about.]]></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raw the table with three month column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alculate net cash flow each month.]]></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alculate the closing balance and carry it forward.]]></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problem month and suggest one solution.]]></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Net cash flows of (£600), £800 and (£1,400); closing balances of £200, £1,000 and (£400). June needs action because the balance goes negative.]]></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cash matters to a business.]]></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difference between cash and profit.]]></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a profitable business can run out of cash.]]></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cash inflows and outflows.]]></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net cash flow.]]></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opening and closing balances.]]></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Interpret a cash-flow forecast.]]></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ash is needed to pay suppliers, overheads and employees, and to avoid insolvency.]]></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ash is money available now; profit is revenue minus costs over a period.]]></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Net cash flow = inflows - outflows; closing balance = opening balance + net cash flow.]]></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 cash-flow forecast warns of shortages so the business can act in tim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reason why a business might be profitable but still run out of cash.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Use the difference in timing: the sale, and the profit, are counted when the goods are sold, but the cash only arrives when the customer pay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8A4326">
                    <a:alpha val="100000"/>
                  </a:srgbClr>
                </a:solidFill>
                <a:latin typeface="Georgia"/>
              </a:rPr>
              <a:t><![CDATA[Exam Practice: Cash and Cash Flow Forecast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Show your working in calculations. · 25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net cash flow'.]]></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cash outflow for a small business.]]></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Calcul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has an opening balance of £1,200. In March its cash inflows are £4,500 and its cash outflows are £5,100. Calculate its closing…]]></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Exam Practice: Cash and Cash Flow Forecasting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benefit to a small business of producing a cash-flow forecast.]]></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reason why a business might be profitable but still run out of cash.]]></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net cash flow'.]]></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ash inflows minus cash outflow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cash outflow for a small busines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ny valid outflow, e.g. wages; rent; stock / raw materials; utility bills; loan repaymen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800" spc="0" u="none" cap="none">
                <a:solidFill>
                  <a:srgbClr val="8A4326">
                    <a:alpha val="100000"/>
                  </a:srgbClr>
                </a:solidFill>
                <a:latin typeface="Georgia"/>
              </a:rPr>
              <a:t><![CDATA[A business has an opening balance of £1,200. In March its cash inflows are £4,500 and its cash outflows are £5,100. Calculate its closing balance for March. You are advised to show your working.]]></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method: opening balance + (inflows - outflow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answer: £600]]></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 (award 2 marks for the correct answer with no work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benefit to a small business of producing a cash-flow forecast.]]></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 benefit identified, e.g. predicts shortages / helps get a loan / helps plan spend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how this helps the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reason why a business might be profitable but still run out of cash.]]></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reason identified, e.g. customers paying late / buying stock in advance / large purchas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2026-09-25T11:11:39Z</dcterms:created>
  <dcterms:modified xsi:type="dcterms:W3CDTF">2026-09-25T11:11:39Z</dcterms:modified>
  <dc:title>Cash and cash flow forecasting</dc:title>
  <dc:description>Generated from a pasted lesson-pack script.</dc:description>
  <dc:subject>Putting a business idea into practice</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