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097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0618ab6e5e5903c1fb95db6e0878b60225.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26.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27.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28.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7d6a2e430af5a2b5f0b9f045faaf690229.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30.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231.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f3c5fc87aeb6385a14f6875a4f3b900232.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33.png"/>
  <Relationship Id="rId3" Type="http://schemas.openxmlformats.org/officeDocument/2006/relationships/image" Target="../media/508e6744049630e910443287a94253424a2e51e7234.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35.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36.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37.png"/>
  <Relationship Id="rId3" Type="http://schemas.openxmlformats.org/officeDocument/2006/relationships/image" Target="../media/be5447eaa78ad84b6f494037b24e71cd46a38449238.jpg"/>
  <Relationship Id="rId4" Type="http://schemas.openxmlformats.org/officeDocument/2006/relationships/image" Target="../media/8891566d1cf103353e4017ebcf847735d38d5998239.jp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40.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241.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af11c62bc0c3f8ed0d69d678fc897cc242.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43.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44.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45.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46.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7.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Sources of business finance]]></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Putting a business idea into practice]]></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5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is cash important to a business?]]></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net cash flow?]]></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the closing balanc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can a profitable business run out of cash?]]></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y is cash important to a busines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o pay suppliers, overheads and employees, and to avoid insolvency.]]></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net cash flo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ash inflows - cash outflows.]]></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the closing balanc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pening balance + net cash flow.]]></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can a profitable business run out of cash?]]></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Customers pay late, stock is bought in advance, or large purchases use up cash.]]></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why businesses need finance.]]></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short-term sources of finance: overdraft and trade credit.]]></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long-term sources of finance: personal savings, venture capital, share capital, loans, retained profit and crowdfunding.]]></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Choose a suitable source of finance for a business and justify the choic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Businesses Need Fin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very business needs money - to start, to keep going and to grow.]]></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tarting up]]></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ying equipment, premises, stock and paying for marketing before any sales are mad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ay to da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vering a gap when cash goes out before it comes in.]]></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row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pening another branch, launching a new product or buying bigger machine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hort or long term]]></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hort-term finance is repaid within a year; long-term finance is used for a year or mor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Short-Term Sourc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or day-to-day cash gaps, repaid within a year.]]></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verdraf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overdraft lets a business spend more money than it has in its bank account, up to an agreed limi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it work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ank agrees a limit, such as £2,000, and the account can go below zero up to that amoun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Flexible - the business only borrows what it needs, when it needs it - and quick to arrang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terest rates are high, and the bank can ask for the money back at short notic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st fo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overing a short cash gap, such as a quiet month before sales pick up.]]></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rade Cred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rade credit is when a supplier lets a business pay for goods some time after it receives them.]]></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it work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upplier delivers stock now, and the business pays in, say, 30 or 60 day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business can sell the goods before it has to pay for them, and there is no interest if it pays on tim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New businesses may not be offered it, and paying late can mean penalties and a damaged relationship with the supplier.]]></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est fo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ying stock and material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upplies Now, Pay La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With trade credit, the stock arrives today and the bill is paid in 30 day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rade credit is one of the cheapest sources of finance there is. If the shop can sell this stock before the invoice is due, the supplier has, in effect, lent it the money for fre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Long-Term Sourc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For starting up and growing, used for a year or mor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ong-Term Sources of Fin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Personal saving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owner's own money. No interest and nothing to repay - but the owner risks losing it, and may not have enough.]]></a:t>
            </a:r>
          </a:p>
        </p:txBody>
      </p:sp>
      <p:sp>
        <p:nvSpPr>
          <p:cNvPr id="12" name="" descr=""/>
          <p:cNvSpPr/>
          <p:nvPr/>
        </p:nvSpPr>
        <p:spPr>
          <a:xfrm>
            <a:off x="4314825"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448627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4486275"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oa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fixed amount borrowed from a bank, repaid with interest in regular instalments. Predictable, but interest must be paid, and the bank may want security.]]></a:t>
            </a:r>
          </a:p>
        </p:txBody>
      </p:sp>
      <p:sp>
        <p:nvSpPr>
          <p:cNvPr id="15" name="" descr=""/>
          <p:cNvSpPr/>
          <p:nvPr/>
        </p:nvSpPr>
        <p:spPr>
          <a:xfrm>
            <a:off x="8077200" y="19907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824865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8248650" y="23336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hare capit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ney raised by selling shares - part-ownership - in the business. Nothing to repay, but the owner gives up some control and profit.]]></a:t>
            </a:r>
          </a:p>
        </p:txBody>
      </p:sp>
      <p:sp>
        <p:nvSpPr>
          <p:cNvPr id="18" name="" descr=""/>
          <p:cNvSpPr/>
          <p:nvPr/>
        </p:nvSpPr>
        <p:spPr>
          <a:xfrm>
            <a:off x="55245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2390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Venture capit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vestment from specialists in new, risky businesses with high growth potential, in return for a share of the business. Brings expertise, but loses some control.]]></a:t>
            </a:r>
          </a:p>
        </p:txBody>
      </p:sp>
      <p:sp>
        <p:nvSpPr>
          <p:cNvPr id="21" name="" descr=""/>
          <p:cNvSpPr/>
          <p:nvPr/>
        </p:nvSpPr>
        <p:spPr>
          <a:xfrm>
            <a:off x="4314825"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448627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4486275"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Retained profit]]></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fit kept in the business rather than paid to the owners. No interest or repayment - but a new business has none yet.]]></a:t>
            </a:r>
          </a:p>
        </p:txBody>
      </p:sp>
      <p:sp>
        <p:nvSpPr>
          <p:cNvPr id="24" name="" descr=""/>
          <p:cNvSpPr/>
          <p:nvPr/>
        </p:nvSpPr>
        <p:spPr>
          <a:xfrm>
            <a:off x="8077200" y="4200525"/>
            <a:ext cx="355282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824865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6" name=""/>
          <p:cNvSpPr txBox="1"/>
          <p:nvPr/>
        </p:nvSpPr>
        <p:spPr>
          <a:xfrm>
            <a:off x="8248650" y="4543425"/>
            <a:ext cx="320992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Crowdfunding]]></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any people each invest a small amount, usually through a website, often in return for a reward or a share. Also tests demand, but the target may not be reached.]]></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wo Ways to Raise Money]]></a:t>
            </a:r>
          </a:p>
        </p:txBody>
      </p:sp>
      <p:sp>
        <p:nvSpPr>
          <p:cNvPr id="7"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loan from one lender, or small amounts from many people.]]></a:t>
            </a:r>
          </a:p>
        </p:txBody>
      </p:sp>
      <p:sp>
        <p:nvSpPr>
          <p:cNvPr id="8"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9"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10" name="" descr=""/>
          <p:cNvPicPr>
            <a:picLocks noChangeAspect="1"/>
          </p:cNvPicPr>
          <p:nvPr/>
        </p:nvPicPr>
        <p:blipFill>
          <a:blip r:embed="rId3"/>
          <a:stretch>
            <a:fillRect/>
          </a:stretch>
        </p:blipFill>
        <p:spPr>
          <a:xfrm>
            <a:off x="552450" y="2276475"/>
            <a:ext cx="5448300" cy="3657600"/>
          </a:xfrm>
          <a:prstGeom prst="rect">
            <a:avLst/>
          </a:prstGeom>
          <a:noFill/>
        </p:spPr>
      </p:pic>
      <p:sp>
        <p:nvSpPr>
          <p:cNvPr id="11" name="" descr=""/>
          <p:cNvSpPr/>
          <p:nvPr/>
        </p:nvSpPr>
        <p:spPr>
          <a:xfrm>
            <a:off x="5524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2" name=""/>
          <p:cNvSpPr txBox="1"/>
          <p:nvPr/>
        </p:nvSpPr>
        <p:spPr>
          <a:xfrm>
            <a:off x="5524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A bank loan: one lender, repaid with interest.]]></a:t>
            </a:r>
          </a:p>
        </p:txBody>
      </p:sp>
      <p:pic>
        <p:nvPicPr>
          <p:cNvPr id="13" name="" descr=""/>
          <p:cNvPicPr>
            <a:picLocks noChangeAspect="1"/>
          </p:cNvPicPr>
          <p:nvPr/>
        </p:nvPicPr>
        <p:blipFill>
          <a:blip r:embed="rId4"/>
          <a:stretch>
            <a:fillRect/>
          </a:stretch>
        </p:blipFill>
        <p:spPr>
          <a:xfrm>
            <a:off x="6191250" y="2276475"/>
            <a:ext cx="5448300" cy="3657600"/>
          </a:xfrm>
          <a:prstGeom prst="rect">
            <a:avLst/>
          </a:prstGeom>
          <a:noFill/>
        </p:spPr>
      </p:pic>
      <p:sp>
        <p:nvSpPr>
          <p:cNvPr id="14" name="" descr=""/>
          <p:cNvSpPr/>
          <p:nvPr/>
        </p:nvSpPr>
        <p:spPr>
          <a:xfrm>
            <a:off x="6191250" y="2457450"/>
            <a:ext cx="5448300" cy="3295650"/>
          </a:xfrm>
          <a:prstGeom prst="rect">
            <a:avLst/>
          </a:prstGeom>
          <a:noFill/>
          <a:ln w="9525">
            <a:solidFill>
              <a:srgbClr val="E4D2BB">
                <a:alpha val="100000"/>
              </a:srgbClr>
            </a:solidFill>
          </a:ln>
        </p:spPr>
        <p:txBody>
          <a:bodyPr vertOverflow="clip" rtlCol="0" anchor="ctr"/>
          <a:lstStyle/>
          <a:p>
            <a:pPr algn="ctr"/>
            <a:r>
              <a:t/>
            </a:r>
          </a:p>
        </p:txBody>
      </p:sp>
      <p:sp>
        <p:nvSpPr>
          <p:cNvPr id="15" name=""/>
          <p:cNvSpPr txBox="1"/>
          <p:nvPr/>
        </p:nvSpPr>
        <p:spPr>
          <a:xfrm>
            <a:off x="6191250" y="5829300"/>
            <a:ext cx="54483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Crowdfunding: many people, small amounts.]]></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ources of Finance at a Glan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ource]]></a:t>
            </a:r>
          </a:p>
        </p:txBody>
      </p:sp>
      <p:sp>
        <p:nvSpPr>
          <p:cNvPr id="11" name=""/>
          <p:cNvSpPr txBox="1"/>
          <p:nvPr/>
        </p:nvSpPr>
        <p:spPr>
          <a:xfrm>
            <a:off x="345757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erm]]></a:t>
            </a:r>
          </a:p>
        </p:txBody>
      </p:sp>
      <p:sp>
        <p:nvSpPr>
          <p:cNvPr id="12" name=""/>
          <p:cNvSpPr txBox="1"/>
          <p:nvPr/>
        </p:nvSpPr>
        <p:spPr>
          <a:xfrm>
            <a:off x="6229350"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ain advantage]]></a:t>
            </a:r>
          </a:p>
        </p:txBody>
      </p:sp>
      <p:sp>
        <p:nvSpPr>
          <p:cNvPr id="13" name=""/>
          <p:cNvSpPr txBox="1"/>
          <p:nvPr/>
        </p:nvSpPr>
        <p:spPr>
          <a:xfrm>
            <a:off x="9001125" y="18859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ain disadvantage]]></a:t>
            </a:r>
          </a:p>
        </p:txBody>
      </p:sp>
      <p:sp>
        <p:nvSpPr>
          <p:cNvPr id="14" name="" descr=""/>
          <p:cNvSpPr/>
          <p:nvPr/>
        </p:nvSpPr>
        <p:spPr>
          <a:xfrm>
            <a:off x="552450" y="23241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15" name="" descr=""/>
          <p:cNvSpPr/>
          <p:nvPr/>
        </p:nvSpPr>
        <p:spPr>
          <a:xfrm>
            <a:off x="552450" y="28098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6" name=""/>
          <p:cNvSpPr txBox="1"/>
          <p:nvPr/>
        </p:nvSpPr>
        <p:spPr>
          <a:xfrm>
            <a:off x="685800"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Overdraft]]></a:t>
            </a:r>
          </a:p>
        </p:txBody>
      </p:sp>
      <p:sp>
        <p:nvSpPr>
          <p:cNvPr id="17" name=""/>
          <p:cNvSpPr txBox="1"/>
          <p:nvPr/>
        </p:nvSpPr>
        <p:spPr>
          <a:xfrm>
            <a:off x="3457575"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ort]]></a:t>
            </a:r>
          </a:p>
        </p:txBody>
      </p:sp>
      <p:sp>
        <p:nvSpPr>
          <p:cNvPr id="18" name=""/>
          <p:cNvSpPr txBox="1"/>
          <p:nvPr/>
        </p:nvSpPr>
        <p:spPr>
          <a:xfrm>
            <a:off x="6229350"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lexible and quick to arrange]]></a:t>
            </a:r>
          </a:p>
        </p:txBody>
      </p:sp>
      <p:sp>
        <p:nvSpPr>
          <p:cNvPr id="19" name=""/>
          <p:cNvSpPr txBox="1"/>
          <p:nvPr/>
        </p:nvSpPr>
        <p:spPr>
          <a:xfrm>
            <a:off x="9001125" y="23241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High interest; can be withdrawn]]></a:t>
            </a:r>
          </a:p>
        </p:txBody>
      </p:sp>
      <p:sp>
        <p:nvSpPr>
          <p:cNvPr id="20" name="" descr=""/>
          <p:cNvSpPr/>
          <p:nvPr/>
        </p:nvSpPr>
        <p:spPr>
          <a:xfrm>
            <a:off x="552450" y="28194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21" name="" descr=""/>
          <p:cNvSpPr/>
          <p:nvPr/>
        </p:nvSpPr>
        <p:spPr>
          <a:xfrm>
            <a:off x="552450" y="33051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2" name=""/>
          <p:cNvSpPr txBox="1"/>
          <p:nvPr/>
        </p:nvSpPr>
        <p:spPr>
          <a:xfrm>
            <a:off x="685800"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Trade credit]]></a:t>
            </a:r>
          </a:p>
        </p:txBody>
      </p:sp>
      <p:sp>
        <p:nvSpPr>
          <p:cNvPr id="23" name=""/>
          <p:cNvSpPr txBox="1"/>
          <p:nvPr/>
        </p:nvSpPr>
        <p:spPr>
          <a:xfrm>
            <a:off x="3457575"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hort]]></a:t>
            </a:r>
          </a:p>
        </p:txBody>
      </p:sp>
      <p:sp>
        <p:nvSpPr>
          <p:cNvPr id="24" name=""/>
          <p:cNvSpPr txBox="1"/>
          <p:nvPr/>
        </p:nvSpPr>
        <p:spPr>
          <a:xfrm>
            <a:off x="6229350"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Sell the goods before paying]]></a:t>
            </a:r>
          </a:p>
        </p:txBody>
      </p:sp>
      <p:sp>
        <p:nvSpPr>
          <p:cNvPr id="25" name=""/>
          <p:cNvSpPr txBox="1"/>
          <p:nvPr/>
        </p:nvSpPr>
        <p:spPr>
          <a:xfrm>
            <a:off x="9001125" y="28194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t always offered to new businesses]]></a:t>
            </a:r>
          </a:p>
        </p:txBody>
      </p:sp>
      <p:sp>
        <p:nvSpPr>
          <p:cNvPr id="26" name="" descr=""/>
          <p:cNvSpPr/>
          <p:nvPr/>
        </p:nvSpPr>
        <p:spPr>
          <a:xfrm>
            <a:off x="552450" y="33147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27" name="" descr=""/>
          <p:cNvSpPr/>
          <p:nvPr/>
        </p:nvSpPr>
        <p:spPr>
          <a:xfrm>
            <a:off x="552450" y="3800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8" name=""/>
          <p:cNvSpPr txBox="1"/>
          <p:nvPr/>
        </p:nvSpPr>
        <p:spPr>
          <a:xfrm>
            <a:off x="685800"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Personal savings]]></a:t>
            </a:r>
          </a:p>
        </p:txBody>
      </p:sp>
      <p:sp>
        <p:nvSpPr>
          <p:cNvPr id="29" name=""/>
          <p:cNvSpPr txBox="1"/>
          <p:nvPr/>
        </p:nvSpPr>
        <p:spPr>
          <a:xfrm>
            <a:off x="3457575"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30" name=""/>
          <p:cNvSpPr txBox="1"/>
          <p:nvPr/>
        </p:nvSpPr>
        <p:spPr>
          <a:xfrm>
            <a:off x="6229350"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 interest or repayments]]></a:t>
            </a:r>
          </a:p>
        </p:txBody>
      </p:sp>
      <p:sp>
        <p:nvSpPr>
          <p:cNvPr id="31" name=""/>
          <p:cNvSpPr txBox="1"/>
          <p:nvPr/>
        </p:nvSpPr>
        <p:spPr>
          <a:xfrm>
            <a:off x="9001125" y="33147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Owner may lose their own money]]></a:t>
            </a:r>
          </a:p>
        </p:txBody>
      </p:sp>
      <p:sp>
        <p:nvSpPr>
          <p:cNvPr id="32" name="" descr=""/>
          <p:cNvSpPr/>
          <p:nvPr/>
        </p:nvSpPr>
        <p:spPr>
          <a:xfrm>
            <a:off x="552450" y="38100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33" name="" descr=""/>
          <p:cNvSpPr/>
          <p:nvPr/>
        </p:nvSpPr>
        <p:spPr>
          <a:xfrm>
            <a:off x="552450" y="42957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4" name=""/>
          <p:cNvSpPr txBox="1"/>
          <p:nvPr/>
        </p:nvSpPr>
        <p:spPr>
          <a:xfrm>
            <a:off x="685800"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Loan]]></a:t>
            </a:r>
          </a:p>
        </p:txBody>
      </p:sp>
      <p:sp>
        <p:nvSpPr>
          <p:cNvPr id="35" name=""/>
          <p:cNvSpPr txBox="1"/>
          <p:nvPr/>
        </p:nvSpPr>
        <p:spPr>
          <a:xfrm>
            <a:off x="3457575"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36" name=""/>
          <p:cNvSpPr txBox="1"/>
          <p:nvPr/>
        </p:nvSpPr>
        <p:spPr>
          <a:xfrm>
            <a:off x="6229350"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Fixed, predictable repayments]]></a:t>
            </a:r>
          </a:p>
        </p:txBody>
      </p:sp>
      <p:sp>
        <p:nvSpPr>
          <p:cNvPr id="37" name=""/>
          <p:cNvSpPr txBox="1"/>
          <p:nvPr/>
        </p:nvSpPr>
        <p:spPr>
          <a:xfrm>
            <a:off x="9001125" y="38100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Interest; security may be needed]]></a:t>
            </a:r>
          </a:p>
        </p:txBody>
      </p:sp>
      <p:sp>
        <p:nvSpPr>
          <p:cNvPr id="38" name="" descr=""/>
          <p:cNvSpPr/>
          <p:nvPr/>
        </p:nvSpPr>
        <p:spPr>
          <a:xfrm>
            <a:off x="552450" y="43053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39" name="" descr=""/>
          <p:cNvSpPr/>
          <p:nvPr/>
        </p:nvSpPr>
        <p:spPr>
          <a:xfrm>
            <a:off x="552450" y="4791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Share capital]]></a:t>
            </a:r>
          </a:p>
        </p:txBody>
      </p:sp>
      <p:sp>
        <p:nvSpPr>
          <p:cNvPr id="41" name=""/>
          <p:cNvSpPr txBox="1"/>
          <p:nvPr/>
        </p:nvSpPr>
        <p:spPr>
          <a:xfrm>
            <a:off x="3457575"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42" name=""/>
          <p:cNvSpPr txBox="1"/>
          <p:nvPr/>
        </p:nvSpPr>
        <p:spPr>
          <a:xfrm>
            <a:off x="6229350"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thing to repay]]></a:t>
            </a:r>
          </a:p>
        </p:txBody>
      </p:sp>
      <p:sp>
        <p:nvSpPr>
          <p:cNvPr id="43" name=""/>
          <p:cNvSpPr txBox="1"/>
          <p:nvPr/>
        </p:nvSpPr>
        <p:spPr>
          <a:xfrm>
            <a:off x="9001125" y="43053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Owner loses some control and profit]]></a:t>
            </a:r>
          </a:p>
        </p:txBody>
      </p:sp>
      <p:sp>
        <p:nvSpPr>
          <p:cNvPr id="44" name="" descr=""/>
          <p:cNvSpPr/>
          <p:nvPr/>
        </p:nvSpPr>
        <p:spPr>
          <a:xfrm>
            <a:off x="552450" y="48006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45" name="" descr=""/>
          <p:cNvSpPr/>
          <p:nvPr/>
        </p:nvSpPr>
        <p:spPr>
          <a:xfrm>
            <a:off x="552450" y="52863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6" name=""/>
          <p:cNvSpPr txBox="1"/>
          <p:nvPr/>
        </p:nvSpPr>
        <p:spPr>
          <a:xfrm>
            <a:off x="685800"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Venture capital]]></a:t>
            </a:r>
          </a:p>
        </p:txBody>
      </p:sp>
      <p:sp>
        <p:nvSpPr>
          <p:cNvPr id="47" name=""/>
          <p:cNvSpPr txBox="1"/>
          <p:nvPr/>
        </p:nvSpPr>
        <p:spPr>
          <a:xfrm>
            <a:off x="3457575"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48" name=""/>
          <p:cNvSpPr txBox="1"/>
          <p:nvPr/>
        </p:nvSpPr>
        <p:spPr>
          <a:xfrm>
            <a:off x="6229350"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arge sums plus expert advice]]></a:t>
            </a:r>
          </a:p>
        </p:txBody>
      </p:sp>
      <p:sp>
        <p:nvSpPr>
          <p:cNvPr id="49" name=""/>
          <p:cNvSpPr txBox="1"/>
          <p:nvPr/>
        </p:nvSpPr>
        <p:spPr>
          <a:xfrm>
            <a:off x="9001125" y="48006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Investors take a share and some control]]></a:t>
            </a:r>
          </a:p>
        </p:txBody>
      </p:sp>
      <p:sp>
        <p:nvSpPr>
          <p:cNvPr id="50" name="" descr=""/>
          <p:cNvSpPr/>
          <p:nvPr/>
        </p:nvSpPr>
        <p:spPr>
          <a:xfrm>
            <a:off x="552450" y="5295900"/>
            <a:ext cx="11087100" cy="495300"/>
          </a:xfrm>
          <a:prstGeom prst="rect">
            <a:avLst/>
          </a:prstGeom>
          <a:solidFill>
            <a:srgbClr val="FBF4EA">
              <a:alpha val="100000"/>
            </a:srgbClr>
          </a:solidFill>
          <a:ln w="9525">
            <a:noFill/>
          </a:ln>
        </p:spPr>
        <p:txBody>
          <a:bodyPr vertOverflow="clip" rtlCol="0" anchor="ctr"/>
          <a:lstStyle/>
          <a:p>
            <a:pPr algn="ctr"/>
            <a:r>
              <a:t/>
            </a:r>
          </a:p>
        </p:txBody>
      </p:sp>
      <p:sp>
        <p:nvSpPr>
          <p:cNvPr id="51" name="" descr=""/>
          <p:cNvSpPr/>
          <p:nvPr/>
        </p:nvSpPr>
        <p:spPr>
          <a:xfrm>
            <a:off x="552450" y="57816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2" name=""/>
          <p:cNvSpPr txBox="1"/>
          <p:nvPr/>
        </p:nvSpPr>
        <p:spPr>
          <a:xfrm>
            <a:off x="685800"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Retained profit]]></a:t>
            </a:r>
          </a:p>
        </p:txBody>
      </p:sp>
      <p:sp>
        <p:nvSpPr>
          <p:cNvPr id="53" name=""/>
          <p:cNvSpPr txBox="1"/>
          <p:nvPr/>
        </p:nvSpPr>
        <p:spPr>
          <a:xfrm>
            <a:off x="3457575"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54" name=""/>
          <p:cNvSpPr txBox="1"/>
          <p:nvPr/>
        </p:nvSpPr>
        <p:spPr>
          <a:xfrm>
            <a:off x="6229350"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o interest or loss of control]]></a:t>
            </a:r>
          </a:p>
        </p:txBody>
      </p:sp>
      <p:sp>
        <p:nvSpPr>
          <p:cNvPr id="55" name=""/>
          <p:cNvSpPr txBox="1"/>
          <p:nvPr/>
        </p:nvSpPr>
        <p:spPr>
          <a:xfrm>
            <a:off x="9001125" y="52959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New businesses have none]]></a:t>
            </a:r>
          </a:p>
        </p:txBody>
      </p:sp>
      <p:sp>
        <p:nvSpPr>
          <p:cNvPr id="56" name="" descr=""/>
          <p:cNvSpPr/>
          <p:nvPr/>
        </p:nvSpPr>
        <p:spPr>
          <a:xfrm>
            <a:off x="552450" y="5791200"/>
            <a:ext cx="11087100" cy="495300"/>
          </a:xfrm>
          <a:prstGeom prst="rect">
            <a:avLst/>
          </a:prstGeom>
          <a:solidFill>
            <a:srgbClr val="FFFFFF">
              <a:alpha val="100000"/>
            </a:srgbClr>
          </a:solidFill>
          <a:ln w="9525">
            <a:noFill/>
          </a:ln>
        </p:spPr>
        <p:txBody>
          <a:bodyPr vertOverflow="clip" rtlCol="0" anchor="ctr"/>
          <a:lstStyle/>
          <a:p>
            <a:pPr algn="ctr"/>
            <a:r>
              <a:t/>
            </a:r>
          </a:p>
        </p:txBody>
      </p:sp>
      <p:sp>
        <p:nvSpPr>
          <p:cNvPr id="57" name="" descr=""/>
          <p:cNvSpPr/>
          <p:nvPr/>
        </p:nvSpPr>
        <p:spPr>
          <a:xfrm>
            <a:off x="552450" y="62769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58" name=""/>
          <p:cNvSpPr txBox="1"/>
          <p:nvPr/>
        </p:nvSpPr>
        <p:spPr>
          <a:xfrm>
            <a:off x="685800"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8A4326">
                    <a:alpha val="100000"/>
                  </a:srgbClr>
                </a:solidFill>
                <a:latin typeface="Georgia"/>
              </a:rPr>
              <a:t><![CDATA[Crowdfunding]]></a:t>
            </a:r>
          </a:p>
        </p:txBody>
      </p:sp>
      <p:sp>
        <p:nvSpPr>
          <p:cNvPr id="59" name=""/>
          <p:cNvSpPr txBox="1"/>
          <p:nvPr/>
        </p:nvSpPr>
        <p:spPr>
          <a:xfrm>
            <a:off x="3457575"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Long]]></a:t>
            </a:r>
          </a:p>
        </p:txBody>
      </p:sp>
      <p:sp>
        <p:nvSpPr>
          <p:cNvPr id="60" name=""/>
          <p:cNvSpPr txBox="1"/>
          <p:nvPr/>
        </p:nvSpPr>
        <p:spPr>
          <a:xfrm>
            <a:off x="6229350"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Raises money and tests demand]]></a:t>
            </a:r>
          </a:p>
        </p:txBody>
      </p:sp>
      <p:sp>
        <p:nvSpPr>
          <p:cNvPr id="61" name=""/>
          <p:cNvSpPr txBox="1"/>
          <p:nvPr/>
        </p:nvSpPr>
        <p:spPr>
          <a:xfrm>
            <a:off x="9001125" y="5791200"/>
            <a:ext cx="2505075" cy="49530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Target may not be reached; idea is public]]></a:t>
            </a:r>
          </a:p>
        </p:txBody>
      </p:sp>
      <p:sp>
        <p:nvSpPr>
          <p:cNvPr id="6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osing the Right Sourc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best source depends on the business and what the money is for.]]></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at it is fo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hort-term needs (stock, a cash gap) suit short-term finance; long-term needs (equipment, premises) suit long-term finance.]]></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ow much is need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avings may cover a small amount; a large sum may need a loan, share capital or venture capital.]]></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or establishe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new business has no retained profit and may struggle to get a loan or trade credit.]]></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oosing the Right Sourc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s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terest makes loans and overdrafts expensive; share capital and venture capital cost the owner control and future profit.]]></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n owner who wants to stay in charge may prefer a loan to selling share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rewDog: Crowdfunding a Brewery]]></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400" spc="0" u="none" cap="none">
                <a:solidFill>
                  <a:srgbClr val="2B2420">
                    <a:alpha val="100000"/>
                  </a:srgbClr>
                </a:solidFill>
                <a:latin typeface="Calibri"/>
              </a:rPr>
              <a:t><![CDATA[BrewDog was founded in Scotland in 2007 by James Watt and Martin Dickie. In 2009 it launched "Equity for Punks", inviting its customers to buy small shares in the business online. Over the following years it raised tens of millions of pounds from more than 100,000 people - money it used to build new breweries and open bars. The investors became some of its most loyal customers, and BrewDog avoided having to rely on a bank or a single large investor.]]></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09]]></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Equity for Punks launched]]></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00,0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eople who investe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verdraf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n agreement allowing a business to spend more than is in its bank account, up to a limit.]]></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rade credi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supplier allows a business to pay for goods some time after receiving them.]]></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ersonal savings]]></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owner's own money put into the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Loa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fixed sum borrowed and repaid with interest in regular instalments.]]></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hare capita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Money raised by selling shares in a busines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Venture capita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Investment in a new or small business with high growth potential, in return for a share of i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tained profi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rofit kept in the business to be reinvested.]]></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rowdfund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Raising money from a large number of people, each investing a small amount, usually onlin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atch the Money to the Business]]></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Recommend the best source of finance for each, and explain why: a café that needs £800 to cover a quiet February; a new tech start-up that needs £500,000 to develop an app; a successful bakery that wants a £20,000 oven; a student starting a dog-walking business that needs £150 for leads and flyer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Decide: short term or long term?]]></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onsider how much is needed.]]></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Consider whether the business is new or established.]]></a:t>
            </a:r>
          </a:p>
        </p:txBody>
      </p:sp>
      <p:sp>
        <p:nvSpPr>
          <p:cNvPr id="24" name="" descr=""/>
          <p:cNvSpPr/>
          <p:nvPr/>
        </p:nvSpPr>
        <p:spPr>
          <a:xfrm>
            <a:off x="552450" y="5610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5" name=""/>
          <p:cNvSpPr txBox="1"/>
          <p:nvPr/>
        </p:nvSpPr>
        <p:spPr>
          <a:xfrm>
            <a:off x="552450" y="5629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5505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ecommend a source and justify it.]]></a:t>
            </a:r>
          </a:p>
        </p:txBody>
      </p:sp>
      <p:sp>
        <p:nvSpPr>
          <p:cNvPr id="27"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8"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9"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A suitable source for each - overdraft, venture capital, retained profit or a loan, and personal savings - with a reason linked to the amount, the purpose and the type of business.]]></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Putting a business idea into practice]]></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5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need finance.]]></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verdraft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rade credit.]]></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ersonal savings and loan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hare capital and venture capital.]]></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retained profit.]]></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crowdfunding.]]></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hoose and justify a source of financ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Short-term finance: overdraft and trade credit.]]></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Long-term finance: personal savings, loans, share capital, venture capital, retained profit and crowdfunding.]]></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he right choice depends on the purpose, the amount, the cost and how much control the owner wants to keep.]]></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New businesses often rely on personal savings, loans and crowdfunding.]]></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Justify which source of finance a new business should use to buy equipment. (9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000" spc="0" u="none" cap="none">
                <a:solidFill>
                  <a:srgbClr val="E4D2BB">
                    <a:alpha val="100000"/>
                  </a:srgbClr>
                </a:solidFill>
                <a:latin typeface="Calibri"/>
              </a:rPr>
              <a:t><![CDATA[For Justify questions, explain both options with their benefits and drawbacks for this business, then make a clear choice and support it with "because" and "it depends on".]]></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2026-09-25T11:11:39Z</dcterms:created>
  <dcterms:modified xsi:type="dcterms:W3CDTF">2026-09-25T11:11:39Z</dcterms:modified>
  <dc:title>Sources of business finance</dc:title>
  <dc:description>Generated from a pasted lesson-pack script.</dc:description>
  <dc:subject>Putting a business idea into practice</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