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6096000" cy="3429000"/>
          <a:chOff x="0" y="0"/>
          <a:chExt cx="6096000" cy="3429000"/>
        </a:xfrm>
      </p:grpSpPr>
      <p:sp>
        <p:nvSpPr>
          <p:cNvPr id="2" name="Slide Image Placeholder 1"/>
          <p:cNvSpPr>
            <a:spLocks noGrp="1" noRot="1" noChangeAspect="1"/>
          </p:cNvSpPr>
          <p:nvPr>
            <p:ph type="sldImg"/>
          </p:nvPr>
        </p:nvSpPr>
        <p:spPr>
          <a:xfrm>
            <a:off x="0" y="0"/>
            <a:ext cx="3048000" cy="1714500"/>
          </a:xfrm>
          <a:prstGeom prst="rect">
            <a:avLst/>
          </a:prstGeom>
          <a:noFill/>
          <a:ln w="12700">
            <a:solidFill>
              <a:prstClr val="black"/>
            </a:solidFill>
          </a:ln>
        </p:spPr>
      </p:sp>
      <p:sp>
        <p:nvSpPr>
          <p:cNvPr id="3" name="Notes Placeholder"/>
          <p:cNvSpPr>
            <a:spLocks noGrp="1"/>
          </p:cNvSpPr>
          <p:nvPr>
            <p:ph type="body" idx="1"/>
          </p:nvPr>
        </p:nvSpPr>
        <p:spPr>
          <a:xfrm>
            <a:off x="0" y="171450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000" spc="0" u="none" cap="none">
                <a:solidFill>
                  <a:srgbClr val="000000">
                    <a:alpha val="100000"/>
                  </a:srgbClr>
                </a:solidFill>
                <a:latin typeface="Calibri"/>
              </a:rPr>
              <a:t><![CDATA[Reward reasons that use the case: the size of the sum, short or long term, and whether the business is new or establishe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5097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0618ab6e5e5903c1fb95db6e0878b60248.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249.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250.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531858986bb70e7c0671559e0fc938251.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e7d6a2e430af5a2b5f0b9f045faaf690252.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253.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ea114a2e10f782df3e478a4bbc68853254.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f3c5fc87aeb6385a14f6875a4f3b900255.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256.png"/>
  <Relationship Id="rId3" Type="http://schemas.openxmlformats.org/officeDocument/2006/relationships/image" Target="../media/508e6744049630e910443287a94253424a2e51e7257.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258.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259.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260.png"/>
  <Relationship Id="rId3" Type="http://schemas.openxmlformats.org/officeDocument/2006/relationships/image" Target="../media/be5447eaa78ad84b6f494037b24e71cd46a38449261.jpg"/>
  <Relationship Id="rId4" Type="http://schemas.openxmlformats.org/officeDocument/2006/relationships/image" Target="../media/8891566d1cf103353e4017ebcf847735d38d5998262.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263.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9af11c62bc0c3f8ed0d69d678fc897cc264.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9af11c62bc0c3f8ed0d69d678fc897cc265.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32df6f73cce77ecd86990e4e3d50680266.pn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e6974a25f092c792d21d5795571a049267.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e6974a25f092c792d21d5795571a049268.pn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269.png"/>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270.pn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271.png"/>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272.png"/>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273.png"/>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274.png"/>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275.png"/>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276.png"/>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277.png"/>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278.png"/>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279.png"/>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280.png"/>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281.png"/>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282.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Sources of business finance]]></a:t>
            </a:r>
          </a:p>
        </p:txBody>
      </p:sp>
      <p:sp>
        <p:nvSpPr>
          <p:cNvPr id="7" name="" descr=""/>
          <p:cNvSpPr/>
          <p:nvPr/>
        </p:nvSpPr>
        <p:spPr>
          <a:xfrm>
            <a:off x="5086350" y="5076825"/>
            <a:ext cx="2009775" cy="28575"/>
          </a:xfrm>
          <a:prstGeom prst="rect">
            <a:avLst/>
          </a:prstGeom>
          <a:solidFill>
            <a:srgbClr val="A8762F">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EBDDCC">
                    <a:alpha val="100000"/>
                  </a:srgbClr>
                </a:solidFill>
                <a:latin typeface="Calibri"/>
              </a:rPr>
              <a:t><![CDATA[Putting a business idea into practice]]></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E6BB80">
                    <a:alpha val="100000"/>
                  </a:srgbClr>
                </a:solidFill>
                <a:latin typeface="Calibri"/>
              </a:rPr>
              <a:t><![CDATA[Lesson 5 of 5]]></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Less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from memory before the answers appear.]]></a:t>
            </a:r>
          </a:p>
        </p:txBody>
      </p:sp>
      <p:sp>
        <p:nvSpPr>
          <p:cNvPr id="10" name="" descr=""/>
          <p:cNvSpPr/>
          <p:nvPr/>
        </p:nvSpPr>
        <p:spPr>
          <a:xfrm>
            <a:off x="552450" y="2438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62000" y="2647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762000" y="2705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552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y is cash important to a business?]]></a:t>
            </a:r>
          </a:p>
        </p:txBody>
      </p:sp>
      <p:sp>
        <p:nvSpPr>
          <p:cNvPr id="14" name="" descr=""/>
          <p:cNvSpPr/>
          <p:nvPr/>
        </p:nvSpPr>
        <p:spPr>
          <a:xfrm>
            <a:off x="552450" y="3390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5" name="" descr=""/>
          <p:cNvSpPr/>
          <p:nvPr/>
        </p:nvSpPr>
        <p:spPr>
          <a:xfrm>
            <a:off x="762000" y="3600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762000" y="3657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505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How do you calculate net cash flow?]]></a:t>
            </a:r>
          </a:p>
        </p:txBody>
      </p:sp>
      <p:sp>
        <p:nvSpPr>
          <p:cNvPr id="18" name="" descr=""/>
          <p:cNvSpPr/>
          <p:nvPr/>
        </p:nvSpPr>
        <p:spPr>
          <a:xfrm>
            <a:off x="552450" y="4343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62000" y="4552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762000" y="4610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457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How do you calculate the closing balance?]]></a:t>
            </a:r>
          </a:p>
        </p:txBody>
      </p:sp>
      <p:sp>
        <p:nvSpPr>
          <p:cNvPr id="22" name="" descr=""/>
          <p:cNvSpPr/>
          <p:nvPr/>
        </p:nvSpPr>
        <p:spPr>
          <a:xfrm>
            <a:off x="552450" y="5295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3" name="" descr=""/>
          <p:cNvSpPr/>
          <p:nvPr/>
        </p:nvSpPr>
        <p:spPr>
          <a:xfrm>
            <a:off x="762000" y="5505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4" name=""/>
          <p:cNvSpPr txBox="1"/>
          <p:nvPr/>
        </p:nvSpPr>
        <p:spPr>
          <a:xfrm>
            <a:off x="762000" y="5562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5410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How can a profitable business run out of cash?]]></a:t>
            </a:r>
          </a:p>
        </p:txBody>
      </p:sp>
      <p:sp>
        <p:nvSpPr>
          <p:cNvPr id="2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Lesson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descr=""/>
          <p:cNvSpPr/>
          <p:nvPr/>
        </p:nvSpPr>
        <p:spPr>
          <a:xfrm>
            <a:off x="552450" y="19145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62000" y="22193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62000" y="22764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y is cash important to a business?]]></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To pay suppliers, overheads and employees, and to avoid insolvency.]]></a:t>
            </a:r>
          </a:p>
        </p:txBody>
      </p:sp>
      <p:sp>
        <p:nvSpPr>
          <p:cNvPr id="13" name="" descr=""/>
          <p:cNvSpPr/>
          <p:nvPr/>
        </p:nvSpPr>
        <p:spPr>
          <a:xfrm>
            <a:off x="552450" y="30384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62000" y="33432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762000" y="34004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31527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How do you calculate net cash flow?]]></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Cash inflows - cash outflows.]]></a:t>
            </a:r>
          </a:p>
        </p:txBody>
      </p:sp>
      <p:sp>
        <p:nvSpPr>
          <p:cNvPr id="17" name="" descr=""/>
          <p:cNvSpPr/>
          <p:nvPr/>
        </p:nvSpPr>
        <p:spPr>
          <a:xfrm>
            <a:off x="552450" y="41624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762000" y="44672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762000" y="45243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42767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How do you calculate the closing balance?]]></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Opening balance + net cash flow.]]></a:t>
            </a:r>
          </a:p>
        </p:txBody>
      </p:sp>
      <p:sp>
        <p:nvSpPr>
          <p:cNvPr id="21" name="" descr=""/>
          <p:cNvSpPr/>
          <p:nvPr/>
        </p:nvSpPr>
        <p:spPr>
          <a:xfrm>
            <a:off x="552450" y="52863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62000" y="55911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3" name=""/>
          <p:cNvSpPr txBox="1"/>
          <p:nvPr/>
        </p:nvSpPr>
        <p:spPr>
          <a:xfrm>
            <a:off x="762000" y="56483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54006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How can a profitable business run out of cash?]]></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Customers pay late, stock is bought in advance, or large purchases use up cash.]]></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descr=""/>
          <p:cNvSpPr/>
          <p:nvPr/>
        </p:nvSpPr>
        <p:spPr>
          <a:xfrm>
            <a:off x="552450" y="20097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819150" y="21526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819150" y="21526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1]]></a:t>
            </a:r>
          </a:p>
        </p:txBody>
      </p:sp>
      <p:sp>
        <p:nvSpPr>
          <p:cNvPr id="12" name=""/>
          <p:cNvSpPr txBox="1"/>
          <p:nvPr/>
        </p:nvSpPr>
        <p:spPr>
          <a:xfrm>
            <a:off x="1781175" y="20097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why businesses need finance.]]></a:t>
            </a:r>
          </a:p>
        </p:txBody>
      </p:sp>
      <p:sp>
        <p:nvSpPr>
          <p:cNvPr id="13" name="" descr=""/>
          <p:cNvSpPr/>
          <p:nvPr/>
        </p:nvSpPr>
        <p:spPr>
          <a:xfrm>
            <a:off x="552450" y="30956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19150" y="32385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32385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2]]></a:t>
            </a:r>
          </a:p>
        </p:txBody>
      </p:sp>
      <p:sp>
        <p:nvSpPr>
          <p:cNvPr id="16" name=""/>
          <p:cNvSpPr txBox="1"/>
          <p:nvPr/>
        </p:nvSpPr>
        <p:spPr>
          <a:xfrm>
            <a:off x="1781175" y="30956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the short-term sources of finance: overdraft and trade credit.]]></a:t>
            </a:r>
          </a:p>
        </p:txBody>
      </p:sp>
      <p:sp>
        <p:nvSpPr>
          <p:cNvPr id="17" name="" descr=""/>
          <p:cNvSpPr/>
          <p:nvPr/>
        </p:nvSpPr>
        <p:spPr>
          <a:xfrm>
            <a:off x="552450" y="41814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819150" y="43243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9" name=""/>
          <p:cNvSpPr txBox="1"/>
          <p:nvPr/>
        </p:nvSpPr>
        <p:spPr>
          <a:xfrm>
            <a:off x="819150" y="43243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3]]></a:t>
            </a:r>
          </a:p>
        </p:txBody>
      </p:sp>
      <p:sp>
        <p:nvSpPr>
          <p:cNvPr id="20" name=""/>
          <p:cNvSpPr txBox="1"/>
          <p:nvPr/>
        </p:nvSpPr>
        <p:spPr>
          <a:xfrm>
            <a:off x="1781175" y="41814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the long-term sources of finance: personal savings, venture capital, share capital, loans, retained profit and crowdfunding.]]></a:t>
            </a:r>
          </a:p>
        </p:txBody>
      </p:sp>
      <p:sp>
        <p:nvSpPr>
          <p:cNvPr id="21" name="" descr=""/>
          <p:cNvSpPr/>
          <p:nvPr/>
        </p:nvSpPr>
        <p:spPr>
          <a:xfrm>
            <a:off x="552450" y="52673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819150" y="54102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819150" y="54102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4]]></a:t>
            </a:r>
          </a:p>
        </p:txBody>
      </p:sp>
      <p:sp>
        <p:nvSpPr>
          <p:cNvPr id="24" name=""/>
          <p:cNvSpPr txBox="1"/>
          <p:nvPr/>
        </p:nvSpPr>
        <p:spPr>
          <a:xfrm>
            <a:off x="1781175" y="52673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Choose a suitable source of finance for a business and justify the choice.]]></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hy Businesses Need Financ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Every business needs money - to start, to keep going and to grow.]]></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tarting up]]></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Buying equipment, premises, stock and paying for marketing before any sales are made.]]></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Day to day]]></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Covering a gap when cash goes out before it comes in.]]></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Growing]]></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Opening another branch, launching a new product or buying bigger machines.]]></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hort or long term]]></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hort-term finance is repaid within a year; long-term finance is used for a year or more.]]></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ONE]]></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Short-Term Sources]]></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For day-to-day cash gaps, repaid within a year.]]></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Overdraf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 overdraft lets a business spend more money than it has in its bank account, up to an agreed limit.]]></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How it work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e bank agrees a limit, such as £2,000, and the account can go below zero up to that amount.]]></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dvantag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Flexible - the business only borrows what it needs, when it needs it - and quick to arrange.]]></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Disadvantag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Interest rates are high, and the bank can ask for the money back at short notice.]]></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Best for]]></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Covering a short cash gap, such as a quiet month before sales pick up.]]></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Trade Credi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Trade credit is when a supplier lets a business pay for goods some time after it receives them.]]></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How it work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supplier delivers stock now, and the business pays in, say, 30 or 60 days.]]></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dvantag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e business can sell the goods before it has to pay for them, and there is no interest if it pays on time.]]></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Disadvantag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New businesses may not be offered it, and paying late can mean penalties and a damaged relationship with the supplier.]]></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Best for]]></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Buying stock and materials.]]></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Supplies Now, Pay Late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pic>
        <p:nvPicPr>
          <p:cNvPr id="9" name="" descr=""/>
          <p:cNvPicPr>
            <a:picLocks noChangeAspect="1"/>
          </p:cNvPicPr>
          <p:nvPr/>
        </p:nvPicPr>
        <p:blipFill>
          <a:blip r:embed="rId3"/>
          <a:stretch>
            <a:fillRect/>
          </a:stretch>
        </p:blipFill>
        <p:spPr>
          <a:xfrm>
            <a:off x="6305550" y="1943100"/>
            <a:ext cx="5334000" cy="3981450"/>
          </a:xfrm>
          <a:prstGeom prst="rect">
            <a:avLst/>
          </a:prstGeom>
          <a:noFill/>
        </p:spPr>
      </p:pic>
      <p:sp>
        <p:nvSpPr>
          <p:cNvPr id="10" name="" descr=""/>
          <p:cNvSpPr/>
          <p:nvPr/>
        </p:nvSpPr>
        <p:spPr>
          <a:xfrm>
            <a:off x="6305550" y="1943100"/>
            <a:ext cx="5334000" cy="3981450"/>
          </a:xfrm>
          <a:prstGeom prst="rect">
            <a:avLst/>
          </a:prstGeom>
          <a:noFill/>
          <a:ln w="9525">
            <a:solidFill>
              <a:srgbClr val="E4D2BB">
                <a:alpha val="100000"/>
              </a:srgbClr>
            </a:solidFill>
          </a:ln>
        </p:spPr>
        <p:txBody>
          <a:bodyPr vertOverflow="clip" rtlCol="0" anchor="ctr"/>
          <a:lstStyle/>
          <a:p>
            <a:pPr algn="ctr"/>
            <a:r>
              <a:t/>
            </a:r>
          </a:p>
        </p:txBody>
      </p:sp>
      <p:sp>
        <p:nvSpPr>
          <p:cNvPr id="11" name=""/>
          <p:cNvSpPr txBox="1"/>
          <p:nvPr/>
        </p:nvSpPr>
        <p:spPr>
          <a:xfrm>
            <a:off x="6305550" y="6000750"/>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With trade credit, the stock arrives today and the bill is paid in 30 days.]]></a:t>
            </a:r>
          </a:p>
        </p:txBody>
      </p:sp>
      <p:sp>
        <p:nvSpPr>
          <p:cNvPr id="12"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2B2420">
                    <a:alpha val="100000"/>
                  </a:srgbClr>
                </a:solidFill>
                <a:latin typeface="Calibri"/>
              </a:rPr>
              <a:t><![CDATA[Trade credit is one of the cheapest sources of finance there is. If the shop can sell this stock before the invoice is due, the supplier has, in effect, lent it the money for free.]]></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TWO]]></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Long-Term Sources]]></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For starting up and growing, used for a year or more.]]></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ong-Term Sources of Financ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descr=""/>
          <p:cNvSpPr/>
          <p:nvPr/>
        </p:nvSpPr>
        <p:spPr>
          <a:xfrm>
            <a:off x="552450" y="1990725"/>
            <a:ext cx="355282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23900" y="21621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23900" y="23336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Personal savings]]></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e owner's own money. No interest and nothing to repay - but the owner risks losing it, and may not have enough.]]></a:t>
            </a:r>
          </a:p>
        </p:txBody>
      </p:sp>
      <p:sp>
        <p:nvSpPr>
          <p:cNvPr id="12" name="" descr=""/>
          <p:cNvSpPr/>
          <p:nvPr/>
        </p:nvSpPr>
        <p:spPr>
          <a:xfrm>
            <a:off x="4314825" y="1990725"/>
            <a:ext cx="355282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4486275" y="21621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4486275" y="23336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Loan]]></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fixed amount borrowed from a bank, repaid with interest in regular instalments. Predictable, but interest must be paid, and the bank may want security.]]></a:t>
            </a:r>
          </a:p>
        </p:txBody>
      </p:sp>
      <p:sp>
        <p:nvSpPr>
          <p:cNvPr id="15" name="" descr=""/>
          <p:cNvSpPr/>
          <p:nvPr/>
        </p:nvSpPr>
        <p:spPr>
          <a:xfrm>
            <a:off x="8077200" y="1990725"/>
            <a:ext cx="355282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8248650" y="21621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7" name=""/>
          <p:cNvSpPr txBox="1"/>
          <p:nvPr/>
        </p:nvSpPr>
        <p:spPr>
          <a:xfrm>
            <a:off x="8248650" y="23336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Share capital]]></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Money raised by selling shares - part-ownership - in the business. Nothing to repay, but the owner gives up some control and profit.]]></a:t>
            </a:r>
          </a:p>
        </p:txBody>
      </p:sp>
      <p:sp>
        <p:nvSpPr>
          <p:cNvPr id="18" name="" descr=""/>
          <p:cNvSpPr/>
          <p:nvPr/>
        </p:nvSpPr>
        <p:spPr>
          <a:xfrm>
            <a:off x="552450" y="4200525"/>
            <a:ext cx="355282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23900" y="43719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723900" y="45434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Venture capital]]></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Investment from specialists in new, risky businesses with high growth potential, in return for a share of the business. Brings expertise, but loses some control.]]></a:t>
            </a:r>
          </a:p>
        </p:txBody>
      </p:sp>
      <p:sp>
        <p:nvSpPr>
          <p:cNvPr id="21" name="" descr=""/>
          <p:cNvSpPr/>
          <p:nvPr/>
        </p:nvSpPr>
        <p:spPr>
          <a:xfrm>
            <a:off x="4314825" y="4200525"/>
            <a:ext cx="355282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4486275" y="43719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23" name=""/>
          <p:cNvSpPr txBox="1"/>
          <p:nvPr/>
        </p:nvSpPr>
        <p:spPr>
          <a:xfrm>
            <a:off x="4486275" y="45434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Retained profit]]></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Profit kept in the business rather than paid to the owners. No interest or repayment - but a new business has none yet.]]></a:t>
            </a:r>
          </a:p>
        </p:txBody>
      </p:sp>
      <p:sp>
        <p:nvSpPr>
          <p:cNvPr id="24" name="" descr=""/>
          <p:cNvSpPr/>
          <p:nvPr/>
        </p:nvSpPr>
        <p:spPr>
          <a:xfrm>
            <a:off x="8077200" y="4200525"/>
            <a:ext cx="355282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5" name="" descr=""/>
          <p:cNvSpPr/>
          <p:nvPr/>
        </p:nvSpPr>
        <p:spPr>
          <a:xfrm>
            <a:off x="8248650" y="43719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26" name=""/>
          <p:cNvSpPr txBox="1"/>
          <p:nvPr/>
        </p:nvSpPr>
        <p:spPr>
          <a:xfrm>
            <a:off x="8248650" y="45434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Crowdfunding]]></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Many people each invest a small amount, usually through a website, often in return for a reward or a share. Also tests demand, but the target may not be reached.]]></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Two Ways to Raise Money]]></a:t>
            </a:r>
          </a:p>
        </p:txBody>
      </p:sp>
      <p:sp>
        <p:nvSpPr>
          <p:cNvPr id="7"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 loan from one lender, or small amounts from many people.]]></a:t>
            </a:r>
          </a:p>
        </p:txBody>
      </p:sp>
      <p:sp>
        <p:nvSpPr>
          <p:cNvPr id="8"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9"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pic>
        <p:nvPicPr>
          <p:cNvPr id="10" name="" descr=""/>
          <p:cNvPicPr>
            <a:picLocks noChangeAspect="1"/>
          </p:cNvPicPr>
          <p:nvPr/>
        </p:nvPicPr>
        <p:blipFill>
          <a:blip r:embed="rId3"/>
          <a:stretch>
            <a:fillRect/>
          </a:stretch>
        </p:blipFill>
        <p:spPr>
          <a:xfrm>
            <a:off x="552450" y="2276475"/>
            <a:ext cx="5448300" cy="3657600"/>
          </a:xfrm>
          <a:prstGeom prst="rect">
            <a:avLst/>
          </a:prstGeom>
          <a:noFill/>
        </p:spPr>
      </p:pic>
      <p:sp>
        <p:nvSpPr>
          <p:cNvPr id="11" name="" descr=""/>
          <p:cNvSpPr/>
          <p:nvPr/>
        </p:nvSpPr>
        <p:spPr>
          <a:xfrm>
            <a:off x="552450" y="2457450"/>
            <a:ext cx="5448300" cy="3295650"/>
          </a:xfrm>
          <a:prstGeom prst="rect">
            <a:avLst/>
          </a:prstGeom>
          <a:noFill/>
          <a:ln w="9525">
            <a:solidFill>
              <a:srgbClr val="E4D2BB">
                <a:alpha val="100000"/>
              </a:srgbClr>
            </a:solidFill>
          </a:ln>
        </p:spPr>
        <p:txBody>
          <a:bodyPr vertOverflow="clip" rtlCol="0" anchor="ctr"/>
          <a:lstStyle/>
          <a:p>
            <a:pPr algn="ctr"/>
            <a:r>
              <a:t/>
            </a:r>
          </a:p>
        </p:txBody>
      </p:sp>
      <p:sp>
        <p:nvSpPr>
          <p:cNvPr id="12" name=""/>
          <p:cNvSpPr txBox="1"/>
          <p:nvPr/>
        </p:nvSpPr>
        <p:spPr>
          <a:xfrm>
            <a:off x="552450" y="5829300"/>
            <a:ext cx="54483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A bank loan: one lender, repaid with interest.]]></a:t>
            </a:r>
          </a:p>
        </p:txBody>
      </p:sp>
      <p:pic>
        <p:nvPicPr>
          <p:cNvPr id="13" name="" descr=""/>
          <p:cNvPicPr>
            <a:picLocks noChangeAspect="1"/>
          </p:cNvPicPr>
          <p:nvPr/>
        </p:nvPicPr>
        <p:blipFill>
          <a:blip r:embed="rId4"/>
          <a:stretch>
            <a:fillRect/>
          </a:stretch>
        </p:blipFill>
        <p:spPr>
          <a:xfrm>
            <a:off x="6191250" y="2276475"/>
            <a:ext cx="5448300" cy="3657600"/>
          </a:xfrm>
          <a:prstGeom prst="rect">
            <a:avLst/>
          </a:prstGeom>
          <a:noFill/>
        </p:spPr>
      </p:pic>
      <p:sp>
        <p:nvSpPr>
          <p:cNvPr id="14" name="" descr=""/>
          <p:cNvSpPr/>
          <p:nvPr/>
        </p:nvSpPr>
        <p:spPr>
          <a:xfrm>
            <a:off x="6191250" y="2457450"/>
            <a:ext cx="5448300" cy="3295650"/>
          </a:xfrm>
          <a:prstGeom prst="rect">
            <a:avLst/>
          </a:prstGeom>
          <a:noFill/>
          <a:ln w="9525">
            <a:solidFill>
              <a:srgbClr val="E4D2BB">
                <a:alpha val="100000"/>
              </a:srgbClr>
            </a:solidFill>
          </a:ln>
        </p:spPr>
        <p:txBody>
          <a:bodyPr vertOverflow="clip" rtlCol="0" anchor="ctr"/>
          <a:lstStyle/>
          <a:p>
            <a:pPr algn="ctr"/>
            <a:r>
              <a:t/>
            </a:r>
          </a:p>
        </p:txBody>
      </p:sp>
      <p:sp>
        <p:nvSpPr>
          <p:cNvPr id="15" name=""/>
          <p:cNvSpPr txBox="1"/>
          <p:nvPr/>
        </p:nvSpPr>
        <p:spPr>
          <a:xfrm>
            <a:off x="6191250" y="5829300"/>
            <a:ext cx="54483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Crowdfunding: many people, small amounts.]]></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Sources of Finance at a Glanc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descr=""/>
          <p:cNvSpPr/>
          <p:nvPr/>
        </p:nvSpPr>
        <p:spPr>
          <a:xfrm>
            <a:off x="552450" y="1885950"/>
            <a:ext cx="11087100" cy="438150"/>
          </a:xfrm>
          <a:prstGeom prst="rect">
            <a:avLst/>
          </a:prstGeom>
          <a:solidFill>
            <a:srgbClr val="8A4326">
              <a:alpha val="100000"/>
            </a:srgbClr>
          </a:solidFill>
          <a:ln w="9525">
            <a:noFill/>
          </a:ln>
        </p:spPr>
        <p:txBody>
          <a:bodyPr vertOverflow="clip" rtlCol="0" anchor="ctr"/>
          <a:lstStyle/>
          <a:p>
            <a:pPr algn="ctr"/>
            <a:r>
              <a:t/>
            </a:r>
          </a:p>
        </p:txBody>
      </p:sp>
      <p:sp>
        <p:nvSpPr>
          <p:cNvPr id="10" name=""/>
          <p:cNvSpPr txBox="1"/>
          <p:nvPr/>
        </p:nvSpPr>
        <p:spPr>
          <a:xfrm>
            <a:off x="685800" y="18859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Source]]></a:t>
            </a:r>
          </a:p>
        </p:txBody>
      </p:sp>
      <p:sp>
        <p:nvSpPr>
          <p:cNvPr id="11" name=""/>
          <p:cNvSpPr txBox="1"/>
          <p:nvPr/>
        </p:nvSpPr>
        <p:spPr>
          <a:xfrm>
            <a:off x="3457575" y="18859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Term]]></a:t>
            </a:r>
          </a:p>
        </p:txBody>
      </p:sp>
      <p:sp>
        <p:nvSpPr>
          <p:cNvPr id="12" name=""/>
          <p:cNvSpPr txBox="1"/>
          <p:nvPr/>
        </p:nvSpPr>
        <p:spPr>
          <a:xfrm>
            <a:off x="6229350" y="18859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Main advantage]]></a:t>
            </a:r>
          </a:p>
        </p:txBody>
      </p:sp>
      <p:sp>
        <p:nvSpPr>
          <p:cNvPr id="13" name=""/>
          <p:cNvSpPr txBox="1"/>
          <p:nvPr/>
        </p:nvSpPr>
        <p:spPr>
          <a:xfrm>
            <a:off x="9001125" y="18859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Main disadvantage]]></a:t>
            </a:r>
          </a:p>
        </p:txBody>
      </p:sp>
      <p:sp>
        <p:nvSpPr>
          <p:cNvPr id="14" name="" descr=""/>
          <p:cNvSpPr/>
          <p:nvPr/>
        </p:nvSpPr>
        <p:spPr>
          <a:xfrm>
            <a:off x="552450" y="2324100"/>
            <a:ext cx="11087100" cy="495300"/>
          </a:xfrm>
          <a:prstGeom prst="rect">
            <a:avLst/>
          </a:prstGeom>
          <a:solidFill>
            <a:srgbClr val="FBF4EA">
              <a:alpha val="100000"/>
            </a:srgbClr>
          </a:solidFill>
          <a:ln w="9525">
            <a:noFill/>
          </a:ln>
        </p:spPr>
        <p:txBody>
          <a:bodyPr vertOverflow="clip" rtlCol="0" anchor="ctr"/>
          <a:lstStyle/>
          <a:p>
            <a:pPr algn="ctr"/>
            <a:r>
              <a:t/>
            </a:r>
          </a:p>
        </p:txBody>
      </p:sp>
      <p:sp>
        <p:nvSpPr>
          <p:cNvPr id="15" name="" descr=""/>
          <p:cNvSpPr/>
          <p:nvPr/>
        </p:nvSpPr>
        <p:spPr>
          <a:xfrm>
            <a:off x="552450" y="28098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16" name=""/>
          <p:cNvSpPr txBox="1"/>
          <p:nvPr/>
        </p:nvSpPr>
        <p:spPr>
          <a:xfrm>
            <a:off x="685800" y="23241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Overdraft]]></a:t>
            </a:r>
          </a:p>
        </p:txBody>
      </p:sp>
      <p:sp>
        <p:nvSpPr>
          <p:cNvPr id="17" name=""/>
          <p:cNvSpPr txBox="1"/>
          <p:nvPr/>
        </p:nvSpPr>
        <p:spPr>
          <a:xfrm>
            <a:off x="3457575" y="23241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Short]]></a:t>
            </a:r>
          </a:p>
        </p:txBody>
      </p:sp>
      <p:sp>
        <p:nvSpPr>
          <p:cNvPr id="18" name=""/>
          <p:cNvSpPr txBox="1"/>
          <p:nvPr/>
        </p:nvSpPr>
        <p:spPr>
          <a:xfrm>
            <a:off x="6229350" y="23241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Flexible and quick to arrange]]></a:t>
            </a:r>
          </a:p>
        </p:txBody>
      </p:sp>
      <p:sp>
        <p:nvSpPr>
          <p:cNvPr id="19" name=""/>
          <p:cNvSpPr txBox="1"/>
          <p:nvPr/>
        </p:nvSpPr>
        <p:spPr>
          <a:xfrm>
            <a:off x="9001125" y="23241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High interest; can be withdrawn]]></a:t>
            </a:r>
          </a:p>
        </p:txBody>
      </p:sp>
      <p:sp>
        <p:nvSpPr>
          <p:cNvPr id="20" name="" descr=""/>
          <p:cNvSpPr/>
          <p:nvPr/>
        </p:nvSpPr>
        <p:spPr>
          <a:xfrm>
            <a:off x="552450" y="2819400"/>
            <a:ext cx="11087100" cy="495300"/>
          </a:xfrm>
          <a:prstGeom prst="rect">
            <a:avLst/>
          </a:prstGeom>
          <a:solidFill>
            <a:srgbClr val="FFFFFF">
              <a:alpha val="100000"/>
            </a:srgbClr>
          </a:solidFill>
          <a:ln w="9525">
            <a:noFill/>
          </a:ln>
        </p:spPr>
        <p:txBody>
          <a:bodyPr vertOverflow="clip" rtlCol="0" anchor="ctr"/>
          <a:lstStyle/>
          <a:p>
            <a:pPr algn="ctr"/>
            <a:r>
              <a:t/>
            </a:r>
          </a:p>
        </p:txBody>
      </p:sp>
      <p:sp>
        <p:nvSpPr>
          <p:cNvPr id="21" name="" descr=""/>
          <p:cNvSpPr/>
          <p:nvPr/>
        </p:nvSpPr>
        <p:spPr>
          <a:xfrm>
            <a:off x="552450" y="33051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22" name=""/>
          <p:cNvSpPr txBox="1"/>
          <p:nvPr/>
        </p:nvSpPr>
        <p:spPr>
          <a:xfrm>
            <a:off x="685800" y="28194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Trade credit]]></a:t>
            </a:r>
          </a:p>
        </p:txBody>
      </p:sp>
      <p:sp>
        <p:nvSpPr>
          <p:cNvPr id="23" name=""/>
          <p:cNvSpPr txBox="1"/>
          <p:nvPr/>
        </p:nvSpPr>
        <p:spPr>
          <a:xfrm>
            <a:off x="3457575" y="28194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Short]]></a:t>
            </a:r>
          </a:p>
        </p:txBody>
      </p:sp>
      <p:sp>
        <p:nvSpPr>
          <p:cNvPr id="24" name=""/>
          <p:cNvSpPr txBox="1"/>
          <p:nvPr/>
        </p:nvSpPr>
        <p:spPr>
          <a:xfrm>
            <a:off x="6229350" y="28194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Sell the goods before paying]]></a:t>
            </a:r>
          </a:p>
        </p:txBody>
      </p:sp>
      <p:sp>
        <p:nvSpPr>
          <p:cNvPr id="25" name=""/>
          <p:cNvSpPr txBox="1"/>
          <p:nvPr/>
        </p:nvSpPr>
        <p:spPr>
          <a:xfrm>
            <a:off x="9001125" y="28194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Not always offered to new businesses]]></a:t>
            </a:r>
          </a:p>
        </p:txBody>
      </p:sp>
      <p:sp>
        <p:nvSpPr>
          <p:cNvPr id="26" name="" descr=""/>
          <p:cNvSpPr/>
          <p:nvPr/>
        </p:nvSpPr>
        <p:spPr>
          <a:xfrm>
            <a:off x="552450" y="3314700"/>
            <a:ext cx="11087100" cy="495300"/>
          </a:xfrm>
          <a:prstGeom prst="rect">
            <a:avLst/>
          </a:prstGeom>
          <a:solidFill>
            <a:srgbClr val="FBF4EA">
              <a:alpha val="100000"/>
            </a:srgbClr>
          </a:solidFill>
          <a:ln w="9525">
            <a:noFill/>
          </a:ln>
        </p:spPr>
        <p:txBody>
          <a:bodyPr vertOverflow="clip" rtlCol="0" anchor="ctr"/>
          <a:lstStyle/>
          <a:p>
            <a:pPr algn="ctr"/>
            <a:r>
              <a:t/>
            </a:r>
          </a:p>
        </p:txBody>
      </p:sp>
      <p:sp>
        <p:nvSpPr>
          <p:cNvPr id="27" name="" descr=""/>
          <p:cNvSpPr/>
          <p:nvPr/>
        </p:nvSpPr>
        <p:spPr>
          <a:xfrm>
            <a:off x="552450" y="38004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28" name=""/>
          <p:cNvSpPr txBox="1"/>
          <p:nvPr/>
        </p:nvSpPr>
        <p:spPr>
          <a:xfrm>
            <a:off x="685800" y="33147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Personal savings]]></a:t>
            </a:r>
          </a:p>
        </p:txBody>
      </p:sp>
      <p:sp>
        <p:nvSpPr>
          <p:cNvPr id="29" name=""/>
          <p:cNvSpPr txBox="1"/>
          <p:nvPr/>
        </p:nvSpPr>
        <p:spPr>
          <a:xfrm>
            <a:off x="3457575" y="33147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Long]]></a:t>
            </a:r>
          </a:p>
        </p:txBody>
      </p:sp>
      <p:sp>
        <p:nvSpPr>
          <p:cNvPr id="30" name=""/>
          <p:cNvSpPr txBox="1"/>
          <p:nvPr/>
        </p:nvSpPr>
        <p:spPr>
          <a:xfrm>
            <a:off x="6229350" y="33147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No interest or repayments]]></a:t>
            </a:r>
          </a:p>
        </p:txBody>
      </p:sp>
      <p:sp>
        <p:nvSpPr>
          <p:cNvPr id="31" name=""/>
          <p:cNvSpPr txBox="1"/>
          <p:nvPr/>
        </p:nvSpPr>
        <p:spPr>
          <a:xfrm>
            <a:off x="9001125" y="33147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Owner may lose their own money]]></a:t>
            </a:r>
          </a:p>
        </p:txBody>
      </p:sp>
      <p:sp>
        <p:nvSpPr>
          <p:cNvPr id="32" name="" descr=""/>
          <p:cNvSpPr/>
          <p:nvPr/>
        </p:nvSpPr>
        <p:spPr>
          <a:xfrm>
            <a:off x="552450" y="3810000"/>
            <a:ext cx="11087100" cy="495300"/>
          </a:xfrm>
          <a:prstGeom prst="rect">
            <a:avLst/>
          </a:prstGeom>
          <a:solidFill>
            <a:srgbClr val="FFFFFF">
              <a:alpha val="100000"/>
            </a:srgbClr>
          </a:solidFill>
          <a:ln w="9525">
            <a:noFill/>
          </a:ln>
        </p:spPr>
        <p:txBody>
          <a:bodyPr vertOverflow="clip" rtlCol="0" anchor="ctr"/>
          <a:lstStyle/>
          <a:p>
            <a:pPr algn="ctr"/>
            <a:r>
              <a:t/>
            </a:r>
          </a:p>
        </p:txBody>
      </p:sp>
      <p:sp>
        <p:nvSpPr>
          <p:cNvPr id="33" name="" descr=""/>
          <p:cNvSpPr/>
          <p:nvPr/>
        </p:nvSpPr>
        <p:spPr>
          <a:xfrm>
            <a:off x="552450" y="42957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34" name=""/>
          <p:cNvSpPr txBox="1"/>
          <p:nvPr/>
        </p:nvSpPr>
        <p:spPr>
          <a:xfrm>
            <a:off x="685800" y="38100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Loan]]></a:t>
            </a:r>
          </a:p>
        </p:txBody>
      </p:sp>
      <p:sp>
        <p:nvSpPr>
          <p:cNvPr id="35" name=""/>
          <p:cNvSpPr txBox="1"/>
          <p:nvPr/>
        </p:nvSpPr>
        <p:spPr>
          <a:xfrm>
            <a:off x="3457575" y="38100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Long]]></a:t>
            </a:r>
          </a:p>
        </p:txBody>
      </p:sp>
      <p:sp>
        <p:nvSpPr>
          <p:cNvPr id="36" name=""/>
          <p:cNvSpPr txBox="1"/>
          <p:nvPr/>
        </p:nvSpPr>
        <p:spPr>
          <a:xfrm>
            <a:off x="6229350" y="38100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Fixed, predictable repayments]]></a:t>
            </a:r>
          </a:p>
        </p:txBody>
      </p:sp>
      <p:sp>
        <p:nvSpPr>
          <p:cNvPr id="37" name=""/>
          <p:cNvSpPr txBox="1"/>
          <p:nvPr/>
        </p:nvSpPr>
        <p:spPr>
          <a:xfrm>
            <a:off x="9001125" y="38100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Interest; security may be needed]]></a:t>
            </a:r>
          </a:p>
        </p:txBody>
      </p:sp>
      <p:sp>
        <p:nvSpPr>
          <p:cNvPr id="38" name="" descr=""/>
          <p:cNvSpPr/>
          <p:nvPr/>
        </p:nvSpPr>
        <p:spPr>
          <a:xfrm>
            <a:off x="552450" y="4305300"/>
            <a:ext cx="11087100" cy="495300"/>
          </a:xfrm>
          <a:prstGeom prst="rect">
            <a:avLst/>
          </a:prstGeom>
          <a:solidFill>
            <a:srgbClr val="FBF4EA">
              <a:alpha val="100000"/>
            </a:srgbClr>
          </a:solidFill>
          <a:ln w="9525">
            <a:noFill/>
          </a:ln>
        </p:spPr>
        <p:txBody>
          <a:bodyPr vertOverflow="clip" rtlCol="0" anchor="ctr"/>
          <a:lstStyle/>
          <a:p>
            <a:pPr algn="ctr"/>
            <a:r>
              <a:t/>
            </a:r>
          </a:p>
        </p:txBody>
      </p:sp>
      <p:sp>
        <p:nvSpPr>
          <p:cNvPr id="39" name="" descr=""/>
          <p:cNvSpPr/>
          <p:nvPr/>
        </p:nvSpPr>
        <p:spPr>
          <a:xfrm>
            <a:off x="552450" y="47910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40" name=""/>
          <p:cNvSpPr txBox="1"/>
          <p:nvPr/>
        </p:nvSpPr>
        <p:spPr>
          <a:xfrm>
            <a:off x="685800" y="43053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Share capital]]></a:t>
            </a:r>
          </a:p>
        </p:txBody>
      </p:sp>
      <p:sp>
        <p:nvSpPr>
          <p:cNvPr id="41" name=""/>
          <p:cNvSpPr txBox="1"/>
          <p:nvPr/>
        </p:nvSpPr>
        <p:spPr>
          <a:xfrm>
            <a:off x="3457575" y="43053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Long]]></a:t>
            </a:r>
          </a:p>
        </p:txBody>
      </p:sp>
      <p:sp>
        <p:nvSpPr>
          <p:cNvPr id="42" name=""/>
          <p:cNvSpPr txBox="1"/>
          <p:nvPr/>
        </p:nvSpPr>
        <p:spPr>
          <a:xfrm>
            <a:off x="6229350" y="43053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Nothing to repay]]></a:t>
            </a:r>
          </a:p>
        </p:txBody>
      </p:sp>
      <p:sp>
        <p:nvSpPr>
          <p:cNvPr id="43" name=""/>
          <p:cNvSpPr txBox="1"/>
          <p:nvPr/>
        </p:nvSpPr>
        <p:spPr>
          <a:xfrm>
            <a:off x="9001125" y="43053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Owner loses some control and profit]]></a:t>
            </a:r>
          </a:p>
        </p:txBody>
      </p:sp>
      <p:sp>
        <p:nvSpPr>
          <p:cNvPr id="44" name="" descr=""/>
          <p:cNvSpPr/>
          <p:nvPr/>
        </p:nvSpPr>
        <p:spPr>
          <a:xfrm>
            <a:off x="552450" y="4800600"/>
            <a:ext cx="11087100" cy="495300"/>
          </a:xfrm>
          <a:prstGeom prst="rect">
            <a:avLst/>
          </a:prstGeom>
          <a:solidFill>
            <a:srgbClr val="FFFFFF">
              <a:alpha val="100000"/>
            </a:srgbClr>
          </a:solidFill>
          <a:ln w="9525">
            <a:noFill/>
          </a:ln>
        </p:spPr>
        <p:txBody>
          <a:bodyPr vertOverflow="clip" rtlCol="0" anchor="ctr"/>
          <a:lstStyle/>
          <a:p>
            <a:pPr algn="ctr"/>
            <a:r>
              <a:t/>
            </a:r>
          </a:p>
        </p:txBody>
      </p:sp>
      <p:sp>
        <p:nvSpPr>
          <p:cNvPr id="45" name="" descr=""/>
          <p:cNvSpPr/>
          <p:nvPr/>
        </p:nvSpPr>
        <p:spPr>
          <a:xfrm>
            <a:off x="552450" y="52863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46" name=""/>
          <p:cNvSpPr txBox="1"/>
          <p:nvPr/>
        </p:nvSpPr>
        <p:spPr>
          <a:xfrm>
            <a:off x="685800" y="48006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Venture capital]]></a:t>
            </a:r>
          </a:p>
        </p:txBody>
      </p:sp>
      <p:sp>
        <p:nvSpPr>
          <p:cNvPr id="47" name=""/>
          <p:cNvSpPr txBox="1"/>
          <p:nvPr/>
        </p:nvSpPr>
        <p:spPr>
          <a:xfrm>
            <a:off x="3457575" y="48006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Long]]></a:t>
            </a:r>
          </a:p>
        </p:txBody>
      </p:sp>
      <p:sp>
        <p:nvSpPr>
          <p:cNvPr id="48" name=""/>
          <p:cNvSpPr txBox="1"/>
          <p:nvPr/>
        </p:nvSpPr>
        <p:spPr>
          <a:xfrm>
            <a:off x="6229350" y="48006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Large sums plus expert advice]]></a:t>
            </a:r>
          </a:p>
        </p:txBody>
      </p:sp>
      <p:sp>
        <p:nvSpPr>
          <p:cNvPr id="49" name=""/>
          <p:cNvSpPr txBox="1"/>
          <p:nvPr/>
        </p:nvSpPr>
        <p:spPr>
          <a:xfrm>
            <a:off x="9001125" y="48006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Investors take a share and some control]]></a:t>
            </a:r>
          </a:p>
        </p:txBody>
      </p:sp>
      <p:sp>
        <p:nvSpPr>
          <p:cNvPr id="50" name="" descr=""/>
          <p:cNvSpPr/>
          <p:nvPr/>
        </p:nvSpPr>
        <p:spPr>
          <a:xfrm>
            <a:off x="552450" y="5295900"/>
            <a:ext cx="11087100" cy="495300"/>
          </a:xfrm>
          <a:prstGeom prst="rect">
            <a:avLst/>
          </a:prstGeom>
          <a:solidFill>
            <a:srgbClr val="FBF4EA">
              <a:alpha val="100000"/>
            </a:srgbClr>
          </a:solidFill>
          <a:ln w="9525">
            <a:noFill/>
          </a:ln>
        </p:spPr>
        <p:txBody>
          <a:bodyPr vertOverflow="clip" rtlCol="0" anchor="ctr"/>
          <a:lstStyle/>
          <a:p>
            <a:pPr algn="ctr"/>
            <a:r>
              <a:t/>
            </a:r>
          </a:p>
        </p:txBody>
      </p:sp>
      <p:sp>
        <p:nvSpPr>
          <p:cNvPr id="51" name="" descr=""/>
          <p:cNvSpPr/>
          <p:nvPr/>
        </p:nvSpPr>
        <p:spPr>
          <a:xfrm>
            <a:off x="552450" y="57816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52" name=""/>
          <p:cNvSpPr txBox="1"/>
          <p:nvPr/>
        </p:nvSpPr>
        <p:spPr>
          <a:xfrm>
            <a:off x="685800" y="52959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Retained profit]]></a:t>
            </a:r>
          </a:p>
        </p:txBody>
      </p:sp>
      <p:sp>
        <p:nvSpPr>
          <p:cNvPr id="53" name=""/>
          <p:cNvSpPr txBox="1"/>
          <p:nvPr/>
        </p:nvSpPr>
        <p:spPr>
          <a:xfrm>
            <a:off x="3457575" y="52959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Long]]></a:t>
            </a:r>
          </a:p>
        </p:txBody>
      </p:sp>
      <p:sp>
        <p:nvSpPr>
          <p:cNvPr id="54" name=""/>
          <p:cNvSpPr txBox="1"/>
          <p:nvPr/>
        </p:nvSpPr>
        <p:spPr>
          <a:xfrm>
            <a:off x="6229350" y="52959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No interest or loss of control]]></a:t>
            </a:r>
          </a:p>
        </p:txBody>
      </p:sp>
      <p:sp>
        <p:nvSpPr>
          <p:cNvPr id="55" name=""/>
          <p:cNvSpPr txBox="1"/>
          <p:nvPr/>
        </p:nvSpPr>
        <p:spPr>
          <a:xfrm>
            <a:off x="9001125" y="52959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New businesses have none]]></a:t>
            </a:r>
          </a:p>
        </p:txBody>
      </p:sp>
      <p:sp>
        <p:nvSpPr>
          <p:cNvPr id="56" name="" descr=""/>
          <p:cNvSpPr/>
          <p:nvPr/>
        </p:nvSpPr>
        <p:spPr>
          <a:xfrm>
            <a:off x="552450" y="5791200"/>
            <a:ext cx="11087100" cy="495300"/>
          </a:xfrm>
          <a:prstGeom prst="rect">
            <a:avLst/>
          </a:prstGeom>
          <a:solidFill>
            <a:srgbClr val="FFFFFF">
              <a:alpha val="100000"/>
            </a:srgbClr>
          </a:solidFill>
          <a:ln w="9525">
            <a:noFill/>
          </a:ln>
        </p:spPr>
        <p:txBody>
          <a:bodyPr vertOverflow="clip" rtlCol="0" anchor="ctr"/>
          <a:lstStyle/>
          <a:p>
            <a:pPr algn="ctr"/>
            <a:r>
              <a:t/>
            </a:r>
          </a:p>
        </p:txBody>
      </p:sp>
      <p:sp>
        <p:nvSpPr>
          <p:cNvPr id="57" name="" descr=""/>
          <p:cNvSpPr/>
          <p:nvPr/>
        </p:nvSpPr>
        <p:spPr>
          <a:xfrm>
            <a:off x="552450" y="62769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58" name=""/>
          <p:cNvSpPr txBox="1"/>
          <p:nvPr/>
        </p:nvSpPr>
        <p:spPr>
          <a:xfrm>
            <a:off x="685800" y="57912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Crowdfunding]]></a:t>
            </a:r>
          </a:p>
        </p:txBody>
      </p:sp>
      <p:sp>
        <p:nvSpPr>
          <p:cNvPr id="59" name=""/>
          <p:cNvSpPr txBox="1"/>
          <p:nvPr/>
        </p:nvSpPr>
        <p:spPr>
          <a:xfrm>
            <a:off x="3457575" y="57912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Long]]></a:t>
            </a:r>
          </a:p>
        </p:txBody>
      </p:sp>
      <p:sp>
        <p:nvSpPr>
          <p:cNvPr id="60" name=""/>
          <p:cNvSpPr txBox="1"/>
          <p:nvPr/>
        </p:nvSpPr>
        <p:spPr>
          <a:xfrm>
            <a:off x="6229350" y="57912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Raises money and tests demand]]></a:t>
            </a:r>
          </a:p>
        </p:txBody>
      </p:sp>
      <p:sp>
        <p:nvSpPr>
          <p:cNvPr id="61" name=""/>
          <p:cNvSpPr txBox="1"/>
          <p:nvPr/>
        </p:nvSpPr>
        <p:spPr>
          <a:xfrm>
            <a:off x="9001125" y="57912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Target may not be reached; idea is public]]></a:t>
            </a:r>
          </a:p>
        </p:txBody>
      </p:sp>
      <p:sp>
        <p:nvSpPr>
          <p:cNvPr id="6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hoosing the Right Sourc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The best source depends on the business and what the money is for.]]></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What it is for]]></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hort-term needs (stock, a cash gap) suit short-term finance; long-term needs (equipment, premises) suit long-term finance.]]></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How much is needed]]></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avings may cover a small amount; a large sum may need a loan, share capital or venture capital.]]></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New or established]]></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new business has no retained profit and may struggle to get a loan or trade credit.]]></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hoosing the Right Source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descr=""/>
          <p:cNvSpPr/>
          <p:nvPr/>
        </p:nvSpPr>
        <p:spPr>
          <a:xfrm>
            <a:off x="552450" y="279082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81050" y="330517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1143000" y="28860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Cos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Interest makes loans and overdrafts expensive; share capital and venture capital cost the owner control and future profit.]]></a:t>
            </a:r>
          </a:p>
        </p:txBody>
      </p:sp>
      <p:sp>
        <p:nvSpPr>
          <p:cNvPr id="12" name="" descr=""/>
          <p:cNvSpPr/>
          <p:nvPr/>
        </p:nvSpPr>
        <p:spPr>
          <a:xfrm>
            <a:off x="552450" y="418147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81050" y="469582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1143000" y="42767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Control]]></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n owner who wants to stay in charge may prefer a loan to selling shares.]]></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7" name=""/>
          <p:cNvSpPr txBox="1"/>
          <p:nvPr/>
        </p:nvSpPr>
        <p:spPr>
          <a:xfrm>
            <a:off x="552450" y="8667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150" u="none" cap="none">
                <a:solidFill>
                  <a:srgbClr val="D8973C">
                    <a:alpha val="100000"/>
                  </a:srgbClr>
                </a:solidFill>
                <a:latin typeface="Calibri"/>
              </a:rPr>
              <a:t><![CDATA[CASE STUDY]]></a:t>
            </a:r>
          </a:p>
        </p:txBody>
      </p:sp>
      <p:pic>
        <p:nvPicPr>
          <p:cNvPr id="8" name="" descr=""/>
          <p:cNvPicPr>
            <a:picLocks noChangeAspect="1"/>
          </p:cNvPicPr>
          <p:nvPr/>
        </p:nvPicPr>
        <p:blipFill>
          <a:blip r:embed="rId2"/>
          <a:stretch>
            <a:fillRect/>
          </a:stretch>
        </p:blipFill>
        <p:spPr>
          <a:xfrm>
            <a:off x="552450" y="1143000"/>
            <a:ext cx="571500" cy="571500"/>
          </a:xfrm>
          <a:prstGeom prst="rect">
            <a:avLst/>
          </a:prstGeom>
          <a:noFill/>
        </p:spPr>
      </p:pic>
      <p:sp>
        <p:nvSpPr>
          <p:cNvPr id="9" name=""/>
          <p:cNvSpPr txBox="1"/>
          <p:nvPr/>
        </p:nvSpPr>
        <p:spPr>
          <a:xfrm>
            <a:off x="1295400" y="10953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BrewDog: Crowdfunding a Brewery]]></a:t>
            </a:r>
          </a:p>
        </p:txBody>
      </p:sp>
      <p:sp>
        <p:nvSpPr>
          <p:cNvPr id="10" name="" descr=""/>
          <p:cNvSpPr/>
          <p:nvPr/>
        </p:nvSpPr>
        <p:spPr>
          <a:xfrm>
            <a:off x="552450" y="1962150"/>
            <a:ext cx="11087100" cy="23336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p:cNvSpPr txBox="1"/>
          <p:nvPr/>
        </p:nvSpPr>
        <p:spPr>
          <a:xfrm>
            <a:off x="866775" y="2057400"/>
            <a:ext cx="10458450" cy="2143125"/>
          </a:xfrm>
          <a:prstGeom prst="rect">
            <a:avLst/>
          </a:prstGeom>
          <a:noFill/>
        </p:spPr>
        <p:txBody>
          <a:bodyPr anchor="ctr" anchorCtr="0" rtlCol="0" vert="horz" bIns="0" lIns="0" rIns="0" tIns="0">
            <a:normAutofit/>
          </a:bodyPr>
          <a:lstStyle/>
          <a:p>
            <a:pPr algn="l" rtl="0" fontAlgn="ctr" marL="0" marR="0" indent="0" lvl="0">
              <a:lnSpc>
                <a:spcPct val="118000"/>
              </a:lnSpc>
              <a:spcBef>
                <a:spcPts val="0"/>
              </a:spcBef>
              <a:spcAft>
                <a:spcPts val="0"/>
              </a:spcAft>
            </a:pPr>
            <a:r>
              <a:rPr lang="en-US" strike="noStrike" sz="1400" spc="0" u="none" cap="none">
                <a:solidFill>
                  <a:srgbClr val="2B2420">
                    <a:alpha val="100000"/>
                  </a:srgbClr>
                </a:solidFill>
                <a:latin typeface="Calibri"/>
              </a:rPr>
              <a:t><![CDATA[BrewDog was founded in Scotland in 2007 by James Watt and Martin Dickie. In 2009 it launched "Equity for Punks", inviting its customers to buy small shares in the business online. Over the following years it raised tens of millions of pounds from more than 100,000 people - money it used to build new breweries and open bars. The investors became some of its most loyal customers, and BrewDog avoided having to rely on a bank or a single large investor.]]></a:t>
            </a:r>
          </a:p>
        </p:txBody>
      </p:sp>
      <p:sp>
        <p:nvSpPr>
          <p:cNvPr id="12" name="" descr=""/>
          <p:cNvSpPr/>
          <p:nvPr/>
        </p:nvSpPr>
        <p:spPr>
          <a:xfrm>
            <a:off x="552450"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733425"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2009]]></a:t>
            </a:r>
          </a:p>
        </p:txBody>
      </p:sp>
      <p:sp>
        <p:nvSpPr>
          <p:cNvPr id="14" name=""/>
          <p:cNvSpPr txBox="1"/>
          <p:nvPr/>
        </p:nvSpPr>
        <p:spPr>
          <a:xfrm>
            <a:off x="733425"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Equity for Punks launched]]></a:t>
            </a:r>
          </a:p>
        </p:txBody>
      </p:sp>
      <p:sp>
        <p:nvSpPr>
          <p:cNvPr id="15" name="" descr=""/>
          <p:cNvSpPr/>
          <p:nvPr/>
        </p:nvSpPr>
        <p:spPr>
          <a:xfrm>
            <a:off x="6276975"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6" name=""/>
          <p:cNvSpPr txBox="1"/>
          <p:nvPr/>
        </p:nvSpPr>
        <p:spPr>
          <a:xfrm>
            <a:off x="6457950"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100,000+]]></a:t>
            </a:r>
          </a:p>
        </p:txBody>
      </p:sp>
      <p:sp>
        <p:nvSpPr>
          <p:cNvPr id="17" name=""/>
          <p:cNvSpPr txBox="1"/>
          <p:nvPr/>
        </p:nvSpPr>
        <p:spPr>
          <a:xfrm>
            <a:off x="6457950"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People who invested]]></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descr=""/>
          <p:cNvSpPr/>
          <p:nvPr/>
        </p:nvSpPr>
        <p:spPr>
          <a:xfrm>
            <a:off x="5524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52475"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Overdraft]]></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n agreement allowing a business to spend more than is in its bank account, up to a limit.]]></a:t>
            </a:r>
          </a:p>
        </p:txBody>
      </p:sp>
      <p:sp>
        <p:nvSpPr>
          <p:cNvPr id="11" name="" descr=""/>
          <p:cNvSpPr/>
          <p:nvPr/>
        </p:nvSpPr>
        <p:spPr>
          <a:xfrm>
            <a:off x="62293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2" name=""/>
          <p:cNvSpPr txBox="1"/>
          <p:nvPr/>
        </p:nvSpPr>
        <p:spPr>
          <a:xfrm>
            <a:off x="6438900"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Trade credit]]></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When a supplier allows a business to pay for goods some time after receiving them.]]></a:t>
            </a:r>
          </a:p>
        </p:txBody>
      </p:sp>
      <p:sp>
        <p:nvSpPr>
          <p:cNvPr id="13" name="" descr=""/>
          <p:cNvSpPr/>
          <p:nvPr/>
        </p:nvSpPr>
        <p:spPr>
          <a:xfrm>
            <a:off x="5524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Personal savings]]></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he owner's own money put into the business.]]></a:t>
            </a:r>
          </a:p>
        </p:txBody>
      </p:sp>
      <p:sp>
        <p:nvSpPr>
          <p:cNvPr id="15" name="" descr=""/>
          <p:cNvSpPr/>
          <p:nvPr/>
        </p:nvSpPr>
        <p:spPr>
          <a:xfrm>
            <a:off x="62293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Loan]]></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 fixed sum borrowed and repaid with interest in regular instalments.]]></a:t>
            </a:r>
          </a:p>
        </p:txBody>
      </p:sp>
      <p:sp>
        <p:nvSpPr>
          <p:cNvPr id="17" name="" descr=""/>
          <p:cNvSpPr/>
          <p:nvPr/>
        </p:nvSpPr>
        <p:spPr>
          <a:xfrm>
            <a:off x="552450" y="49434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p:cNvSpPr txBox="1"/>
          <p:nvPr/>
        </p:nvSpPr>
        <p:spPr>
          <a:xfrm>
            <a:off x="752475"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Share capital]]></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Money raised by selling shares in a business.]]></a:t>
            </a:r>
          </a:p>
        </p:txBody>
      </p:sp>
      <p:sp>
        <p:nvSpPr>
          <p:cNvPr id="19" name="" descr=""/>
          <p:cNvSpPr/>
          <p:nvPr/>
        </p:nvSpPr>
        <p:spPr>
          <a:xfrm>
            <a:off x="6229350" y="49434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p:cNvSpPr txBox="1"/>
          <p:nvPr/>
        </p:nvSpPr>
        <p:spPr>
          <a:xfrm>
            <a:off x="6438900"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Venture capital]]></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Investment in a new or small business with high growth potential, in return for a share of it.]]></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Key Terms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descr=""/>
          <p:cNvSpPr/>
          <p:nvPr/>
        </p:nvSpPr>
        <p:spPr>
          <a:xfrm>
            <a:off x="5524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Retained profit]]></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Profit kept in the business to be reinvested.]]></a:t>
            </a:r>
          </a:p>
        </p:txBody>
      </p:sp>
      <p:sp>
        <p:nvSpPr>
          <p:cNvPr id="11" name="" descr=""/>
          <p:cNvSpPr/>
          <p:nvPr/>
        </p:nvSpPr>
        <p:spPr>
          <a:xfrm>
            <a:off x="62293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2"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Crowdfunding]]></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Raising money from a large number of people, each investing a small amount, usually online.]]></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8973C">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Match the Money to the Business]]></a:t>
            </a:r>
          </a:p>
        </p:txBody>
      </p:sp>
      <p:sp>
        <p:nvSpPr>
          <p:cNvPr id="10" name="" descr=""/>
          <p:cNvSpPr/>
          <p:nvPr/>
        </p:nvSpPr>
        <p:spPr>
          <a:xfrm>
            <a:off x="9639300" y="1009650"/>
            <a:ext cx="2000250" cy="495300"/>
          </a:xfrm>
          <a:prstGeom prst="round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2 minutes]]></a:t>
            </a:r>
          </a:p>
        </p:txBody>
      </p:sp>
      <p:sp>
        <p:nvSpPr>
          <p:cNvPr id="12" name="" descr=""/>
          <p:cNvSpPr/>
          <p:nvPr/>
        </p:nvSpPr>
        <p:spPr>
          <a:xfrm>
            <a:off x="552450" y="1905000"/>
            <a:ext cx="11087100" cy="16954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200" spc="0" u="none" cap="none">
                <a:solidFill>
                  <a:srgbClr val="2B2420">
                    <a:alpha val="100000"/>
                  </a:srgbClr>
                </a:solidFill>
                <a:latin typeface="Calibri"/>
              </a:rPr>
              <a:t><![CDATA[Recommend the best source of finance for each, and explain why: a café that needs £800 to cover a quiet February; a new tech start-up that needs £500,000 to develop an app; a successful bakery that wants a £20,000 oven; a student starting a dog-walking business that needs £150 for leads and flyers.]]></a:t>
            </a:r>
          </a:p>
        </p:txBody>
      </p:sp>
      <p:sp>
        <p:nvSpPr>
          <p:cNvPr id="15" name="" descr=""/>
          <p:cNvSpPr/>
          <p:nvPr/>
        </p:nvSpPr>
        <p:spPr>
          <a:xfrm>
            <a:off x="552450" y="3895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552450" y="3914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790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Decide: short term or long term?]]></a:t>
            </a:r>
          </a:p>
        </p:txBody>
      </p:sp>
      <p:sp>
        <p:nvSpPr>
          <p:cNvPr id="18" name="" descr=""/>
          <p:cNvSpPr/>
          <p:nvPr/>
        </p:nvSpPr>
        <p:spPr>
          <a:xfrm>
            <a:off x="552450" y="44672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552450" y="4486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362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Consider how much is needed.]]></a:t>
            </a:r>
          </a:p>
        </p:txBody>
      </p:sp>
      <p:sp>
        <p:nvSpPr>
          <p:cNvPr id="21" name="" descr=""/>
          <p:cNvSpPr/>
          <p:nvPr/>
        </p:nvSpPr>
        <p:spPr>
          <a:xfrm>
            <a:off x="552450" y="5038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552450" y="5057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933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Consider whether the business is new or established.]]></a:t>
            </a:r>
          </a:p>
        </p:txBody>
      </p:sp>
      <p:sp>
        <p:nvSpPr>
          <p:cNvPr id="24" name="" descr=""/>
          <p:cNvSpPr/>
          <p:nvPr/>
        </p:nvSpPr>
        <p:spPr>
          <a:xfrm>
            <a:off x="552450" y="56102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25" name=""/>
          <p:cNvSpPr txBox="1"/>
          <p:nvPr/>
        </p:nvSpPr>
        <p:spPr>
          <a:xfrm>
            <a:off x="552450" y="5629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4]]></a:t>
            </a:r>
          </a:p>
        </p:txBody>
      </p:sp>
      <p:sp>
        <p:nvSpPr>
          <p:cNvPr id="26" name=""/>
          <p:cNvSpPr txBox="1"/>
          <p:nvPr/>
        </p:nvSpPr>
        <p:spPr>
          <a:xfrm>
            <a:off x="1066800" y="5505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Recommend a source and justify it.]]></a:t>
            </a:r>
          </a:p>
        </p:txBody>
      </p:sp>
      <p:sp>
        <p:nvSpPr>
          <p:cNvPr id="27" name="" descr=""/>
          <p:cNvSpPr/>
          <p:nvPr/>
        </p:nvSpPr>
        <p:spPr>
          <a:xfrm>
            <a:off x="552450" y="5448300"/>
            <a:ext cx="11087100" cy="838200"/>
          </a:xfrm>
          <a:prstGeom prst="roundRect">
            <a:avLst/>
          </a:prstGeom>
          <a:solidFill>
            <a:srgbClr val="8A4326">
              <a:alpha val="100000"/>
            </a:srgbClr>
          </a:solidFill>
          <a:ln w="9525">
            <a:noFill/>
          </a:ln>
        </p:spPr>
        <p:txBody>
          <a:bodyPr vertOverflow="clip" rtlCol="0" anchor="ctr"/>
          <a:lstStyle/>
          <a:p>
            <a:pPr algn="ctr"/>
            <a:r>
              <a:t/>
            </a:r>
          </a:p>
        </p:txBody>
      </p:sp>
      <p:sp>
        <p:nvSpPr>
          <p:cNvPr id="28"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WHAT A GOOD ANSWER SHOWS]]></a:t>
            </a:r>
          </a:p>
        </p:txBody>
      </p:sp>
      <p:sp>
        <p:nvSpPr>
          <p:cNvPr id="29"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100" spc="0" u="none" cap="none">
                <a:solidFill>
                  <a:srgbClr val="FFFFFF">
                    <a:alpha val="100000"/>
                  </a:srgbClr>
                </a:solidFill>
                <a:latin typeface="Calibri"/>
              </a:rPr>
              <a:t><![CDATA[A suitable source for each - overdraft, venture capital, retained profit or a loan, and personal savings - with a reason linked to the amount, the purpose and the type of business.]]></a:t>
            </a:r>
          </a:p>
        </p:txBody>
      </p:sp>
      <p:sp>
        <p:nvSpPr>
          <p:cNvPr id="3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descr=""/>
          <p:cNvSpPr/>
          <p:nvPr/>
        </p:nvSpPr>
        <p:spPr>
          <a:xfrm>
            <a:off x="552450" y="27241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04850" y="28956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110490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why businesses need finance.]]></a:t>
            </a:r>
          </a:p>
        </p:txBody>
      </p:sp>
      <p:sp>
        <p:nvSpPr>
          <p:cNvPr id="12" name="" descr=""/>
          <p:cNvSpPr/>
          <p:nvPr/>
        </p:nvSpPr>
        <p:spPr>
          <a:xfrm>
            <a:off x="552450" y="34290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04850" y="36004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4" name=""/>
          <p:cNvSpPr txBox="1"/>
          <p:nvPr/>
        </p:nvSpPr>
        <p:spPr>
          <a:xfrm>
            <a:off x="110490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overdrafts.]]></a:t>
            </a:r>
          </a:p>
        </p:txBody>
      </p:sp>
      <p:sp>
        <p:nvSpPr>
          <p:cNvPr id="15" name="" descr=""/>
          <p:cNvSpPr/>
          <p:nvPr/>
        </p:nvSpPr>
        <p:spPr>
          <a:xfrm>
            <a:off x="552450" y="41338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04850" y="43053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7" name=""/>
          <p:cNvSpPr txBox="1"/>
          <p:nvPr/>
        </p:nvSpPr>
        <p:spPr>
          <a:xfrm>
            <a:off x="110490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rade credit.]]></a:t>
            </a:r>
          </a:p>
        </p:txBody>
      </p:sp>
      <p:sp>
        <p:nvSpPr>
          <p:cNvPr id="18" name="" descr=""/>
          <p:cNvSpPr/>
          <p:nvPr/>
        </p:nvSpPr>
        <p:spPr>
          <a:xfrm>
            <a:off x="552450" y="48387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04850" y="50101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0" name=""/>
          <p:cNvSpPr txBox="1"/>
          <p:nvPr/>
        </p:nvSpPr>
        <p:spPr>
          <a:xfrm>
            <a:off x="110490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personal savings and loans.]]></a:t>
            </a:r>
          </a:p>
        </p:txBody>
      </p:sp>
      <p:sp>
        <p:nvSpPr>
          <p:cNvPr id="21" name="" descr=""/>
          <p:cNvSpPr/>
          <p:nvPr/>
        </p:nvSpPr>
        <p:spPr>
          <a:xfrm>
            <a:off x="6210300" y="27241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6362700" y="28956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676275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share capital and venture capital.]]></a:t>
            </a:r>
          </a:p>
        </p:txBody>
      </p:sp>
      <p:sp>
        <p:nvSpPr>
          <p:cNvPr id="24" name="" descr=""/>
          <p:cNvSpPr/>
          <p:nvPr/>
        </p:nvSpPr>
        <p:spPr>
          <a:xfrm>
            <a:off x="6210300" y="34290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5" name="" descr=""/>
          <p:cNvSpPr/>
          <p:nvPr/>
        </p:nvSpPr>
        <p:spPr>
          <a:xfrm>
            <a:off x="6362700" y="36004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6" name=""/>
          <p:cNvSpPr txBox="1"/>
          <p:nvPr/>
        </p:nvSpPr>
        <p:spPr>
          <a:xfrm>
            <a:off x="676275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retained profit.]]></a:t>
            </a:r>
          </a:p>
        </p:txBody>
      </p:sp>
      <p:sp>
        <p:nvSpPr>
          <p:cNvPr id="27" name="" descr=""/>
          <p:cNvSpPr/>
          <p:nvPr/>
        </p:nvSpPr>
        <p:spPr>
          <a:xfrm>
            <a:off x="6210300" y="41338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8" name="" descr=""/>
          <p:cNvSpPr/>
          <p:nvPr/>
        </p:nvSpPr>
        <p:spPr>
          <a:xfrm>
            <a:off x="6362700" y="43053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9" name=""/>
          <p:cNvSpPr txBox="1"/>
          <p:nvPr/>
        </p:nvSpPr>
        <p:spPr>
          <a:xfrm>
            <a:off x="676275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crowdfunding.]]></a:t>
            </a:r>
          </a:p>
        </p:txBody>
      </p:sp>
      <p:sp>
        <p:nvSpPr>
          <p:cNvPr id="30" name="" descr=""/>
          <p:cNvSpPr/>
          <p:nvPr/>
        </p:nvSpPr>
        <p:spPr>
          <a:xfrm>
            <a:off x="6210300" y="48387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31" name="" descr=""/>
          <p:cNvSpPr/>
          <p:nvPr/>
        </p:nvSpPr>
        <p:spPr>
          <a:xfrm>
            <a:off x="6362700" y="50101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32" name=""/>
          <p:cNvSpPr txBox="1"/>
          <p:nvPr/>
        </p:nvSpPr>
        <p:spPr>
          <a:xfrm>
            <a:off x="676275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Choose and justify a source of finance.]]></a:t>
            </a:r>
          </a:p>
        </p:txBody>
      </p:sp>
      <p:sp>
        <p:nvSpPr>
          <p:cNvPr id="3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Short-term finance: overdraft and trade credit.]]></a:t>
            </a:r>
          </a:p>
        </p:txBody>
      </p:sp>
      <p:sp>
        <p:nvSpPr>
          <p:cNvPr id="8" name="" descr=""/>
          <p:cNvSpPr/>
          <p:nvPr/>
        </p:nvSpPr>
        <p:spPr>
          <a:xfrm>
            <a:off x="552450" y="20859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Long-term finance: personal savings, loans, share capital, venture capital, retained profit and crowdfunding.]]></a:t>
            </a:r>
          </a:p>
        </p:txBody>
      </p:sp>
      <p:sp>
        <p:nvSpPr>
          <p:cNvPr id="10" name="" descr=""/>
          <p:cNvSpPr/>
          <p:nvPr/>
        </p:nvSpPr>
        <p:spPr>
          <a:xfrm>
            <a:off x="552450" y="26193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The right choice depends on the purpose, the amount, the cost and how much control the owner wants to keep.]]></a:t>
            </a:r>
          </a:p>
        </p:txBody>
      </p:sp>
      <p:sp>
        <p:nvSpPr>
          <p:cNvPr id="12" name="" descr=""/>
          <p:cNvSpPr/>
          <p:nvPr/>
        </p:nvSpPr>
        <p:spPr>
          <a:xfrm>
            <a:off x="552450" y="31527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New businesses often rely on personal savings, loans and crowdfunding.]]></a:t>
            </a:r>
          </a:p>
        </p:txBody>
      </p:sp>
      <p:sp>
        <p:nvSpPr>
          <p:cNvPr id="14" name="" descr=""/>
          <p:cNvSpPr/>
          <p:nvPr/>
        </p:nvSpPr>
        <p:spPr>
          <a:xfrm>
            <a:off x="552450" y="4314825"/>
            <a:ext cx="11087100" cy="1666875"/>
          </a:xfrm>
          <a:prstGeom prst="roundRect">
            <a:avLst/>
          </a:prstGeom>
          <a:solidFill>
            <a:srgbClr val="603C2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Georgia"/>
              </a:rPr>
              <a:t><![CDATA[Justify which source of finance a new business should use to buy equipment. (9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000" spc="0" u="none" cap="none">
                <a:solidFill>
                  <a:srgbClr val="E4D2BB">
                    <a:alpha val="100000"/>
                  </a:srgbClr>
                </a:solidFill>
                <a:latin typeface="Calibri"/>
              </a:rPr>
              <a:t><![CDATA[For Justify questions, explain both options with their benefits and drawbacks for this business, then make a clear choice and support it with "because" and "it depends on".]]></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500" spc="0" u="none" cap="none">
                <a:solidFill>
                  <a:srgbClr val="8A4326">
                    <a:alpha val="100000"/>
                  </a:srgbClr>
                </a:solidFill>
                <a:latin typeface="Georgia"/>
              </a:rPr>
              <a:t><![CDATA[Exam Practice: Sources of Business Financ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all questions. Use the context of the business in the question where one is given. · 30 minutes]]></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1 · 1 mark · Defin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Define the term 'trade credit'.]]></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2 · 1 mark · Stat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tate one long-term source of finance for a small business.]]></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3 · 2 marks · Outlin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Outline one disadvantage to a business of using an overdraft.]]></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300" spc="0" u="none" cap="none">
                <a:solidFill>
                  <a:srgbClr val="8A4326">
                    <a:alpha val="100000"/>
                  </a:srgbClr>
                </a:solidFill>
                <a:latin typeface="Georgia"/>
              </a:rPr>
              <a:t><![CDATA[Exam Practice: Sources of Business Finance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descr=""/>
          <p:cNvSpPr/>
          <p:nvPr/>
        </p:nvSpPr>
        <p:spPr>
          <a:xfrm>
            <a:off x="552450" y="279082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81050" y="330517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1143000" y="28860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4 · 3 marks · Explai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Explain one benefit to a new business of using crowdfunding.]]></a:t>
            </a:r>
          </a:p>
        </p:txBody>
      </p:sp>
      <p:sp>
        <p:nvSpPr>
          <p:cNvPr id="12" name="" descr=""/>
          <p:cNvSpPr/>
          <p:nvPr/>
        </p:nvSpPr>
        <p:spPr>
          <a:xfrm>
            <a:off x="552450" y="418147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81050" y="469582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1143000" y="42767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5 · 9 marks · Justify]]></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Justify which one of these two options Tom should choose.]]></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1 · 1 mark · Defin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Define the term 'trade credit'.]]></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Define. Worth 1 mark,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1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1 mark available. Award a mark for each point made.]]></a:t>
            </a:r>
          </a:p>
        </p:txBody>
      </p:sp>
      <p:sp>
        <p:nvSpPr>
          <p:cNvPr id="10"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Buy now / pay supplier later]]></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2 · 1 mark · Stat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State one long-term source of finance for a small business.]]></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State. Worth 1 mark,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2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1 mark available. Award a mark for each point made.]]></a:t>
            </a:r>
          </a:p>
        </p:txBody>
      </p:sp>
      <p:sp>
        <p:nvSpPr>
          <p:cNvPr id="10"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200" spc="0" u="none" cap="none">
                <a:solidFill>
                  <a:srgbClr val="8A4326">
                    <a:alpha val="100000"/>
                  </a:srgbClr>
                </a:solidFill>
                <a:latin typeface="Georgia"/>
              </a:rPr>
              <a:t><![CDATA[Any one of: personal savings; venture capital; share capital; loan; retained profit; crowdfunding]]></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3 · 2 marks · Outlin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Outline one disadvantage to a business of using an overdraft.]]></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Outline.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3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400" spc="0" u="none" cap="none">
                <a:solidFill>
                  <a:srgbClr val="8A4326">
                    <a:alpha val="100000"/>
                  </a:srgbClr>
                </a:solidFill>
                <a:latin typeface="Georgia"/>
              </a:rPr>
              <a:t><![CDATA[A disadvantage identified, e.g. high interest / can be withdrawn at short notic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descr=""/>
          <p:cNvSpPr/>
          <p:nvPr/>
        </p:nvSpPr>
        <p:spPr>
          <a:xfrm>
            <a:off x="552450" y="435292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Developed: the effect on the busines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4 · 3 marks · Explai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Explain one benefit to a new business of using crowdfunding.]]></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Worth 3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4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200" spc="0" u="none" cap="none">
                <a:solidFill>
                  <a:srgbClr val="8A4326">
                    <a:alpha val="100000"/>
                  </a:srgbClr>
                </a:solidFill>
                <a:latin typeface="Georgia"/>
              </a:rPr>
              <a:t><![CDATA[A benefit identified, e.g. tests demand / no interest / publicity / raises money without a bank]]></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First linked point of explan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econd linked point of explan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5 · 9 marks · Justif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descr=""/>
          <p:cNvSpPr/>
          <p:nvPr/>
        </p:nvSpPr>
        <p:spPr>
          <a:xfrm>
            <a:off x="552450" y="1866900"/>
            <a:ext cx="11087100" cy="14859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6667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Justify which one of these two options Tom should choose.]]></a:t>
            </a:r>
          </a:p>
        </p:txBody>
      </p:sp>
      <p:sp>
        <p:nvSpPr>
          <p:cNvPr id="12" name=""/>
          <p:cNvSpPr txBox="1"/>
          <p:nvPr/>
        </p:nvSpPr>
        <p:spPr>
          <a:xfrm>
            <a:off x="1428750" y="2895600"/>
            <a:ext cx="9848850" cy="3429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0" u="none" cap="none">
                <a:solidFill>
                  <a:srgbClr val="D8973C">
                    <a:alpha val="100000"/>
                  </a:srgbClr>
                </a:solidFill>
                <a:latin typeface="Calibri"/>
              </a:rPr>
              <a:t><![CDATA[—  Tom is starting a mobile coffee van business. He needs £18,000 to buy and fit out the van. He has £5,000 of savings. He has two options for the remaining £13,000. Option 1: A bank…]]></a:t>
            </a:r>
          </a:p>
        </p:txBody>
      </p:sp>
      <p:sp>
        <p:nvSpPr>
          <p:cNvPr id="13" name="" descr=""/>
          <p:cNvSpPr/>
          <p:nvPr/>
        </p:nvSpPr>
        <p:spPr>
          <a:xfrm>
            <a:off x="552450" y="358140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4" name=""/>
          <p:cNvSpPr txBox="1"/>
          <p:nvPr/>
        </p:nvSpPr>
        <p:spPr>
          <a:xfrm>
            <a:off x="819150" y="373380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5" name=""/>
          <p:cNvSpPr txBox="1"/>
          <p:nvPr/>
        </p:nvSpPr>
        <p:spPr>
          <a:xfrm>
            <a:off x="819150" y="400050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Justify. Worth 9 marks, so plan before writing.]]></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5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9 marks available. Award a mark for each point made.]]></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200" spc="0" u="none" cap="none">
                <a:solidFill>
                  <a:srgbClr val="8A4326">
                    <a:alpha val="100000"/>
                  </a:srgbClr>
                </a:solidFill>
                <a:latin typeface="Georgia"/>
              </a:rPr>
              <a:t><![CDATA[AO2 (Application, 3 marks): uses Tom's context - the van, £5,000 savings, £13,000 needed, 9% interest, a 30% shar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evel 1-3]]></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O3a (Analysis, 3 marks): chains of reasoning about each op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evel 1-3]]></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200" spc="0" u="none" cap="none">
                <a:solidFill>
                  <a:srgbClr val="8A4326">
                    <a:alpha val="100000"/>
                  </a:srgbClr>
                </a:solidFill>
                <a:latin typeface="Georgia"/>
              </a:rPr>
              <a:t><![CDATA[AO3b (Evaluation, 3 marks): a justified choice with a supported judgement, e.g. "it depends 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evel 1-3]]></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2026-09-25T11:11:39Z</dcterms:created>
  <dcterms:modified xsi:type="dcterms:W3CDTF">2026-09-25T11:11:39Z</dcterms:modified>
  <dc:title>Sources of business finance</dc:title>
  <dc:description>Generated from a pasted lesson-pack script.</dc:description>
  <dc:subject>Putting a business idea into practice</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