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0618ab6e5e5903c1fb95db6e0878b60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1.png"/>
  <Relationship Id="rId3" Type="http://schemas.openxmlformats.org/officeDocument/2006/relationships/image" Target="../media/6bf79084bd1586fd6bfc24e80e38cd6a58b9b3ec12.jpg"/>
  <Relationship Id="rId4" Type="http://schemas.openxmlformats.org/officeDocument/2006/relationships/image" Target="../media/f8c65605c35a19a9cdde411fdc2ec0166229be901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8.png"/>
  <Relationship Id="rId3" Type="http://schemas.openxmlformats.org/officeDocument/2006/relationships/image" Target="../media/053cf3444b02b58dc72874937c3b7c0d6e23c35b19.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2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opt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the business effectiv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financial aims of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cash and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financial aims of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survival, profit, sales, market share, financial securit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sales price - variable cost per un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cash and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sh is money available now; profit is revenue minus costs over a period.]]></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personal savings, loans, share capital, venture capital, retained profit, crowdfund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limited and unlimited liability, and what it means for an owner.]]></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eatures, advantages and disadvantages of sole traders, partnerships and private limited compani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a franchise is, and the roles of the franchisor and the franchise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advantages and disadvantages of starting a business as a franchis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Liability]]></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If the business cannot pay its debts, who p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limited or Limited Liabi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4290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UNLIMITED LIABILITY]]></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5622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owner is personally responsible for all the business's debt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If the business cannot pay, the owner's own possessions - savings, car, even their home - can be taken to pay them.]]></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re is no legal difference between the owner and the busines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pplies to sole traders and ordinary partnerships.]]></a:t>
            </a:r>
          </a:p>
        </p:txBody>
      </p:sp>
      <p:sp>
        <p:nvSpPr>
          <p:cNvPr id="13" name="" descr=""/>
          <p:cNvSpPr/>
          <p:nvPr/>
        </p:nvSpPr>
        <p:spPr>
          <a:xfrm>
            <a:off x="6324600" y="1781175"/>
            <a:ext cx="5314950" cy="34290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LIMITED LIABILITY]]></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5622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owners can only lose the money they have invested in the busines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ir personal possessions are safe if the business fail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business is a separate legal body from its owner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pplies to private limited companies (Lt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Liability Matters to an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iability decides how much an owner stands to lo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 unlimited liability, a failed business could cost the owner their home. Limited liability caps what they can los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illingness to sta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mited liability encourages people to start a business, because the worst that can happen is losing what they put i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orrow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nks know a limited company's owners are protected, so they may ask the owners for a personal guarantee before lending to a small compan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oice of ownershi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with big debts or risky activities has a stronger reason to become a limited compan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ypes of Business Ownership]]></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ways to own a start-up or small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le Trad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and run by one person. The sole trader can still employ staff.]]></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Quick, cheap and simple to set up. The owner keeps all the profit, makes all the decisions and keeps the accounts privat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nlimited liability. Hard to raise finance, because there is only one owner's money and credit to rely o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orkloa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 may work long hours, with nobody to share decisions, ideas or cover when they are ill or on holida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lumbers, hairdressers, window cleaners, market traders and freelance design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artnershi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by two or more people who share the running of it and its profi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artnership agre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written agreement (a deed of partnership) sets out how much each partner invests, their roles, and how profit is shar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money to invest, the workload is shared, and partners bring different skills and idea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nlimited liability, and each partner is responsible for the debts caused by the others' decisions. Profit must be shared, and partners can disagre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ntists, vets, accountants, solicitors and small family business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Owner, or Two?]]></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ny small businesses are run by one person on their own, or by two or three partner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sole trader: one owner, all the profit, all the risk.]]></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partnership: the work, the money and the profit shar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vate Limited Company (Lt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by shareholders, with "Ltd" after its nam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har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buy shares in the company. Shares can only be sold privately - often to family and friends - and not to the general publi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imited li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can only lose the money they invested. The company is a separate legal body, so it can own property, sign contracts and be sued in its own n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mited liability, easier to raise finance by selling shares, and the business continues even if an owner leaves or di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must be registered with Companies House, which costs time and money, and its accounts are published so anyone can see them. Profit is shared among the sharehold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aring the Three Op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ole trader]]></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artnership]]></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vate limited company]]></a:t>
            </a:r>
          </a:p>
        </p:txBody>
      </p:sp>
      <p:sp>
        <p:nvSpPr>
          <p:cNvPr id="14"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wned by]]></a:t>
            </a:r>
          </a:p>
        </p:txBody>
      </p:sp>
      <p:sp>
        <p:nvSpPr>
          <p:cNvPr id="17" name=""/>
          <p:cNvSpPr txBox="1"/>
          <p:nvPr/>
        </p:nvSpPr>
        <p:spPr>
          <a:xfrm>
            <a:off x="345757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ne person]]></a:t>
            </a:r>
          </a:p>
        </p:txBody>
      </p:sp>
      <p:sp>
        <p:nvSpPr>
          <p:cNvPr id="18" name=""/>
          <p:cNvSpPr txBox="1"/>
          <p:nvPr/>
        </p:nvSpPr>
        <p:spPr>
          <a:xfrm>
            <a:off x="622935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wo or more partners]]></a:t>
            </a:r>
          </a:p>
        </p:txBody>
      </p:sp>
      <p:sp>
        <p:nvSpPr>
          <p:cNvPr id="19" name=""/>
          <p:cNvSpPr txBox="1"/>
          <p:nvPr/>
        </p:nvSpPr>
        <p:spPr>
          <a:xfrm>
            <a:off x="900112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holders]]></a:t>
            </a:r>
          </a:p>
        </p:txBody>
      </p:sp>
      <p:sp>
        <p:nvSpPr>
          <p:cNvPr id="20"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iability]]></a:t>
            </a:r>
          </a:p>
        </p:txBody>
      </p:sp>
      <p:sp>
        <p:nvSpPr>
          <p:cNvPr id="23" name=""/>
          <p:cNvSpPr txBox="1"/>
          <p:nvPr/>
        </p:nvSpPr>
        <p:spPr>
          <a:xfrm>
            <a:off x="345757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limited]]></a:t>
            </a:r>
          </a:p>
        </p:txBody>
      </p:sp>
      <p:sp>
        <p:nvSpPr>
          <p:cNvPr id="24" name=""/>
          <p:cNvSpPr txBox="1"/>
          <p:nvPr/>
        </p:nvSpPr>
        <p:spPr>
          <a:xfrm>
            <a:off x="622935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limited]]></a:t>
            </a:r>
          </a:p>
        </p:txBody>
      </p:sp>
      <p:sp>
        <p:nvSpPr>
          <p:cNvPr id="25" name=""/>
          <p:cNvSpPr txBox="1"/>
          <p:nvPr/>
        </p:nvSpPr>
        <p:spPr>
          <a:xfrm>
            <a:off x="900112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imited]]></a:t>
            </a:r>
          </a:p>
        </p:txBody>
      </p:sp>
      <p:sp>
        <p:nvSpPr>
          <p:cNvPr id="26"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etting up]]></a:t>
            </a:r>
          </a:p>
        </p:txBody>
      </p:sp>
      <p:sp>
        <p:nvSpPr>
          <p:cNvPr id="29" name=""/>
          <p:cNvSpPr txBox="1"/>
          <p:nvPr/>
        </p:nvSpPr>
        <p:spPr>
          <a:xfrm>
            <a:off x="345757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Quick and cheap]]></a:t>
            </a:r>
          </a:p>
        </p:txBody>
      </p:sp>
      <p:sp>
        <p:nvSpPr>
          <p:cNvPr id="30" name=""/>
          <p:cNvSpPr txBox="1"/>
          <p:nvPr/>
        </p:nvSpPr>
        <p:spPr>
          <a:xfrm>
            <a:off x="622935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irly simple, with an agreement]]></a:t>
            </a:r>
          </a:p>
        </p:txBody>
      </p:sp>
      <p:sp>
        <p:nvSpPr>
          <p:cNvPr id="31" name=""/>
          <p:cNvSpPr txBox="1"/>
          <p:nvPr/>
        </p:nvSpPr>
        <p:spPr>
          <a:xfrm>
            <a:off x="900112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egistered with Companies House]]></a:t>
            </a:r>
          </a:p>
        </p:txBody>
      </p:sp>
      <p:sp>
        <p:nvSpPr>
          <p:cNvPr id="32"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aising finance]]></a:t>
            </a:r>
          </a:p>
        </p:txBody>
      </p:sp>
      <p:sp>
        <p:nvSpPr>
          <p:cNvPr id="35" name=""/>
          <p:cNvSpPr txBox="1"/>
          <p:nvPr/>
        </p:nvSpPr>
        <p:spPr>
          <a:xfrm>
            <a:off x="345757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ardest]]></a:t>
            </a:r>
          </a:p>
        </p:txBody>
      </p:sp>
      <p:sp>
        <p:nvSpPr>
          <p:cNvPr id="36" name=""/>
          <p:cNvSpPr txBox="1"/>
          <p:nvPr/>
        </p:nvSpPr>
        <p:spPr>
          <a:xfrm>
            <a:off x="622935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Easier: more owners]]></a:t>
            </a:r>
          </a:p>
        </p:txBody>
      </p:sp>
      <p:sp>
        <p:nvSpPr>
          <p:cNvPr id="37" name=""/>
          <p:cNvSpPr txBox="1"/>
          <p:nvPr/>
        </p:nvSpPr>
        <p:spPr>
          <a:xfrm>
            <a:off x="900112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Easiest: can sell shares privately]]></a:t>
            </a:r>
          </a:p>
        </p:txBody>
      </p:sp>
      <p:sp>
        <p:nvSpPr>
          <p:cNvPr id="38"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ofit]]></a:t>
            </a:r>
          </a:p>
        </p:txBody>
      </p:sp>
      <p:sp>
        <p:nvSpPr>
          <p:cNvPr id="41" name=""/>
          <p:cNvSpPr txBox="1"/>
          <p:nvPr/>
        </p:nvSpPr>
        <p:spPr>
          <a:xfrm>
            <a:off x="345757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Kept by the owner]]></a:t>
            </a:r>
          </a:p>
        </p:txBody>
      </p:sp>
      <p:sp>
        <p:nvSpPr>
          <p:cNvPr id="42" name=""/>
          <p:cNvSpPr txBox="1"/>
          <p:nvPr/>
        </p:nvSpPr>
        <p:spPr>
          <a:xfrm>
            <a:off x="622935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d by the partners]]></a:t>
            </a:r>
          </a:p>
        </p:txBody>
      </p:sp>
      <p:sp>
        <p:nvSpPr>
          <p:cNvPr id="43" name=""/>
          <p:cNvSpPr txBox="1"/>
          <p:nvPr/>
        </p:nvSpPr>
        <p:spPr>
          <a:xfrm>
            <a:off x="900112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d by the shareholders]]></a:t>
            </a:r>
          </a:p>
        </p:txBody>
      </p:sp>
      <p:sp>
        <p:nvSpPr>
          <p:cNvPr id="44"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ivacy]]></a:t>
            </a:r>
          </a:p>
        </p:txBody>
      </p:sp>
      <p:sp>
        <p:nvSpPr>
          <p:cNvPr id="47" name=""/>
          <p:cNvSpPr txBox="1"/>
          <p:nvPr/>
        </p:nvSpPr>
        <p:spPr>
          <a:xfrm>
            <a:off x="345757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rivate]]></a:t>
            </a:r>
          </a:p>
        </p:txBody>
      </p:sp>
      <p:sp>
        <p:nvSpPr>
          <p:cNvPr id="48" name=""/>
          <p:cNvSpPr txBox="1"/>
          <p:nvPr/>
        </p:nvSpPr>
        <p:spPr>
          <a:xfrm>
            <a:off x="622935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rivate]]></a:t>
            </a:r>
          </a:p>
        </p:txBody>
      </p:sp>
      <p:sp>
        <p:nvSpPr>
          <p:cNvPr id="49" name=""/>
          <p:cNvSpPr txBox="1"/>
          <p:nvPr/>
        </p:nvSpPr>
        <p:spPr>
          <a:xfrm>
            <a:off x="900112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ublished]]></a:t>
            </a:r>
          </a:p>
        </p:txBody>
      </p:sp>
      <p:sp>
        <p:nvSpPr>
          <p:cNvPr id="5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ranchising]]></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tarting a business under someone else's nam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 Franchi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franchise is the right to run a business using another business's name, products and method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anchis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that owns the brand and sells the right to use it, such as a fast-food chai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anchise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erson or business that buys the right to trade under the franchisor's n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 franchisee pay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initial fee to join, and then royalties - usually a percentage of revenue - every month or yea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 franchisee ge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rand, the products, training, equipment, national advertising and ongoing suppor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a Franchise Work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franchisor supplies the brand and support; each franchisee pays a fee and royalti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franchise is a deal between two businesses. The franchisor lets the franchisee trade under its name and gives it everything it needs to start. In return, the franchisee pays to join and then hands over a share of its revenue for as long as the agreement las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anchising for the Franchis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 proven business idea, so less risk of failur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 well-known brand that customers already trust.]]></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raining, equipment and support from the franchisor.]]></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National advertising paid for by the franchisor.]]></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Banks are more willing to lend to a known franchise.]]></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n initial fee to buy the franchise, which can be expensiv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Royalties to pay on revenue, even when profit is low.]]></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Little independence: must follow the franchisor's rules on products, prices and appearanc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Its reputation can be damaged by other franchisee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franchisor can end or refuse to renew the agreement.]]></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anchising for the Franchis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Franchising also suits the business that owns the bran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st growt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franchisor can open many outlets quickly, using the franchisees' money rather than its ow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eady inc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receives fees and royalties from every franchise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ed manag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anchisees own their outlet, so they work hard to make it succee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oorly run outlet can damage the whole brand's reputa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omino's: A Business Built on Franchise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Domino's Pizza has more than 1,200 stores across the UK and Ireland, and almost all of them are run by franchisees rather than by the company itself. Each franchisee pays to open a store and pays royalties on its sales. In return they get a brand customers know, recipes, training, supplies delivered from central kitchens, a national online ordering system and national TV advertising. The franchisees take on the day-to-day risk of running each store, while Domino's grows across the country without paying for every new shop itself.]]></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2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omino's stores in the UK and Irelan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Almost all]]></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Run by franchise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Unlimited li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he owner is personally responsible for all the business's debt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imited li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he owners can only lose the money they have invested in the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le tra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one person, with unlimited liabilit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artnershi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two or more partners, usually with unlimited liabilit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ivate limited company (Lt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shareholders, whose shares are not sold to the public, with limited liability.]]></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wner of part of a compan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right to run a business using another business's brand, products and method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usiness that sells the right to use its brand.]]></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e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usiness that buys the right to trade under the franchisor's brand.]]></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oyal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regular payment from franchisee to franchisor, usually a percentage of revenu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vise the Own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Recommend a type of ownership for each person and explain why: Ali, who wants to start a one-person window-cleaning round with a £300 ladder and bucket; Beth and Kai, two vets opening a practice together; Sian, who needs £80,000 to open a soft-play centre and is worried about losing her house; and Tom, who has no business experience but wants to run a coffee shop.]]></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on a type of ownership.]]></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Link it to the person's situation.]]></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Mention liability where it matters.]]></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A sensible choice for each - sole trader, partnership, private limited company, franchise - with a reason linked to liability, finance, workload or experien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unlimited liability.]]></a:t>
            </a:r>
          </a:p>
        </p:txBody>
      </p:sp>
      <p:sp>
        <p:nvSpPr>
          <p:cNvPr id="12"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limited liability.]]></a:t>
            </a:r>
          </a:p>
        </p:txBody>
      </p:sp>
      <p:sp>
        <p:nvSpPr>
          <p:cNvPr id="15"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liability matters to an owner.]]></a:t>
            </a:r>
          </a:p>
        </p:txBody>
      </p:sp>
      <p:sp>
        <p:nvSpPr>
          <p:cNvPr id="18"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sole trader.]]></a:t>
            </a:r>
          </a:p>
        </p:txBody>
      </p:sp>
      <p:sp>
        <p:nvSpPr>
          <p:cNvPr id="21" name="" descr=""/>
          <p:cNvSpPr/>
          <p:nvPr/>
        </p:nvSpPr>
        <p:spPr>
          <a:xfrm>
            <a:off x="552450" y="51911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artnership.]]></a:t>
            </a:r>
          </a:p>
        </p:txBody>
      </p:sp>
      <p:sp>
        <p:nvSpPr>
          <p:cNvPr id="24" name="" descr=""/>
          <p:cNvSpPr/>
          <p:nvPr/>
        </p:nvSpPr>
        <p:spPr>
          <a:xfrm>
            <a:off x="621030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rivate limited company.]]></a:t>
            </a:r>
          </a:p>
        </p:txBody>
      </p:sp>
      <p:sp>
        <p:nvSpPr>
          <p:cNvPr id="27"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franchise is.]]></a:t>
            </a:r>
          </a:p>
        </p:txBody>
      </p:sp>
      <p:sp>
        <p:nvSpPr>
          <p:cNvPr id="30"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ranchisor and franchisee roles.]]></a:t>
            </a:r>
          </a:p>
        </p:txBody>
      </p:sp>
      <p:sp>
        <p:nvSpPr>
          <p:cNvPr id="33"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5"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advantages and disadvantages of franchising.]]></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Unlimited liability puts the owner's personal possessions at risk; limited liability does no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ole traders and partnerships have unlimited liability; private limited companies have limited liabil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ach type of ownership has advantages and disadvantages for control, profit, finance and risk.]]></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franchisee pays a fee and royalties to use a franchisor's proven brand, in return for less independenc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300" spc="0" u="none" cap="none">
                <a:solidFill>
                  <a:srgbClr val="FFFFFF">
                    <a:alpha val="100000"/>
                  </a:srgbClr>
                </a:solidFill>
                <a:latin typeface="Georgia"/>
              </a:rPr>
              <a:t><![CDATA[Explain one benefit to an entrepreneur of setting up a private limited company rather than operating as a sole trader.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Liability answers must go all the way to the owner's personal possessions: "limited liability, so if the business fails her home cannot be taken to pay its deb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2026-09-25T12:16:34Z</dcterms:created>
  <dcterms:modified xsi:type="dcterms:W3CDTF">2026-09-25T12:16:34Z</dcterms:modified>
  <dc:title>Business options</dc:title>
  <dc:description>Generated from a pasted lesson-pack script.</dc:description>
  <dc:subject>Making the business effective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