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The best answers mention liability explicitly for Sian, and support and a proven idea for To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486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0618ab6e5e5903c1fb95db6e0878b6027.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8.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9.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30.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31.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32.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a41b1cf15cc532c9acf1cda396e5872c33.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34.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35.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36.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37.png"/>
  <Relationship Id="rId3" Type="http://schemas.openxmlformats.org/officeDocument/2006/relationships/image" Target="../media/6bf79084bd1586fd6bfc24e80e38cd6a58b9b3ec38.jpg"/>
  <Relationship Id="rId4" Type="http://schemas.openxmlformats.org/officeDocument/2006/relationships/image" Target="../media/f8c65605c35a19a9cdde411fdc2ec0166229be9039.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40.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41.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42.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cdcda6b57d368418ef46257ee57ccb043.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44.png"/>
  <Relationship Id="rId3" Type="http://schemas.openxmlformats.org/officeDocument/2006/relationships/image" Target="../media/053cf3444b02b58dc72874937c3b7c0d6e23c35b45.jp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46.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76b12e4115cf8d73b449a7c17f0ad5d47.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48.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49.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50.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51.png"/>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52.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53.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54.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55.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56.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57.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58.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59.png"/>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60.png"/>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61.png"/>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62.png"/>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63.png"/>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64.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Business options]]></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Making the business effective]]></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1 of 4]]></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Chapt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wo financial aims of a business.]]></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break-even output?]]></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the difference between cash and profit?]]></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wo long-term sources of finance.]]></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Chapter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wo financial aims of a busines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ny two of: survival, profit, sales, market share, financial security.]]></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break-even outpu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Fixed costs ÷ (sales price - variable cost per unit).]]></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the difference between cash and profi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Cash is money available now; profit is revenue minus costs over a period.]]></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wo long-term sources of financ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ny two of: personal savings, loans, share capital, venture capital, retained profit, crowdfunding.]]></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difference between limited and unlimited liability, and what it means for an owner.]]></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features, advantages and disadvantages of sole traders, partnerships and private limited companies.]]></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at a franchise is, and the roles of the franchisor and the franchisee.]]></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advantages and disadvantages of starting a business as a franchise.]]></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Liability]]></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If the business cannot pay its debts, who pay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Unlimited or Limited Liabil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781175"/>
            <a:ext cx="5314950" cy="34290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UNLIMITED LIABILITY]]></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5622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The owner is personally responsible for all the business's debts.]]></a:t>
            </a:r>
          </a:p>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If the business cannot pay, the owner's own possessions - savings, car, even their home - can be taken to pay them.]]></a:t>
            </a:r>
          </a:p>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There is no legal difference between the owner and the business.]]></a:t>
            </a:r>
          </a:p>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Applies to sole traders and ordinary partnerships.]]></a:t>
            </a:r>
          </a:p>
        </p:txBody>
      </p:sp>
      <p:sp>
        <p:nvSpPr>
          <p:cNvPr id="13" name="" descr=""/>
          <p:cNvSpPr/>
          <p:nvPr/>
        </p:nvSpPr>
        <p:spPr>
          <a:xfrm>
            <a:off x="6324600" y="1781175"/>
            <a:ext cx="5314950" cy="34290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LIMITED LIABILITY]]></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5622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The owners can only lose the money they have invested in the business.]]></a:t>
            </a:r>
          </a:p>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Their personal possessions are safe if the business fails.]]></a:t>
            </a:r>
          </a:p>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The business is a separate legal body from its owners.]]></a:t>
            </a:r>
          </a:p>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Applies to private limited companies (Ltd).]]></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Liability Matters to an Entrepreneu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Liability decides how much an owner stands to los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isk]]></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With unlimited liability, a failed business could cost the owner their home. Limited liability caps what they can lose.]]></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illingness to star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imited liability encourages people to start a business, because the worst that can happen is losing what they put in.]]></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Borrow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anks know a limited company's owners are protected, so they may ask the owners for a personal guarantee before lending to a small company.]]></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hoice of ownership]]></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with big debts or risky activities has a stronger reason to become a limited company.]]></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ypes of Business Ownership]]></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Three ways to own a start-up or small busines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ole Trad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business owned and run by one person. The sole trader can still employ staff.]]></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Quick, cheap and simple to set up. The owner keeps all the profit, makes all the decisions and keeps the accounts private.]]></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is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Unlimited liability. Hard to raise finance, because there is only one owner's money and credit to rely on.]]></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orkloa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owner may work long hours, with nobody to share decisions, ideas or cover when they are ill or on holiday.]]></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ampl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lumbers, hairdressers, window cleaners, market traders and freelance designer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artnershi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business owned by two or more people who share the running of it and its profit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artnership agreemen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written agreement (a deed of partnership) sets out how much each partner invests, their roles, and how profit is shared.]]></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re money to invest, the workload is shared, and partners bring different skills and idea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is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Unlimited liability, and each partner is responsible for the debts caused by the others' decisions. Profit must be shared, and partners can disagre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ampl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ntists, vets, accountants, solicitors and small family businesse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One Owner, or Two?]]></a:t>
            </a:r>
          </a:p>
        </p:txBody>
      </p:sp>
      <p:sp>
        <p:nvSpPr>
          <p:cNvPr id="7"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Many small businesses are run by one person on their own, or by two or three partners.]]></a:t>
            </a:r>
          </a:p>
        </p:txBody>
      </p:sp>
      <p:sp>
        <p:nvSpPr>
          <p:cNvPr id="8"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9"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pic>
        <p:nvPicPr>
          <p:cNvPr id="10" name="" descr=""/>
          <p:cNvPicPr>
            <a:picLocks noChangeAspect="1"/>
          </p:cNvPicPr>
          <p:nvPr/>
        </p:nvPicPr>
        <p:blipFill>
          <a:blip r:embed="rId3"/>
          <a:stretch>
            <a:fillRect/>
          </a:stretch>
        </p:blipFill>
        <p:spPr>
          <a:xfrm>
            <a:off x="552450" y="2276475"/>
            <a:ext cx="5448300" cy="3657600"/>
          </a:xfrm>
          <a:prstGeom prst="rect">
            <a:avLst/>
          </a:prstGeom>
          <a:noFill/>
        </p:spPr>
      </p:pic>
      <p:sp>
        <p:nvSpPr>
          <p:cNvPr id="11" name="" descr=""/>
          <p:cNvSpPr/>
          <p:nvPr/>
        </p:nvSpPr>
        <p:spPr>
          <a:xfrm>
            <a:off x="5524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2" name=""/>
          <p:cNvSpPr txBox="1"/>
          <p:nvPr/>
        </p:nvSpPr>
        <p:spPr>
          <a:xfrm>
            <a:off x="5524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A sole trader: one owner, all the profit, all the risk.]]></a:t>
            </a:r>
          </a:p>
        </p:txBody>
      </p:sp>
      <p:pic>
        <p:nvPicPr>
          <p:cNvPr id="13" name="" descr=""/>
          <p:cNvPicPr>
            <a:picLocks noChangeAspect="1"/>
          </p:cNvPicPr>
          <p:nvPr/>
        </p:nvPicPr>
        <p:blipFill>
          <a:blip r:embed="rId4"/>
          <a:stretch>
            <a:fillRect/>
          </a:stretch>
        </p:blipFill>
        <p:spPr>
          <a:xfrm>
            <a:off x="6191250" y="2276475"/>
            <a:ext cx="5448300" cy="3657600"/>
          </a:xfrm>
          <a:prstGeom prst="rect">
            <a:avLst/>
          </a:prstGeom>
          <a:noFill/>
        </p:spPr>
      </p:pic>
      <p:sp>
        <p:nvSpPr>
          <p:cNvPr id="14" name="" descr=""/>
          <p:cNvSpPr/>
          <p:nvPr/>
        </p:nvSpPr>
        <p:spPr>
          <a:xfrm>
            <a:off x="61912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5" name=""/>
          <p:cNvSpPr txBox="1"/>
          <p:nvPr/>
        </p:nvSpPr>
        <p:spPr>
          <a:xfrm>
            <a:off x="61912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A partnership: the work, the money and the profit shared.]]></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ivate Limited Company (Lt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business owned by shareholders, with "Ltd" after its nam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harehold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owners buy shares in the company. Shares can only be sold privately - often to family and friends - and not to the general public.]]></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imited liabilit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owners can only lose the money they invested. The company is a separate legal body, so it can own property, sign contracts and be sued in its own nam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imited liability, easier to raise finance by selling shares, and the business continues even if an owner leaves or die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is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t must be registered with Companies House, which costs time and money, and its accounts are published so anyone can see them. Profit is shared among the shareholder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omparing the Three Option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Feature]]></a:t>
            </a:r>
          </a:p>
        </p:txBody>
      </p:sp>
      <p:sp>
        <p:nvSpPr>
          <p:cNvPr id="11" name=""/>
          <p:cNvSpPr txBox="1"/>
          <p:nvPr/>
        </p:nvSpPr>
        <p:spPr>
          <a:xfrm>
            <a:off x="345757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Sole trader]]></a:t>
            </a:r>
          </a:p>
        </p:txBody>
      </p:sp>
      <p:sp>
        <p:nvSpPr>
          <p:cNvPr id="12" name=""/>
          <p:cNvSpPr txBox="1"/>
          <p:nvPr/>
        </p:nvSpPr>
        <p:spPr>
          <a:xfrm>
            <a:off x="622935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Partnership]]></a:t>
            </a:r>
          </a:p>
        </p:txBody>
      </p:sp>
      <p:sp>
        <p:nvSpPr>
          <p:cNvPr id="13" name=""/>
          <p:cNvSpPr txBox="1"/>
          <p:nvPr/>
        </p:nvSpPr>
        <p:spPr>
          <a:xfrm>
            <a:off x="900112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Private limited company]]></a:t>
            </a:r>
          </a:p>
        </p:txBody>
      </p:sp>
      <p:sp>
        <p:nvSpPr>
          <p:cNvPr id="14" name="" descr=""/>
          <p:cNvSpPr/>
          <p:nvPr/>
        </p:nvSpPr>
        <p:spPr>
          <a:xfrm>
            <a:off x="552450" y="2324100"/>
            <a:ext cx="11087100" cy="657225"/>
          </a:xfrm>
          <a:prstGeom prst="rect">
            <a:avLst/>
          </a:prstGeom>
          <a:solidFill>
            <a:srgbClr val="FBF4EA">
              <a:alpha val="100000"/>
            </a:srgbClr>
          </a:solidFill>
          <a:ln w="9525">
            <a:noFill/>
          </a:ln>
        </p:spPr>
        <p:txBody>
          <a:bodyPr vertOverflow="clip" rtlCol="0" anchor="ctr"/>
          <a:lstStyle/>
          <a:p>
            <a:pPr algn="ctr"/>
            <a:r>
              <a:t/>
            </a:r>
          </a:p>
        </p:txBody>
      </p:sp>
      <p:sp>
        <p:nvSpPr>
          <p:cNvPr id="15" name="" descr=""/>
          <p:cNvSpPr/>
          <p:nvPr/>
        </p:nvSpPr>
        <p:spPr>
          <a:xfrm>
            <a:off x="552450" y="2971800"/>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6" name=""/>
          <p:cNvSpPr txBox="1"/>
          <p:nvPr/>
        </p:nvSpPr>
        <p:spPr>
          <a:xfrm>
            <a:off x="685800" y="23241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Owned by]]></a:t>
            </a:r>
          </a:p>
        </p:txBody>
      </p:sp>
      <p:sp>
        <p:nvSpPr>
          <p:cNvPr id="17" name=""/>
          <p:cNvSpPr txBox="1"/>
          <p:nvPr/>
        </p:nvSpPr>
        <p:spPr>
          <a:xfrm>
            <a:off x="3457575" y="23241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One person]]></a:t>
            </a:r>
          </a:p>
        </p:txBody>
      </p:sp>
      <p:sp>
        <p:nvSpPr>
          <p:cNvPr id="18" name=""/>
          <p:cNvSpPr txBox="1"/>
          <p:nvPr/>
        </p:nvSpPr>
        <p:spPr>
          <a:xfrm>
            <a:off x="6229350" y="23241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Two or more partners]]></a:t>
            </a:r>
          </a:p>
        </p:txBody>
      </p:sp>
      <p:sp>
        <p:nvSpPr>
          <p:cNvPr id="19" name=""/>
          <p:cNvSpPr txBox="1"/>
          <p:nvPr/>
        </p:nvSpPr>
        <p:spPr>
          <a:xfrm>
            <a:off x="9001125" y="23241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Shareholders]]></a:t>
            </a:r>
          </a:p>
        </p:txBody>
      </p:sp>
      <p:sp>
        <p:nvSpPr>
          <p:cNvPr id="20" name="" descr=""/>
          <p:cNvSpPr/>
          <p:nvPr/>
        </p:nvSpPr>
        <p:spPr>
          <a:xfrm>
            <a:off x="552450" y="2981325"/>
            <a:ext cx="11087100" cy="657225"/>
          </a:xfrm>
          <a:prstGeom prst="rect">
            <a:avLst/>
          </a:prstGeom>
          <a:solidFill>
            <a:srgbClr val="FFFFFF">
              <a:alpha val="100000"/>
            </a:srgbClr>
          </a:solidFill>
          <a:ln w="9525">
            <a:noFill/>
          </a:ln>
        </p:spPr>
        <p:txBody>
          <a:bodyPr vertOverflow="clip" rtlCol="0" anchor="ctr"/>
          <a:lstStyle/>
          <a:p>
            <a:pPr algn="ctr"/>
            <a:r>
              <a:t/>
            </a:r>
          </a:p>
        </p:txBody>
      </p:sp>
      <p:sp>
        <p:nvSpPr>
          <p:cNvPr id="21" name="" descr=""/>
          <p:cNvSpPr/>
          <p:nvPr/>
        </p:nvSpPr>
        <p:spPr>
          <a:xfrm>
            <a:off x="552450" y="36290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2" name=""/>
          <p:cNvSpPr txBox="1"/>
          <p:nvPr/>
        </p:nvSpPr>
        <p:spPr>
          <a:xfrm>
            <a:off x="685800" y="29813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Liability]]></a:t>
            </a:r>
          </a:p>
        </p:txBody>
      </p:sp>
      <p:sp>
        <p:nvSpPr>
          <p:cNvPr id="23" name=""/>
          <p:cNvSpPr txBox="1"/>
          <p:nvPr/>
        </p:nvSpPr>
        <p:spPr>
          <a:xfrm>
            <a:off x="3457575" y="29813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Unlimited]]></a:t>
            </a:r>
          </a:p>
        </p:txBody>
      </p:sp>
      <p:sp>
        <p:nvSpPr>
          <p:cNvPr id="24" name=""/>
          <p:cNvSpPr txBox="1"/>
          <p:nvPr/>
        </p:nvSpPr>
        <p:spPr>
          <a:xfrm>
            <a:off x="6229350" y="29813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Unlimited]]></a:t>
            </a:r>
          </a:p>
        </p:txBody>
      </p:sp>
      <p:sp>
        <p:nvSpPr>
          <p:cNvPr id="25" name=""/>
          <p:cNvSpPr txBox="1"/>
          <p:nvPr/>
        </p:nvSpPr>
        <p:spPr>
          <a:xfrm>
            <a:off x="9001125" y="29813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Limited]]></a:t>
            </a:r>
          </a:p>
        </p:txBody>
      </p:sp>
      <p:sp>
        <p:nvSpPr>
          <p:cNvPr id="26" name="" descr=""/>
          <p:cNvSpPr/>
          <p:nvPr/>
        </p:nvSpPr>
        <p:spPr>
          <a:xfrm>
            <a:off x="552450" y="3638550"/>
            <a:ext cx="11087100" cy="657225"/>
          </a:xfrm>
          <a:prstGeom prst="rect">
            <a:avLst/>
          </a:prstGeom>
          <a:solidFill>
            <a:srgbClr val="FBF4EA">
              <a:alpha val="100000"/>
            </a:srgbClr>
          </a:solidFill>
          <a:ln w="9525">
            <a:noFill/>
          </a:ln>
        </p:spPr>
        <p:txBody>
          <a:bodyPr vertOverflow="clip" rtlCol="0" anchor="ctr"/>
          <a:lstStyle/>
          <a:p>
            <a:pPr algn="ctr"/>
            <a:r>
              <a:t/>
            </a:r>
          </a:p>
        </p:txBody>
      </p:sp>
      <p:sp>
        <p:nvSpPr>
          <p:cNvPr id="27" name="" descr=""/>
          <p:cNvSpPr/>
          <p:nvPr/>
        </p:nvSpPr>
        <p:spPr>
          <a:xfrm>
            <a:off x="552450" y="4286250"/>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8" name=""/>
          <p:cNvSpPr txBox="1"/>
          <p:nvPr/>
        </p:nvSpPr>
        <p:spPr>
          <a:xfrm>
            <a:off x="685800" y="363855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Setting up]]></a:t>
            </a:r>
          </a:p>
        </p:txBody>
      </p:sp>
      <p:sp>
        <p:nvSpPr>
          <p:cNvPr id="29" name=""/>
          <p:cNvSpPr txBox="1"/>
          <p:nvPr/>
        </p:nvSpPr>
        <p:spPr>
          <a:xfrm>
            <a:off x="3457575" y="363855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Quick and cheap]]></a:t>
            </a:r>
          </a:p>
        </p:txBody>
      </p:sp>
      <p:sp>
        <p:nvSpPr>
          <p:cNvPr id="30" name=""/>
          <p:cNvSpPr txBox="1"/>
          <p:nvPr/>
        </p:nvSpPr>
        <p:spPr>
          <a:xfrm>
            <a:off x="6229350" y="363855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Fairly simple, with an agreement]]></a:t>
            </a:r>
          </a:p>
        </p:txBody>
      </p:sp>
      <p:sp>
        <p:nvSpPr>
          <p:cNvPr id="31" name=""/>
          <p:cNvSpPr txBox="1"/>
          <p:nvPr/>
        </p:nvSpPr>
        <p:spPr>
          <a:xfrm>
            <a:off x="9001125" y="363855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Registered with Companies House]]></a:t>
            </a:r>
          </a:p>
        </p:txBody>
      </p:sp>
      <p:sp>
        <p:nvSpPr>
          <p:cNvPr id="32" name="" descr=""/>
          <p:cNvSpPr/>
          <p:nvPr/>
        </p:nvSpPr>
        <p:spPr>
          <a:xfrm>
            <a:off x="552450" y="4295775"/>
            <a:ext cx="11087100" cy="657225"/>
          </a:xfrm>
          <a:prstGeom prst="rect">
            <a:avLst/>
          </a:prstGeom>
          <a:solidFill>
            <a:srgbClr val="FFFFFF">
              <a:alpha val="100000"/>
            </a:srgbClr>
          </a:solidFill>
          <a:ln w="9525">
            <a:noFill/>
          </a:ln>
        </p:spPr>
        <p:txBody>
          <a:bodyPr vertOverflow="clip" rtlCol="0" anchor="ctr"/>
          <a:lstStyle/>
          <a:p>
            <a:pPr algn="ctr"/>
            <a:r>
              <a:t/>
            </a:r>
          </a:p>
        </p:txBody>
      </p:sp>
      <p:sp>
        <p:nvSpPr>
          <p:cNvPr id="33" name="" descr=""/>
          <p:cNvSpPr/>
          <p:nvPr/>
        </p:nvSpPr>
        <p:spPr>
          <a:xfrm>
            <a:off x="552450" y="49434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4" name=""/>
          <p:cNvSpPr txBox="1"/>
          <p:nvPr/>
        </p:nvSpPr>
        <p:spPr>
          <a:xfrm>
            <a:off x="685800" y="429577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Raising finance]]></a:t>
            </a:r>
          </a:p>
        </p:txBody>
      </p:sp>
      <p:sp>
        <p:nvSpPr>
          <p:cNvPr id="35" name=""/>
          <p:cNvSpPr txBox="1"/>
          <p:nvPr/>
        </p:nvSpPr>
        <p:spPr>
          <a:xfrm>
            <a:off x="3457575" y="429577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Hardest]]></a:t>
            </a:r>
          </a:p>
        </p:txBody>
      </p:sp>
      <p:sp>
        <p:nvSpPr>
          <p:cNvPr id="36" name=""/>
          <p:cNvSpPr txBox="1"/>
          <p:nvPr/>
        </p:nvSpPr>
        <p:spPr>
          <a:xfrm>
            <a:off x="6229350" y="429577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Easier: more owners]]></a:t>
            </a:r>
          </a:p>
        </p:txBody>
      </p:sp>
      <p:sp>
        <p:nvSpPr>
          <p:cNvPr id="37" name=""/>
          <p:cNvSpPr txBox="1"/>
          <p:nvPr/>
        </p:nvSpPr>
        <p:spPr>
          <a:xfrm>
            <a:off x="9001125" y="429577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Easiest: can sell shares privately]]></a:t>
            </a:r>
          </a:p>
        </p:txBody>
      </p:sp>
      <p:sp>
        <p:nvSpPr>
          <p:cNvPr id="38" name="" descr=""/>
          <p:cNvSpPr/>
          <p:nvPr/>
        </p:nvSpPr>
        <p:spPr>
          <a:xfrm>
            <a:off x="552450" y="4953000"/>
            <a:ext cx="11087100" cy="657225"/>
          </a:xfrm>
          <a:prstGeom prst="rect">
            <a:avLst/>
          </a:prstGeom>
          <a:solidFill>
            <a:srgbClr val="FBF4EA">
              <a:alpha val="100000"/>
            </a:srgbClr>
          </a:solidFill>
          <a:ln w="9525">
            <a:noFill/>
          </a:ln>
        </p:spPr>
        <p:txBody>
          <a:bodyPr vertOverflow="clip" rtlCol="0" anchor="ctr"/>
          <a:lstStyle/>
          <a:p>
            <a:pPr algn="ctr"/>
            <a:r>
              <a:t/>
            </a:r>
          </a:p>
        </p:txBody>
      </p:sp>
      <p:sp>
        <p:nvSpPr>
          <p:cNvPr id="39" name="" descr=""/>
          <p:cNvSpPr/>
          <p:nvPr/>
        </p:nvSpPr>
        <p:spPr>
          <a:xfrm>
            <a:off x="552450" y="5600700"/>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0" name=""/>
          <p:cNvSpPr txBox="1"/>
          <p:nvPr/>
        </p:nvSpPr>
        <p:spPr>
          <a:xfrm>
            <a:off x="685800" y="49530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Profit]]></a:t>
            </a:r>
          </a:p>
        </p:txBody>
      </p:sp>
      <p:sp>
        <p:nvSpPr>
          <p:cNvPr id="41" name=""/>
          <p:cNvSpPr txBox="1"/>
          <p:nvPr/>
        </p:nvSpPr>
        <p:spPr>
          <a:xfrm>
            <a:off x="3457575" y="49530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Kept by the owner]]></a:t>
            </a:r>
          </a:p>
        </p:txBody>
      </p:sp>
      <p:sp>
        <p:nvSpPr>
          <p:cNvPr id="42" name=""/>
          <p:cNvSpPr txBox="1"/>
          <p:nvPr/>
        </p:nvSpPr>
        <p:spPr>
          <a:xfrm>
            <a:off x="6229350" y="49530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Shared by the partners]]></a:t>
            </a:r>
          </a:p>
        </p:txBody>
      </p:sp>
      <p:sp>
        <p:nvSpPr>
          <p:cNvPr id="43" name=""/>
          <p:cNvSpPr txBox="1"/>
          <p:nvPr/>
        </p:nvSpPr>
        <p:spPr>
          <a:xfrm>
            <a:off x="9001125" y="49530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Shared by the shareholders]]></a:t>
            </a:r>
          </a:p>
        </p:txBody>
      </p:sp>
      <p:sp>
        <p:nvSpPr>
          <p:cNvPr id="44" name="" descr=""/>
          <p:cNvSpPr/>
          <p:nvPr/>
        </p:nvSpPr>
        <p:spPr>
          <a:xfrm>
            <a:off x="552450" y="5610225"/>
            <a:ext cx="11087100" cy="657225"/>
          </a:xfrm>
          <a:prstGeom prst="rect">
            <a:avLst/>
          </a:prstGeom>
          <a:solidFill>
            <a:srgbClr val="FFFFFF">
              <a:alpha val="100000"/>
            </a:srgbClr>
          </a:solidFill>
          <a:ln w="9525">
            <a:noFill/>
          </a:ln>
        </p:spPr>
        <p:txBody>
          <a:bodyPr vertOverflow="clip" rtlCol="0" anchor="ctr"/>
          <a:lstStyle/>
          <a:p>
            <a:pPr algn="ctr"/>
            <a:r>
              <a:t/>
            </a:r>
          </a:p>
        </p:txBody>
      </p:sp>
      <p:sp>
        <p:nvSpPr>
          <p:cNvPr id="45" name="" descr=""/>
          <p:cNvSpPr/>
          <p:nvPr/>
        </p:nvSpPr>
        <p:spPr>
          <a:xfrm>
            <a:off x="552450" y="62579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6" name=""/>
          <p:cNvSpPr txBox="1"/>
          <p:nvPr/>
        </p:nvSpPr>
        <p:spPr>
          <a:xfrm>
            <a:off x="685800" y="56102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Privacy]]></a:t>
            </a:r>
          </a:p>
        </p:txBody>
      </p:sp>
      <p:sp>
        <p:nvSpPr>
          <p:cNvPr id="47" name=""/>
          <p:cNvSpPr txBox="1"/>
          <p:nvPr/>
        </p:nvSpPr>
        <p:spPr>
          <a:xfrm>
            <a:off x="3457575" y="56102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Accounts private]]></a:t>
            </a:r>
          </a:p>
        </p:txBody>
      </p:sp>
      <p:sp>
        <p:nvSpPr>
          <p:cNvPr id="48" name=""/>
          <p:cNvSpPr txBox="1"/>
          <p:nvPr/>
        </p:nvSpPr>
        <p:spPr>
          <a:xfrm>
            <a:off x="6229350" y="56102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Accounts private]]></a:t>
            </a:r>
          </a:p>
        </p:txBody>
      </p:sp>
      <p:sp>
        <p:nvSpPr>
          <p:cNvPr id="49" name=""/>
          <p:cNvSpPr txBox="1"/>
          <p:nvPr/>
        </p:nvSpPr>
        <p:spPr>
          <a:xfrm>
            <a:off x="9001125" y="56102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Accounts published]]></a:t>
            </a:r>
          </a:p>
        </p:txBody>
      </p:sp>
      <p:sp>
        <p:nvSpPr>
          <p:cNvPr id="5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HRE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Franchising]]></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Starting a business under someone else's name.]]></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Is a Franchis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franchise is the right to run a business using another business's name, products and method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ranchiso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business that owns the brand and sells the right to use it, such as a fast-food chain.]]></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ranchise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person or business that buys the right to trade under the franchisor's nam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at the franchisee pay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n initial fee to join, and then royalties - usually a percentage of revenue - every month or year.]]></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at the franchisee ge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brand, the products, training, equipment, national advertising and ongoing suppor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How a Franchise Work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The franchisor supplies the brand and support; each franchisee pays a fee and royaltie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A franchise is a deal between two businesses. The franchisor lets the franchisee trade under its name and gives it everything it needs to start. In return, the franchisee pays to join and then hands over a share of its revenue for as long as the agreement lasts.]]></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ranchising for the Franchise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781175"/>
            <a:ext cx="5314950" cy="32670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ADVANTAGE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400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A proven business idea, so less risk of failure.]]></a:t>
            </a:r>
          </a:p>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A well-known brand that customers already trust.]]></a:t>
            </a:r>
          </a:p>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Training, equipment and support from the franchisor.]]></a:t>
            </a:r>
          </a:p>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National advertising paid for by the franchisor.]]></a:t>
            </a:r>
          </a:p>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Banks are more willing to lend to a known franchise.]]></a:t>
            </a:r>
          </a:p>
        </p:txBody>
      </p:sp>
      <p:sp>
        <p:nvSpPr>
          <p:cNvPr id="13" name="" descr=""/>
          <p:cNvSpPr/>
          <p:nvPr/>
        </p:nvSpPr>
        <p:spPr>
          <a:xfrm>
            <a:off x="6324600" y="1781175"/>
            <a:ext cx="5314950" cy="32670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DISADVANTAGES]]></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400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An initial fee to buy the franchise, which can be expensive.]]></a:t>
            </a:r>
          </a:p>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Royalties to pay on revenue, even when profit is low.]]></a:t>
            </a:r>
          </a:p>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Little independence: must follow the franchisor's rules on products, prices and appearance.]]></a:t>
            </a:r>
          </a:p>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Its reputation can be damaged by other franchisees.]]></a:t>
            </a:r>
          </a:p>
          <a:p>
            <a:pPr algn="l" rtl="0" fontAlgn="base" marL="0" marR="0" indent="0" lvl="0">
              <a:lnSpc>
                <a:spcPct val="108000"/>
              </a:lnSpc>
              <a:spcBef>
                <a:spcPts val="0"/>
              </a:spcBef>
              <a:spcAft>
                <a:spcPts val="900"/>
              </a:spcAft>
            </a:pPr>
            <a:r>
              <a:rPr lang="en-US" strike="noStrike" sz="900" spc="0" u="none" cap="none">
                <a:solidFill>
                  <a:srgbClr val="2B2420">
                    <a:alpha val="100000"/>
                  </a:srgbClr>
                </a:solidFill>
                <a:latin typeface="Calibri"/>
              </a:rPr>
              <a:t><![CDATA[•  The franchisor can end or refuse to renew the agreement.]]></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ranchising for the Franchis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Franchising also suits the business that owns the brand.]]></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ast growth]]></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franchisor can open many outlets quickly, using the franchisees' money rather than its own.]]></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teady incom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t receives fees and royalties from every franchise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Motivated manag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Franchisees own their outlet, so they work hard to make it succeed.]]></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ess control]]></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poorly run outlet can damage the whole brand's reputation.]]></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Domino's: A Business Built on Franchises]]></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100" spc="0" u="none" cap="none">
                <a:solidFill>
                  <a:srgbClr val="2B2420">
                    <a:alpha val="100000"/>
                  </a:srgbClr>
                </a:solidFill>
                <a:latin typeface="Calibri"/>
              </a:rPr>
              <a:t><![CDATA[Domino's Pizza has more than 1,200 stores across the UK and Ireland, and almost all of them are run by franchisees rather than by the company itself. Each franchisee pays to open a store and pays royalties on its sales. In return they get a brand customers know, recipes, training, supplies delivered from central kitchens, a national online ordering system and national TV advertising. The franchisees take on the day-to-day risk of running each store, while Domino's grows across the country without paying for every new shop itself.]]></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1,200+]]></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Domino's stores in the UK and Ireland]]></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Almost all]]></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Run by franchisee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Unlimited liabili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en the owner is personally responsible for all the business's debts.]]></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Limited liabili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en the owners can only lose the money they have invested in the business.]]></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ole trade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business owned by one person, with unlimited liability.]]></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artnership]]></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business owned by two or more partners, usually with unlimited liability.]]></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rivate limited company (Ltd)]]></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business owned by shareholders, whose shares are not sold to the public, with limited liability.]]></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hareholde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n owner of part of a company.]]></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255270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262890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ranchis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right to run a business using another business's brand, products and methods.]]></a:t>
            </a:r>
          </a:p>
        </p:txBody>
      </p:sp>
      <p:sp>
        <p:nvSpPr>
          <p:cNvPr id="11" name="" descr=""/>
          <p:cNvSpPr/>
          <p:nvPr/>
        </p:nvSpPr>
        <p:spPr>
          <a:xfrm>
            <a:off x="6229350" y="255270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262890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ranchiso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business that sells the right to use its brand.]]></a:t>
            </a:r>
          </a:p>
        </p:txBody>
      </p:sp>
      <p:sp>
        <p:nvSpPr>
          <p:cNvPr id="13" name="" descr=""/>
          <p:cNvSpPr/>
          <p:nvPr/>
        </p:nvSpPr>
        <p:spPr>
          <a:xfrm>
            <a:off x="552450" y="417195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424815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ranchise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business that buys the right to trade under the franchisor's brand.]]></a:t>
            </a:r>
          </a:p>
        </p:txBody>
      </p:sp>
      <p:sp>
        <p:nvSpPr>
          <p:cNvPr id="15" name="" descr=""/>
          <p:cNvSpPr/>
          <p:nvPr/>
        </p:nvSpPr>
        <p:spPr>
          <a:xfrm>
            <a:off x="6229350" y="417195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424815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Royal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regular payment from franchisee to franchisor, usually a percentage of revenue.]]></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Advise the Owner]]></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2B2420">
                    <a:alpha val="100000"/>
                  </a:srgbClr>
                </a:solidFill>
                <a:latin typeface="Calibri"/>
              </a:rPr>
              <a:t><![CDATA[Recommend a type of ownership for each person and explain why: Ali, who wants to start a one-person window-cleaning round with a £300 ladder and bucket; Beth and Kai, two vets opening a practice together; Sian, who needs £80,000 to open a soft-play centre and is worried about losing her house; and Tom, who has no business experience but wants to run a coffee shop.]]></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Decide on a type of ownership.]]></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Link it to the person's situation.]]></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Mention liability where it matters.]]></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300" spc="0" u="none" cap="none">
                <a:solidFill>
                  <a:srgbClr val="FFFFFF">
                    <a:alpha val="100000"/>
                  </a:srgbClr>
                </a:solidFill>
                <a:latin typeface="Calibri"/>
              </a:rPr>
              <a:t><![CDATA[A sensible choice for each - sole trader, partnership, private limited company, franchise - with a reason linked to liability, finance, workload or experience.]]></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237172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5431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44792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unlimited liability.]]></a:t>
            </a:r>
          </a:p>
        </p:txBody>
      </p:sp>
      <p:sp>
        <p:nvSpPr>
          <p:cNvPr id="12" name="" descr=""/>
          <p:cNvSpPr/>
          <p:nvPr/>
        </p:nvSpPr>
        <p:spPr>
          <a:xfrm>
            <a:off x="552450" y="307657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2480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15277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limited liability.]]></a:t>
            </a:r>
          </a:p>
        </p:txBody>
      </p:sp>
      <p:sp>
        <p:nvSpPr>
          <p:cNvPr id="15" name="" descr=""/>
          <p:cNvSpPr/>
          <p:nvPr/>
        </p:nvSpPr>
        <p:spPr>
          <a:xfrm>
            <a:off x="552450" y="378142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39528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385762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y liability matters to an owner.]]></a:t>
            </a:r>
          </a:p>
        </p:txBody>
      </p:sp>
      <p:sp>
        <p:nvSpPr>
          <p:cNvPr id="18" name="" descr=""/>
          <p:cNvSpPr/>
          <p:nvPr/>
        </p:nvSpPr>
        <p:spPr>
          <a:xfrm>
            <a:off x="552450" y="448627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46577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56247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features of a sole trader.]]></a:t>
            </a:r>
          </a:p>
        </p:txBody>
      </p:sp>
      <p:sp>
        <p:nvSpPr>
          <p:cNvPr id="21" name="" descr=""/>
          <p:cNvSpPr/>
          <p:nvPr/>
        </p:nvSpPr>
        <p:spPr>
          <a:xfrm>
            <a:off x="552450" y="519112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04850" y="53625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1104900" y="526732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features of a partnership.]]></a:t>
            </a:r>
          </a:p>
        </p:txBody>
      </p:sp>
      <p:sp>
        <p:nvSpPr>
          <p:cNvPr id="24" name="" descr=""/>
          <p:cNvSpPr/>
          <p:nvPr/>
        </p:nvSpPr>
        <p:spPr>
          <a:xfrm>
            <a:off x="6210300" y="237172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25431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244792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features of a private limited company.]]></a:t>
            </a:r>
          </a:p>
        </p:txBody>
      </p:sp>
      <p:sp>
        <p:nvSpPr>
          <p:cNvPr id="27" name="" descr=""/>
          <p:cNvSpPr/>
          <p:nvPr/>
        </p:nvSpPr>
        <p:spPr>
          <a:xfrm>
            <a:off x="6210300" y="307657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32480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315277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a franchise is.]]></a:t>
            </a:r>
          </a:p>
        </p:txBody>
      </p:sp>
      <p:sp>
        <p:nvSpPr>
          <p:cNvPr id="30" name="" descr=""/>
          <p:cNvSpPr/>
          <p:nvPr/>
        </p:nvSpPr>
        <p:spPr>
          <a:xfrm>
            <a:off x="6210300" y="378142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39528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385762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franchisor and franchisee roles.]]></a:t>
            </a:r>
          </a:p>
        </p:txBody>
      </p:sp>
      <p:sp>
        <p:nvSpPr>
          <p:cNvPr id="33" name="" descr=""/>
          <p:cNvSpPr/>
          <p:nvPr/>
        </p:nvSpPr>
        <p:spPr>
          <a:xfrm>
            <a:off x="6210300" y="448627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4" name="" descr=""/>
          <p:cNvSpPr/>
          <p:nvPr/>
        </p:nvSpPr>
        <p:spPr>
          <a:xfrm>
            <a:off x="6362700" y="46577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5" name=""/>
          <p:cNvSpPr txBox="1"/>
          <p:nvPr/>
        </p:nvSpPr>
        <p:spPr>
          <a:xfrm>
            <a:off x="6762750" y="456247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Give advantages and disadvantages of franchising.]]></a:t>
            </a:r>
          </a:p>
        </p:txBody>
      </p:sp>
      <p:sp>
        <p:nvSpPr>
          <p:cNvPr id="3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Unlimited liability puts the owner's personal possessions at risk; limited liability does not.]]></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Sole traders and partnerships have unlimited liability; private limited companies have limited liability.]]></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Each type of ownership has advantages and disadvantages for control, profit, finance and risk.]]></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A franchisee pays a fee and royalties to use a franchisor's proven brand, in return for less independence.]]></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300" spc="0" u="none" cap="none">
                <a:solidFill>
                  <a:srgbClr val="FFFFFF">
                    <a:alpha val="100000"/>
                  </a:srgbClr>
                </a:solidFill>
                <a:latin typeface="Georgia"/>
              </a:rPr>
              <a:t><![CDATA[Explain one benefit to an entrepreneur of setting up a private limited company rather than operating as a sole trader.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100" spc="0" u="none" cap="none">
                <a:solidFill>
                  <a:srgbClr val="E4D2BB">
                    <a:alpha val="100000"/>
                  </a:srgbClr>
                </a:solidFill>
                <a:latin typeface="Calibri"/>
              </a:rPr>
              <a:t><![CDATA[Liability answers must go all the way to the owner's personal possessions: "limited liability, so if the business fails her home cannot be taken to pay its debt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am Practice: Business Option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Use the context of the business in the question where one is given. · 25 minutes]]></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unlimited liability'.]]></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1 mark · St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te one type of business ownership that has limited liability.]]></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disadvantage to a franchisee of operating a franchis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am Practice: Business Option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27908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benefit to an entrepreneur of setting up a private limited company rather than operating as a sole trader.]]></a:t>
            </a:r>
          </a:p>
        </p:txBody>
      </p:sp>
      <p:sp>
        <p:nvSpPr>
          <p:cNvPr id="12" name="" descr=""/>
          <p:cNvSpPr/>
          <p:nvPr/>
        </p:nvSpPr>
        <p:spPr>
          <a:xfrm>
            <a:off x="552450" y="41814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5 · 9 marks · Justif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Justify which one of these two options Chloe should choose.]]></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unlimited liability'.]]></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Owner personally responsible for all debts / personal possessions at risk]]></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1 mark · St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State one type of business ownership that has limited liability.]]></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Stat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ivate limited company / Lt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disadvantage to a franchisee of operating a franchise.]]></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 disadvantage identified, e.g. royalties / initial fee / lack of independence / reputation damaged by oth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 the effect on the franchise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benefit to an entrepreneur of setting up a private limited company rather than operating as a sole trader.]]></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A benefit identified, e.g. limited liability / easier to raise finance / continuit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9 marks · Justif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866900"/>
            <a:ext cx="11087100" cy="1485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6667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Justify which one of these two options Chloe should choose.]]></a:t>
            </a:r>
          </a:p>
        </p:txBody>
      </p:sp>
      <p:sp>
        <p:nvSpPr>
          <p:cNvPr id="12" name=""/>
          <p:cNvSpPr txBox="1"/>
          <p:nvPr/>
        </p:nvSpPr>
        <p:spPr>
          <a:xfrm>
            <a:off x="1428750" y="2895600"/>
            <a:ext cx="9848850" cy="342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0" u="none" cap="none">
                <a:solidFill>
                  <a:srgbClr val="D8973C">
                    <a:alpha val="100000"/>
                  </a:srgbClr>
                </a:solidFill>
                <a:latin typeface="Calibri"/>
              </a:rPr>
              <a:t><![CDATA[—  Chloe has worked in restaurants for ten years and wants to open a burger restaurant. She has £40,000 of savings. Option 1: Start her own independent burger restaurant with her own…]]></a:t>
            </a:r>
          </a:p>
        </p:txBody>
      </p:sp>
      <p:sp>
        <p:nvSpPr>
          <p:cNvPr id="13" name="" descr=""/>
          <p:cNvSpPr/>
          <p:nvPr/>
        </p:nvSpPr>
        <p:spPr>
          <a:xfrm>
            <a:off x="552450" y="358140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4" name=""/>
          <p:cNvSpPr txBox="1"/>
          <p:nvPr/>
        </p:nvSpPr>
        <p:spPr>
          <a:xfrm>
            <a:off x="819150" y="373380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5" name=""/>
          <p:cNvSpPr txBox="1"/>
          <p:nvPr/>
        </p:nvSpPr>
        <p:spPr>
          <a:xfrm>
            <a:off x="819150" y="400050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Justify. Worth 9 marks, so plan before writ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9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2 (Application, 3 marks): uses Chloe's context - her experience, £40,000 savings, the £25,000 fee, 6% royalti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O3a (Analysis, 3 marks): chains of reasoning about each op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3b (Evaluation, 3 marks): a justified choice with a supported judgement, e.g. "it depends 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2026-09-25T12:16:35Z</dcterms:created>
  <dcterms:modified xsi:type="dcterms:W3CDTF">2026-09-25T12:16:35Z</dcterms:modified>
  <dc:title>Business options</dc:title>
  <dc:description>Generated from a pasted lesson-pack script.</dc:description>
  <dc:subject>Making the business effective</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