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6752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885c9305ca2a90408294a199946384861.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2.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3.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4.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52241f1ea0719d12bc5b1240614ec4b5.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44ae483d11c226873174d3399c43cfd6.png"/>
  <Relationship Id="rId3" Type="http://schemas.openxmlformats.org/officeDocument/2006/relationships/image" Target="../media/lesson-pack-links-7fb552f87e9fc626217e0e37dac71369ba70ad557.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44ae483d11c226873174d3399c43cfd8.png"/>
  <Relationship Id="rId3" Type="http://schemas.openxmlformats.org/officeDocument/2006/relationships/image" Target="../media/lesson-pack-links-ff18f3cd2ad4465a5fa1df1bbae753543498808a9.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10.png"/>
  <Relationship Id="rId3" Type="http://schemas.openxmlformats.org/officeDocument/2006/relationships/image" Target="../media/2323138e5547945d2a6d3646c15aaa32e7b1204211.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2.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13.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4.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15.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16.png"/>
  <Relationship Id="rId3" Type="http://schemas.openxmlformats.org/officeDocument/2006/relationships/image" Target="../media/c1fdeb660d8215e8348d0c9f080a35304436559717.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07291aa186016f7c2b6791e399a48ed18.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9.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20.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76b12e4115cf8d73b449a7c17f0ad5d21.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22.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3.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4.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Business stakeholders]]></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Understanding external influences on business]]></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1 of 5]]></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Chapte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limited liability?]]></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four location factors.]]></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four Ps.]]></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two reasons for writing a business plan.]]></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Chapter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limited liability?]]></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The owners can only lose the money they invested in the business.]]></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four location factors.]]></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Proximity to the market, labour, materials and competitors.]]></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four Ps.]]></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Product, price, promotion and place.]]></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two reasons for writing a business plan.]]></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To minimise risk and to obtain finance.]]></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20097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who a business's stakeholders are.]]></a:t>
            </a:r>
          </a:p>
        </p:txBody>
      </p:sp>
      <p:sp>
        <p:nvSpPr>
          <p:cNvPr id="13" name="" descr=""/>
          <p:cNvSpPr/>
          <p:nvPr/>
        </p:nvSpPr>
        <p:spPr>
          <a:xfrm>
            <a:off x="552450" y="30956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different objectives of each stakeholder group.]]></a:t>
            </a:r>
          </a:p>
        </p:txBody>
      </p:sp>
      <p:sp>
        <p:nvSpPr>
          <p:cNvPr id="17" name="" descr=""/>
          <p:cNvSpPr/>
          <p:nvPr/>
        </p:nvSpPr>
        <p:spPr>
          <a:xfrm>
            <a:off x="552450" y="41814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how stakeholders are affected by, and can affect, business activity.]]></a:t>
            </a:r>
          </a:p>
        </p:txBody>
      </p:sp>
      <p:sp>
        <p:nvSpPr>
          <p:cNvPr id="21" name="" descr=""/>
          <p:cNvSpPr/>
          <p:nvPr/>
        </p:nvSpPr>
        <p:spPr>
          <a:xfrm>
            <a:off x="552450" y="52673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why stakeholders' objectives can conflict.]]></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at Is a Stakeholde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 stakeholder is any person or group with an interest in a business, because they affect it or are affected by it.]]></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Not just the own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ustomers, staff, suppliers, neighbours and the government all have a "stake" in what the business doe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Internal stakehold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People inside the business: the owners, managers and employee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xternal stakehold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People outside the business: customers, suppliers, the local community, pressure groups and the government.]]></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y they matter]]></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small business needs the support of its stakeholders - without customers, staff and suppliers it cannot operate at all.]]></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A small business's stakehold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pic>
        <p:nvPicPr>
          <p:cNvPr id="9" name="" descr=""/>
          <p:cNvPicPr>
            <a:picLocks noChangeAspect="1"/>
          </p:cNvPicPr>
          <p:nvPr/>
        </p:nvPicPr>
        <p:blipFill>
          <a:blip r:embed="rId3"/>
          <a:stretch>
            <a:fillRect/>
          </a:stretch>
        </p:blipFill>
        <p:spPr>
          <a:xfrm>
            <a:off x="4095750" y="2562225"/>
            <a:ext cx="4000500" cy="3067050"/>
          </a:xfrm>
          <a:prstGeom prst="rect">
            <a:avLst/>
          </a:prstGeom>
          <a:noFill/>
        </p:spPr>
      </p:pic>
      <p:sp>
        <p:nvSpPr>
          <p:cNvPr id="10" name="" descr=""/>
          <p:cNvSpPr/>
          <p:nvPr/>
        </p:nvSpPr>
        <p:spPr>
          <a:xfrm>
            <a:off x="552450" y="1905000"/>
            <a:ext cx="359092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552450" y="1905000"/>
            <a:ext cx="3590925" cy="38100"/>
          </a:xfrm>
          <a:prstGeom prst="rect">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23900" y="2057400"/>
            <a:ext cx="3248025" cy="11430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Owners (shareholder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 profit]]></a:t>
            </a:r>
            <a:br/>
            <a:r>
              <a:rPr lang="en-US" strike="noStrike" sz="1300" spc="0" u="none" cap="none">
                <a:solidFill>
                  <a:srgbClr val="2B2420">
                    <a:alpha val="100000"/>
                  </a:srgbClr>
                </a:solidFill>
                <a:latin typeface="Calibri"/>
              </a:rPr>
              <a:t><![CDATA[▸ the business surviving and growing]]></a:t>
            </a:r>
            <a:br/>
            <a:r>
              <a:rPr lang="en-US" strike="noStrike" sz="1300" spc="0" u="none" cap="none">
                <a:solidFill>
                  <a:srgbClr val="2B2420">
                    <a:alpha val="100000"/>
                  </a:srgbClr>
                </a:solidFill>
                <a:latin typeface="Calibri"/>
              </a:rPr>
              <a:t><![CDATA[▸ the value of their investment]]></a:t>
            </a:r>
          </a:p>
        </p:txBody>
      </p:sp>
      <p:sp>
        <p:nvSpPr>
          <p:cNvPr id="13" name="" descr=""/>
          <p:cNvSpPr/>
          <p:nvPr/>
        </p:nvSpPr>
        <p:spPr>
          <a:xfrm>
            <a:off x="552450" y="3390900"/>
            <a:ext cx="359092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552450" y="3390900"/>
            <a:ext cx="3590925" cy="38100"/>
          </a:xfrm>
          <a:prstGeom prst="rect">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23900" y="3543300"/>
            <a:ext cx="3248025" cy="11430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mployee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 fair pay]]></a:t>
            </a:r>
            <a:br/>
            <a:r>
              <a:rPr lang="en-US" strike="noStrike" sz="1300" spc="0" u="none" cap="none">
                <a:solidFill>
                  <a:srgbClr val="2B2420">
                    <a:alpha val="100000"/>
                  </a:srgbClr>
                </a:solidFill>
                <a:latin typeface="Calibri"/>
              </a:rPr>
              <a:t><![CDATA[▸ job security]]></a:t>
            </a:r>
            <a:br/>
            <a:r>
              <a:rPr lang="en-US" strike="noStrike" sz="1300" spc="0" u="none" cap="none">
                <a:solidFill>
                  <a:srgbClr val="2B2420">
                    <a:alpha val="100000"/>
                  </a:srgbClr>
                </a:solidFill>
                <a:latin typeface="Calibri"/>
              </a:rPr>
              <a:t><![CDATA[▸ good working conditions]]></a:t>
            </a:r>
          </a:p>
        </p:txBody>
      </p:sp>
      <p:sp>
        <p:nvSpPr>
          <p:cNvPr id="16" name="" descr=""/>
          <p:cNvSpPr/>
          <p:nvPr/>
        </p:nvSpPr>
        <p:spPr>
          <a:xfrm>
            <a:off x="552450" y="4876800"/>
            <a:ext cx="359092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552450" y="4876800"/>
            <a:ext cx="3590925" cy="38100"/>
          </a:xfrm>
          <a:prstGeom prst="rect">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723900" y="5029200"/>
            <a:ext cx="3248025" cy="11430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Manager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 a good salary]]></a:t>
            </a:r>
            <a:br/>
            <a:r>
              <a:rPr lang="en-US" strike="noStrike" sz="1300" spc="0" u="none" cap="none">
                <a:solidFill>
                  <a:srgbClr val="2B2420">
                    <a:alpha val="100000"/>
                  </a:srgbClr>
                </a:solidFill>
                <a:latin typeface="Calibri"/>
              </a:rPr>
              <a:t><![CDATA[▸ responsibility]]></a:t>
            </a:r>
            <a:br/>
            <a:r>
              <a:rPr lang="en-US" strike="noStrike" sz="1300" spc="0" u="none" cap="none">
                <a:solidFill>
                  <a:srgbClr val="2B2420">
                    <a:alpha val="100000"/>
                  </a:srgbClr>
                </a:solidFill>
                <a:latin typeface="Calibri"/>
              </a:rPr>
              <a:t><![CDATA[▸ the business succeeding]]></a:t>
            </a:r>
          </a:p>
        </p:txBody>
      </p:sp>
      <p:sp>
        <p:nvSpPr>
          <p:cNvPr id="19" name="" descr=""/>
          <p:cNvSpPr/>
          <p:nvPr/>
        </p:nvSpPr>
        <p:spPr>
          <a:xfrm>
            <a:off x="8048625" y="1905000"/>
            <a:ext cx="359092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8048625" y="1905000"/>
            <a:ext cx="3590925" cy="38100"/>
          </a:xfrm>
          <a:prstGeom prst="rect">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8220075" y="2057400"/>
            <a:ext cx="3248025" cy="11430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ustomer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 good quality]]></a:t>
            </a:r>
            <a:br/>
            <a:r>
              <a:rPr lang="en-US" strike="noStrike" sz="1300" spc="0" u="none" cap="none">
                <a:solidFill>
                  <a:srgbClr val="2B2420">
                    <a:alpha val="100000"/>
                  </a:srgbClr>
                </a:solidFill>
                <a:latin typeface="Calibri"/>
              </a:rPr>
              <a:t><![CDATA[▸ low prices]]></a:t>
            </a:r>
            <a:br/>
            <a:r>
              <a:rPr lang="en-US" strike="noStrike" sz="1300" spc="0" u="none" cap="none">
                <a:solidFill>
                  <a:srgbClr val="2B2420">
                    <a:alpha val="100000"/>
                  </a:srgbClr>
                </a:solidFill>
                <a:latin typeface="Calibri"/>
              </a:rPr>
              <a:t><![CDATA[▸ good service and choice]]></a:t>
            </a:r>
          </a:p>
        </p:txBody>
      </p:sp>
      <p:sp>
        <p:nvSpPr>
          <p:cNvPr id="22" name="" descr=""/>
          <p:cNvSpPr/>
          <p:nvPr/>
        </p:nvSpPr>
        <p:spPr>
          <a:xfrm>
            <a:off x="8048625" y="3390900"/>
            <a:ext cx="359092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8048625" y="3390900"/>
            <a:ext cx="3590925" cy="38100"/>
          </a:xfrm>
          <a:prstGeom prst="rect">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8220075" y="3543300"/>
            <a:ext cx="3248025" cy="11430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upplier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 regular orders]]></a:t>
            </a:r>
            <a:br/>
            <a:r>
              <a:rPr lang="en-US" strike="noStrike" sz="1300" spc="0" u="none" cap="none">
                <a:solidFill>
                  <a:srgbClr val="2B2420">
                    <a:alpha val="100000"/>
                  </a:srgbClr>
                </a:solidFill>
                <a:latin typeface="Calibri"/>
              </a:rPr>
              <a:t><![CDATA[▸ being paid on time]]></a:t>
            </a:r>
            <a:br/>
            <a:r>
              <a:rPr lang="en-US" strike="noStrike" sz="1300" spc="0" u="none" cap="none">
                <a:solidFill>
                  <a:srgbClr val="2B2420">
                    <a:alpha val="100000"/>
                  </a:srgbClr>
                </a:solidFill>
                <a:latin typeface="Calibri"/>
              </a:rPr>
              <a:t><![CDATA[▸ a long relationship]]></a:t>
            </a:r>
          </a:p>
        </p:txBody>
      </p:sp>
      <p:sp>
        <p:nvSpPr>
          <p:cNvPr id="25" name="" descr=""/>
          <p:cNvSpPr/>
          <p:nvPr/>
        </p:nvSpPr>
        <p:spPr>
          <a:xfrm>
            <a:off x="8048625" y="4876800"/>
            <a:ext cx="359092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6" name="" descr=""/>
          <p:cNvSpPr/>
          <p:nvPr/>
        </p:nvSpPr>
        <p:spPr>
          <a:xfrm>
            <a:off x="8048625" y="4876800"/>
            <a:ext cx="3590925" cy="38100"/>
          </a:xfrm>
          <a:prstGeom prst="rect">
            <a:avLst/>
          </a:prstGeom>
          <a:solidFill>
            <a:srgbClr val="D8973C">
              <a:alpha val="100000"/>
            </a:srgbClr>
          </a:solidFill>
          <a:ln w="9525">
            <a:noFill/>
          </a:ln>
        </p:spPr>
        <p:txBody>
          <a:bodyPr vertOverflow="clip" rtlCol="0" anchor="ctr"/>
          <a:lstStyle/>
          <a:p>
            <a:pPr algn="ctr"/>
            <a:r>
              <a:t/>
            </a:r>
          </a:p>
        </p:txBody>
      </p:sp>
      <p:sp>
        <p:nvSpPr>
          <p:cNvPr id="27" name=""/>
          <p:cNvSpPr txBox="1"/>
          <p:nvPr/>
        </p:nvSpPr>
        <p:spPr>
          <a:xfrm>
            <a:off x="8220075" y="5029200"/>
            <a:ext cx="3248025" cy="11430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Local community]]></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 jobs]]></a:t>
            </a:r>
            <a:br/>
            <a:r>
              <a:rPr lang="en-US" strike="noStrike" sz="1300" spc="0" u="none" cap="none">
                <a:solidFill>
                  <a:srgbClr val="2B2420">
                    <a:alpha val="100000"/>
                  </a:srgbClr>
                </a:solidFill>
                <a:latin typeface="Calibri"/>
              </a:rPr>
              <a:t><![CDATA[▸ little noise, litter or traffic]]></a:t>
            </a:r>
            <a:br/>
            <a:r>
              <a:rPr lang="en-US" strike="noStrike" sz="1300" spc="0" u="none" cap="none">
                <a:solidFill>
                  <a:srgbClr val="2B2420">
                    <a:alpha val="100000"/>
                  </a:srgbClr>
                </a:solidFill>
                <a:latin typeface="Calibri"/>
              </a:rPr>
              <a:t><![CDATA[▸ support for local causes]]></a:t>
            </a:r>
          </a:p>
        </p:txBody>
      </p:sp>
      <p:sp>
        <p:nvSpPr>
          <p:cNvPr id="28" name="" descr=""/>
          <p:cNvSpPr/>
          <p:nvPr/>
        </p:nvSpPr>
        <p:spPr>
          <a:xfrm>
            <a:off x="4905375" y="3486150"/>
            <a:ext cx="2381250" cy="1219200"/>
          </a:xfrm>
          <a:prstGeom prst="roundRect">
            <a:avLst/>
          </a:prstGeom>
          <a:solidFill>
            <a:srgbClr val="8A4326">
              <a:alpha val="100000"/>
            </a:srgbClr>
          </a:solidFill>
          <a:ln w="9525">
            <a:noFill/>
          </a:ln>
        </p:spPr>
        <p:txBody>
          <a:bodyPr vertOverflow="clip" rtlCol="0" anchor="ctr"/>
          <a:lstStyle/>
          <a:p>
            <a:pPr algn="ctr"/>
            <a:r>
              <a:t/>
            </a:r>
          </a:p>
        </p:txBody>
      </p:sp>
      <p:sp>
        <p:nvSpPr>
          <p:cNvPr id="29" name=""/>
          <p:cNvSpPr txBox="1"/>
          <p:nvPr/>
        </p:nvSpPr>
        <p:spPr>
          <a:xfrm>
            <a:off x="5057775" y="3600450"/>
            <a:ext cx="2076450" cy="990600"/>
          </a:xfrm>
          <a:prstGeom prst="rect">
            <a:avLst/>
          </a:prstGeom>
          <a:noFill/>
        </p:spPr>
        <p:txBody>
          <a:bodyPr anchor="ctr" anchorCtr="0" rtlCol="0" vert="horz" bIns="0" lIns="0" rIns="0" tIns="0">
            <a:normAutofit/>
          </a:bodyPr>
          <a:lstStyle/>
          <a:p>
            <a:pPr algn="ctr" rtl="0" fontAlgn="ctr" marL="0" marR="0" indent="0" lvl="0">
              <a:lnSpc>
                <a:spcPct val="104000"/>
              </a:lnSpc>
              <a:spcBef>
                <a:spcPts val="0"/>
              </a:spcBef>
              <a:spcAft>
                <a:spcPts val="0"/>
              </a:spcAft>
            </a:pPr>
            <a:r>
              <a:rPr lang="en-US" b="1" strike="noStrike" sz="2000" spc="0" u="none" cap="none">
                <a:solidFill>
                  <a:srgbClr val="FFFFFF">
                    <a:alpha val="100000"/>
                  </a:srgbClr>
                </a:solidFill>
                <a:latin typeface="Georgia"/>
              </a:rPr>
              <a:t><![CDATA[A small business's stakeholders]]></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pic>
        <p:nvPicPr>
          <p:cNvPr id="9" name="" descr=""/>
          <p:cNvPicPr>
            <a:picLocks noChangeAspect="1"/>
          </p:cNvPicPr>
          <p:nvPr/>
        </p:nvPicPr>
        <p:blipFill>
          <a:blip r:embed="rId3"/>
          <a:stretch>
            <a:fillRect/>
          </a:stretch>
        </p:blipFill>
        <p:spPr>
          <a:xfrm>
            <a:off x="4095750" y="4048125"/>
            <a:ext cx="4000500" cy="95250"/>
          </a:xfrm>
          <a:prstGeom prst="rect">
            <a:avLst/>
          </a:prstGeom>
          <a:noFill/>
        </p:spPr>
      </p:pic>
      <p:sp>
        <p:nvSpPr>
          <p:cNvPr id="10" name="" descr=""/>
          <p:cNvSpPr/>
          <p:nvPr/>
        </p:nvSpPr>
        <p:spPr>
          <a:xfrm>
            <a:off x="552450" y="3381375"/>
            <a:ext cx="3590925"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552450" y="3381375"/>
            <a:ext cx="3590925" cy="38100"/>
          </a:xfrm>
          <a:prstGeom prst="rect">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23900" y="3533775"/>
            <a:ext cx="3248025" cy="11620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ressure group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 the business changing how it behaves on the issue they campaign about]]></a:t>
            </a:r>
          </a:p>
        </p:txBody>
      </p:sp>
      <p:sp>
        <p:nvSpPr>
          <p:cNvPr id="13" name="" descr=""/>
          <p:cNvSpPr/>
          <p:nvPr/>
        </p:nvSpPr>
        <p:spPr>
          <a:xfrm>
            <a:off x="8048625" y="3381375"/>
            <a:ext cx="3590925"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48625" y="3381375"/>
            <a:ext cx="3590925" cy="38100"/>
          </a:xfrm>
          <a:prstGeom prst="rect">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8220075" y="3533775"/>
            <a:ext cx="3248025" cy="11620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he government]]></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 taxes paid]]></a:t>
            </a:r>
            <a:br/>
            <a:r>
              <a:rPr lang="en-US" strike="noStrike" sz="1300" spc="0" u="none" cap="none">
                <a:solidFill>
                  <a:srgbClr val="2B2420">
                    <a:alpha val="100000"/>
                  </a:srgbClr>
                </a:solidFill>
                <a:latin typeface="Calibri"/>
              </a:rPr>
              <a:t><![CDATA[▸ laws followed]]></a:t>
            </a:r>
            <a:br/>
            <a:r>
              <a:rPr lang="en-US" strike="noStrike" sz="1300" spc="0" u="none" cap="none">
                <a:solidFill>
                  <a:srgbClr val="2B2420">
                    <a:alpha val="100000"/>
                  </a:srgbClr>
                </a:solidFill>
                <a:latin typeface="Calibri"/>
              </a:rPr>
              <a:t><![CDATA[▸ jobs created]]></a:t>
            </a:r>
          </a:p>
        </p:txBody>
      </p:sp>
      <p:sp>
        <p:nvSpPr>
          <p:cNvPr id="16" name="" descr=""/>
          <p:cNvSpPr/>
          <p:nvPr/>
        </p:nvSpPr>
        <p:spPr>
          <a:xfrm>
            <a:off x="4905375" y="3486150"/>
            <a:ext cx="2381250" cy="1219200"/>
          </a:xfrm>
          <a:prstGeom prst="roundRect">
            <a:avLst/>
          </a:prstGeom>
          <a:solidFill>
            <a:srgbClr val="8A4326">
              <a:alpha val="100000"/>
            </a:srgbClr>
          </a:solidFill>
          <a:ln w="9525">
            <a:noFill/>
          </a:ln>
        </p:spPr>
        <p:txBody>
          <a:bodyPr vertOverflow="clip" rtlCol="0" anchor="ctr"/>
          <a:lstStyle/>
          <a:p>
            <a:pPr algn="ctr"/>
            <a:r>
              <a:t/>
            </a:r>
          </a:p>
        </p:txBody>
      </p:sp>
      <p:sp>
        <p:nvSpPr>
          <p:cNvPr id="17" name=""/>
          <p:cNvSpPr txBox="1"/>
          <p:nvPr/>
        </p:nvSpPr>
        <p:spPr>
          <a:xfrm>
            <a:off x="5057775" y="3600450"/>
            <a:ext cx="2076450" cy="990600"/>
          </a:xfrm>
          <a:prstGeom prst="rect">
            <a:avLst/>
          </a:prstGeom>
          <a:noFill/>
        </p:spPr>
        <p:txBody>
          <a:bodyPr anchor="ctr" anchorCtr="0" rtlCol="0" vert="horz" bIns="0" lIns="0" rIns="0" tIns="0">
            <a:normAutofit/>
          </a:bodyPr>
          <a:lstStyle/>
          <a:p>
            <a:pPr algn="ctr" rtl="0" fontAlgn="ctr" marL="0" marR="0" indent="0" lvl="0">
              <a:lnSpc>
                <a:spcPct val="104000"/>
              </a:lnSpc>
              <a:spcBef>
                <a:spcPts val="0"/>
              </a:spcBef>
              <a:spcAft>
                <a:spcPts val="0"/>
              </a:spcAft>
            </a:pPr>
            <a:r>
              <a:rPr lang="en-US" b="1" strike="noStrike" sz="2000" spc="0" u="none" cap="none">
                <a:solidFill>
                  <a:srgbClr val="FFFFFF">
                    <a:alpha val="100000"/>
                  </a:srgbClr>
                </a:solidFill>
                <a:latin typeface="Georgia"/>
              </a:rPr>
              <a:t><![CDATA[A small business's stakeholders]]></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People Inside the Busines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000" spc="0" u="none" cap="none">
                <a:solidFill>
                  <a:srgbClr val="7A6659">
                    <a:alpha val="100000"/>
                  </a:srgbClr>
                </a:solidFill>
                <a:latin typeface="Calibri"/>
              </a:rPr>
              <a:t><![CDATA[Owners and employees: internal stakeholders who want different things from the same business.]]></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In a small business the owner and employees work side by side every day. They both want the business to succeed - but the owner wants profit, and the employees want good pay, and every pound spent on one is a pound less for the other.]]></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Each Stakeholder's Objective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What each group wants from the busines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Stakeholders and Their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885950"/>
            <a:ext cx="11087100" cy="438150"/>
          </a:xfrm>
          <a:prstGeom prst="rect">
            <a:avLst/>
          </a:prstGeom>
          <a:solidFill>
            <a:srgbClr val="8A4326">
              <a:alpha val="100000"/>
            </a:srgbClr>
          </a:solidFill>
          <a:ln w="9525">
            <a:noFill/>
          </a:ln>
        </p:spPr>
        <p:txBody>
          <a:bodyPr vertOverflow="clip" rtlCol="0" anchor="ctr"/>
          <a:lstStyle/>
          <a:p>
            <a:pPr algn="ctr"/>
            <a:r>
              <a:t/>
            </a:r>
          </a:p>
        </p:txBody>
      </p:sp>
      <p:sp>
        <p:nvSpPr>
          <p:cNvPr id="10" name=""/>
          <p:cNvSpPr txBox="1"/>
          <p:nvPr/>
        </p:nvSpPr>
        <p:spPr>
          <a:xfrm>
            <a:off x="6858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Stakeholder]]></a:t>
            </a:r>
          </a:p>
        </p:txBody>
      </p:sp>
      <p:sp>
        <p:nvSpPr>
          <p:cNvPr id="11" name=""/>
          <p:cNvSpPr txBox="1"/>
          <p:nvPr/>
        </p:nvSpPr>
        <p:spPr>
          <a:xfrm>
            <a:off x="43815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Who they are]]></a:t>
            </a:r>
          </a:p>
        </p:txBody>
      </p:sp>
      <p:sp>
        <p:nvSpPr>
          <p:cNvPr id="12" name=""/>
          <p:cNvSpPr txBox="1"/>
          <p:nvPr/>
        </p:nvSpPr>
        <p:spPr>
          <a:xfrm>
            <a:off x="80772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What they want]]></a:t>
            </a:r>
          </a:p>
        </p:txBody>
      </p:sp>
      <p:sp>
        <p:nvSpPr>
          <p:cNvPr id="13" name="" descr=""/>
          <p:cNvSpPr/>
          <p:nvPr/>
        </p:nvSpPr>
        <p:spPr>
          <a:xfrm>
            <a:off x="552450" y="2324100"/>
            <a:ext cx="11087100" cy="495300"/>
          </a:xfrm>
          <a:prstGeom prst="rect">
            <a:avLst/>
          </a:prstGeom>
          <a:solidFill>
            <a:srgbClr val="FBF4EA">
              <a:alpha val="100000"/>
            </a:srgbClr>
          </a:solidFill>
          <a:ln w="9525">
            <a:noFill/>
          </a:ln>
        </p:spPr>
        <p:txBody>
          <a:bodyPr vertOverflow="clip" rtlCol="0" anchor="ctr"/>
          <a:lstStyle/>
          <a:p>
            <a:pPr algn="ctr"/>
            <a:r>
              <a:t/>
            </a:r>
          </a:p>
        </p:txBody>
      </p:sp>
      <p:sp>
        <p:nvSpPr>
          <p:cNvPr id="14" name="" descr=""/>
          <p:cNvSpPr/>
          <p:nvPr/>
        </p:nvSpPr>
        <p:spPr>
          <a:xfrm>
            <a:off x="552450" y="28098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15" name=""/>
          <p:cNvSpPr txBox="1"/>
          <p:nvPr/>
        </p:nvSpPr>
        <p:spPr>
          <a:xfrm>
            <a:off x="685800" y="23241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Owners (shareholders)]]></a:t>
            </a:r>
          </a:p>
        </p:txBody>
      </p:sp>
      <p:sp>
        <p:nvSpPr>
          <p:cNvPr id="16" name=""/>
          <p:cNvSpPr txBox="1"/>
          <p:nvPr/>
        </p:nvSpPr>
        <p:spPr>
          <a:xfrm>
            <a:off x="4381500" y="23241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The people who own the business]]></a:t>
            </a:r>
          </a:p>
        </p:txBody>
      </p:sp>
      <p:sp>
        <p:nvSpPr>
          <p:cNvPr id="17" name=""/>
          <p:cNvSpPr txBox="1"/>
          <p:nvPr/>
        </p:nvSpPr>
        <p:spPr>
          <a:xfrm>
            <a:off x="8077200" y="23241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Profit, survival and growth]]></a:t>
            </a:r>
          </a:p>
        </p:txBody>
      </p:sp>
      <p:sp>
        <p:nvSpPr>
          <p:cNvPr id="18" name="" descr=""/>
          <p:cNvSpPr/>
          <p:nvPr/>
        </p:nvSpPr>
        <p:spPr>
          <a:xfrm>
            <a:off x="552450" y="2819400"/>
            <a:ext cx="11087100" cy="495300"/>
          </a:xfrm>
          <a:prstGeom prst="rect">
            <a:avLst/>
          </a:prstGeom>
          <a:solidFill>
            <a:srgbClr val="FFFFFF">
              <a:alpha val="100000"/>
            </a:srgbClr>
          </a:solidFill>
          <a:ln w="9525">
            <a:noFill/>
          </a:ln>
        </p:spPr>
        <p:txBody>
          <a:bodyPr vertOverflow="clip" rtlCol="0" anchor="ctr"/>
          <a:lstStyle/>
          <a:p>
            <a:pPr algn="ctr"/>
            <a:r>
              <a:t/>
            </a:r>
          </a:p>
        </p:txBody>
      </p:sp>
      <p:sp>
        <p:nvSpPr>
          <p:cNvPr id="19" name="" descr=""/>
          <p:cNvSpPr/>
          <p:nvPr/>
        </p:nvSpPr>
        <p:spPr>
          <a:xfrm>
            <a:off x="552450" y="33051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0" name=""/>
          <p:cNvSpPr txBox="1"/>
          <p:nvPr/>
        </p:nvSpPr>
        <p:spPr>
          <a:xfrm>
            <a:off x="685800" y="28194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Employees]]></a:t>
            </a:r>
          </a:p>
        </p:txBody>
      </p:sp>
      <p:sp>
        <p:nvSpPr>
          <p:cNvPr id="21" name=""/>
          <p:cNvSpPr txBox="1"/>
          <p:nvPr/>
        </p:nvSpPr>
        <p:spPr>
          <a:xfrm>
            <a:off x="4381500" y="28194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People who work for the business]]></a:t>
            </a:r>
          </a:p>
        </p:txBody>
      </p:sp>
      <p:sp>
        <p:nvSpPr>
          <p:cNvPr id="22" name=""/>
          <p:cNvSpPr txBox="1"/>
          <p:nvPr/>
        </p:nvSpPr>
        <p:spPr>
          <a:xfrm>
            <a:off x="8077200" y="28194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Good pay, job security, safe conditions]]></a:t>
            </a:r>
          </a:p>
        </p:txBody>
      </p:sp>
      <p:sp>
        <p:nvSpPr>
          <p:cNvPr id="23" name="" descr=""/>
          <p:cNvSpPr/>
          <p:nvPr/>
        </p:nvSpPr>
        <p:spPr>
          <a:xfrm>
            <a:off x="552450" y="3314700"/>
            <a:ext cx="11087100" cy="495300"/>
          </a:xfrm>
          <a:prstGeom prst="rect">
            <a:avLst/>
          </a:prstGeom>
          <a:solidFill>
            <a:srgbClr val="FBF4EA">
              <a:alpha val="100000"/>
            </a:srgbClr>
          </a:solidFill>
          <a:ln w="9525">
            <a:noFill/>
          </a:ln>
        </p:spPr>
        <p:txBody>
          <a:bodyPr vertOverflow="clip" rtlCol="0" anchor="ctr"/>
          <a:lstStyle/>
          <a:p>
            <a:pPr algn="ctr"/>
            <a:r>
              <a:t/>
            </a:r>
          </a:p>
        </p:txBody>
      </p:sp>
      <p:sp>
        <p:nvSpPr>
          <p:cNvPr id="24" name="" descr=""/>
          <p:cNvSpPr/>
          <p:nvPr/>
        </p:nvSpPr>
        <p:spPr>
          <a:xfrm>
            <a:off x="552450" y="38004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5" name=""/>
          <p:cNvSpPr txBox="1"/>
          <p:nvPr/>
        </p:nvSpPr>
        <p:spPr>
          <a:xfrm>
            <a:off x="685800" y="33147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Managers]]></a:t>
            </a:r>
          </a:p>
        </p:txBody>
      </p:sp>
      <p:sp>
        <p:nvSpPr>
          <p:cNvPr id="26" name=""/>
          <p:cNvSpPr txBox="1"/>
          <p:nvPr/>
        </p:nvSpPr>
        <p:spPr>
          <a:xfrm>
            <a:off x="4381500" y="33147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Employees who run parts of the business]]></a:t>
            </a:r>
          </a:p>
        </p:txBody>
      </p:sp>
      <p:sp>
        <p:nvSpPr>
          <p:cNvPr id="27" name=""/>
          <p:cNvSpPr txBox="1"/>
          <p:nvPr/>
        </p:nvSpPr>
        <p:spPr>
          <a:xfrm>
            <a:off x="8077200" y="33147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Good salary, responsibility, success]]></a:t>
            </a:r>
          </a:p>
        </p:txBody>
      </p:sp>
      <p:sp>
        <p:nvSpPr>
          <p:cNvPr id="28" name="" descr=""/>
          <p:cNvSpPr/>
          <p:nvPr/>
        </p:nvSpPr>
        <p:spPr>
          <a:xfrm>
            <a:off x="552450" y="3810000"/>
            <a:ext cx="11087100" cy="495300"/>
          </a:xfrm>
          <a:prstGeom prst="rect">
            <a:avLst/>
          </a:prstGeom>
          <a:solidFill>
            <a:srgbClr val="FFFFFF">
              <a:alpha val="100000"/>
            </a:srgbClr>
          </a:solidFill>
          <a:ln w="9525">
            <a:noFill/>
          </a:ln>
        </p:spPr>
        <p:txBody>
          <a:bodyPr vertOverflow="clip" rtlCol="0" anchor="ctr"/>
          <a:lstStyle/>
          <a:p>
            <a:pPr algn="ctr"/>
            <a:r>
              <a:t/>
            </a:r>
          </a:p>
        </p:txBody>
      </p:sp>
      <p:sp>
        <p:nvSpPr>
          <p:cNvPr id="29" name="" descr=""/>
          <p:cNvSpPr/>
          <p:nvPr/>
        </p:nvSpPr>
        <p:spPr>
          <a:xfrm>
            <a:off x="552450" y="42957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0" name=""/>
          <p:cNvSpPr txBox="1"/>
          <p:nvPr/>
        </p:nvSpPr>
        <p:spPr>
          <a:xfrm>
            <a:off x="685800" y="38100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Customers]]></a:t>
            </a:r>
          </a:p>
        </p:txBody>
      </p:sp>
      <p:sp>
        <p:nvSpPr>
          <p:cNvPr id="31" name=""/>
          <p:cNvSpPr txBox="1"/>
          <p:nvPr/>
        </p:nvSpPr>
        <p:spPr>
          <a:xfrm>
            <a:off x="4381500" y="38100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People who buy the products]]></a:t>
            </a:r>
          </a:p>
        </p:txBody>
      </p:sp>
      <p:sp>
        <p:nvSpPr>
          <p:cNvPr id="32" name=""/>
          <p:cNvSpPr txBox="1"/>
          <p:nvPr/>
        </p:nvSpPr>
        <p:spPr>
          <a:xfrm>
            <a:off x="8077200" y="38100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Quality, low prices, good service]]></a:t>
            </a:r>
          </a:p>
        </p:txBody>
      </p:sp>
      <p:sp>
        <p:nvSpPr>
          <p:cNvPr id="33" name="" descr=""/>
          <p:cNvSpPr/>
          <p:nvPr/>
        </p:nvSpPr>
        <p:spPr>
          <a:xfrm>
            <a:off x="552450" y="4305300"/>
            <a:ext cx="11087100" cy="495300"/>
          </a:xfrm>
          <a:prstGeom prst="rect">
            <a:avLst/>
          </a:prstGeom>
          <a:solidFill>
            <a:srgbClr val="FBF4EA">
              <a:alpha val="100000"/>
            </a:srgbClr>
          </a:solidFill>
          <a:ln w="9525">
            <a:noFill/>
          </a:ln>
        </p:spPr>
        <p:txBody>
          <a:bodyPr vertOverflow="clip" rtlCol="0" anchor="ctr"/>
          <a:lstStyle/>
          <a:p>
            <a:pPr algn="ctr"/>
            <a:r>
              <a:t/>
            </a:r>
          </a:p>
        </p:txBody>
      </p:sp>
      <p:sp>
        <p:nvSpPr>
          <p:cNvPr id="34" name="" descr=""/>
          <p:cNvSpPr/>
          <p:nvPr/>
        </p:nvSpPr>
        <p:spPr>
          <a:xfrm>
            <a:off x="552450" y="47910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5" name=""/>
          <p:cNvSpPr txBox="1"/>
          <p:nvPr/>
        </p:nvSpPr>
        <p:spPr>
          <a:xfrm>
            <a:off x="685800" y="43053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Suppliers]]></a:t>
            </a:r>
          </a:p>
        </p:txBody>
      </p:sp>
      <p:sp>
        <p:nvSpPr>
          <p:cNvPr id="36" name=""/>
          <p:cNvSpPr txBox="1"/>
          <p:nvPr/>
        </p:nvSpPr>
        <p:spPr>
          <a:xfrm>
            <a:off x="4381500" y="43053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Businesses that sell materials or stock to it]]></a:t>
            </a:r>
          </a:p>
        </p:txBody>
      </p:sp>
      <p:sp>
        <p:nvSpPr>
          <p:cNvPr id="37" name=""/>
          <p:cNvSpPr txBox="1"/>
          <p:nvPr/>
        </p:nvSpPr>
        <p:spPr>
          <a:xfrm>
            <a:off x="8077200" y="43053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Regular orders and prompt payment]]></a:t>
            </a:r>
          </a:p>
        </p:txBody>
      </p:sp>
      <p:sp>
        <p:nvSpPr>
          <p:cNvPr id="38" name="" descr=""/>
          <p:cNvSpPr/>
          <p:nvPr/>
        </p:nvSpPr>
        <p:spPr>
          <a:xfrm>
            <a:off x="552450" y="4800600"/>
            <a:ext cx="11087100" cy="495300"/>
          </a:xfrm>
          <a:prstGeom prst="rect">
            <a:avLst/>
          </a:prstGeom>
          <a:solidFill>
            <a:srgbClr val="FFFFFF">
              <a:alpha val="100000"/>
            </a:srgbClr>
          </a:solidFill>
          <a:ln w="9525">
            <a:noFill/>
          </a:ln>
        </p:spPr>
        <p:txBody>
          <a:bodyPr vertOverflow="clip" rtlCol="0" anchor="ctr"/>
          <a:lstStyle/>
          <a:p>
            <a:pPr algn="ctr"/>
            <a:r>
              <a:t/>
            </a:r>
          </a:p>
        </p:txBody>
      </p:sp>
      <p:sp>
        <p:nvSpPr>
          <p:cNvPr id="39" name="" descr=""/>
          <p:cNvSpPr/>
          <p:nvPr/>
        </p:nvSpPr>
        <p:spPr>
          <a:xfrm>
            <a:off x="552450" y="52863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40" name=""/>
          <p:cNvSpPr txBox="1"/>
          <p:nvPr/>
        </p:nvSpPr>
        <p:spPr>
          <a:xfrm>
            <a:off x="685800" y="48006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Local community]]></a:t>
            </a:r>
          </a:p>
        </p:txBody>
      </p:sp>
      <p:sp>
        <p:nvSpPr>
          <p:cNvPr id="41" name=""/>
          <p:cNvSpPr txBox="1"/>
          <p:nvPr/>
        </p:nvSpPr>
        <p:spPr>
          <a:xfrm>
            <a:off x="4381500" y="48006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People living near the business]]></a:t>
            </a:r>
          </a:p>
        </p:txBody>
      </p:sp>
      <p:sp>
        <p:nvSpPr>
          <p:cNvPr id="42" name=""/>
          <p:cNvSpPr txBox="1"/>
          <p:nvPr/>
        </p:nvSpPr>
        <p:spPr>
          <a:xfrm>
            <a:off x="8077200" y="48006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Jobs, little disruption, local support]]></a:t>
            </a:r>
          </a:p>
        </p:txBody>
      </p:sp>
      <p:sp>
        <p:nvSpPr>
          <p:cNvPr id="43" name="" descr=""/>
          <p:cNvSpPr/>
          <p:nvPr/>
        </p:nvSpPr>
        <p:spPr>
          <a:xfrm>
            <a:off x="552450" y="5295900"/>
            <a:ext cx="11087100" cy="495300"/>
          </a:xfrm>
          <a:prstGeom prst="rect">
            <a:avLst/>
          </a:prstGeom>
          <a:solidFill>
            <a:srgbClr val="FBF4EA">
              <a:alpha val="100000"/>
            </a:srgbClr>
          </a:solidFill>
          <a:ln w="9525">
            <a:noFill/>
          </a:ln>
        </p:spPr>
        <p:txBody>
          <a:bodyPr vertOverflow="clip" rtlCol="0" anchor="ctr"/>
          <a:lstStyle/>
          <a:p>
            <a:pPr algn="ctr"/>
            <a:r>
              <a:t/>
            </a:r>
          </a:p>
        </p:txBody>
      </p:sp>
      <p:sp>
        <p:nvSpPr>
          <p:cNvPr id="44" name="" descr=""/>
          <p:cNvSpPr/>
          <p:nvPr/>
        </p:nvSpPr>
        <p:spPr>
          <a:xfrm>
            <a:off x="552450" y="57816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45" name=""/>
          <p:cNvSpPr txBox="1"/>
          <p:nvPr/>
        </p:nvSpPr>
        <p:spPr>
          <a:xfrm>
            <a:off x="685800" y="52959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Pressure groups]]></a:t>
            </a:r>
          </a:p>
        </p:txBody>
      </p:sp>
      <p:sp>
        <p:nvSpPr>
          <p:cNvPr id="46" name=""/>
          <p:cNvSpPr txBox="1"/>
          <p:nvPr/>
        </p:nvSpPr>
        <p:spPr>
          <a:xfrm>
            <a:off x="4381500" y="52959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Groups campaigning on an issue]]></a:t>
            </a:r>
          </a:p>
        </p:txBody>
      </p:sp>
      <p:sp>
        <p:nvSpPr>
          <p:cNvPr id="47" name=""/>
          <p:cNvSpPr txBox="1"/>
          <p:nvPr/>
        </p:nvSpPr>
        <p:spPr>
          <a:xfrm>
            <a:off x="8077200" y="52959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The business changing its behaviour]]></a:t>
            </a:r>
          </a:p>
        </p:txBody>
      </p:sp>
      <p:sp>
        <p:nvSpPr>
          <p:cNvPr id="48" name="" descr=""/>
          <p:cNvSpPr/>
          <p:nvPr/>
        </p:nvSpPr>
        <p:spPr>
          <a:xfrm>
            <a:off x="552450" y="5791200"/>
            <a:ext cx="11087100" cy="495300"/>
          </a:xfrm>
          <a:prstGeom prst="rect">
            <a:avLst/>
          </a:prstGeom>
          <a:solidFill>
            <a:srgbClr val="FFFFFF">
              <a:alpha val="100000"/>
            </a:srgbClr>
          </a:solidFill>
          <a:ln w="9525">
            <a:noFill/>
          </a:ln>
        </p:spPr>
        <p:txBody>
          <a:bodyPr vertOverflow="clip" rtlCol="0" anchor="ctr"/>
          <a:lstStyle/>
          <a:p>
            <a:pPr algn="ctr"/>
            <a:r>
              <a:t/>
            </a:r>
          </a:p>
        </p:txBody>
      </p:sp>
      <p:sp>
        <p:nvSpPr>
          <p:cNvPr id="49" name="" descr=""/>
          <p:cNvSpPr/>
          <p:nvPr/>
        </p:nvSpPr>
        <p:spPr>
          <a:xfrm>
            <a:off x="552450" y="62769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50" name=""/>
          <p:cNvSpPr txBox="1"/>
          <p:nvPr/>
        </p:nvSpPr>
        <p:spPr>
          <a:xfrm>
            <a:off x="685800" y="57912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The government]]></a:t>
            </a:r>
          </a:p>
        </p:txBody>
      </p:sp>
      <p:sp>
        <p:nvSpPr>
          <p:cNvPr id="51" name=""/>
          <p:cNvSpPr txBox="1"/>
          <p:nvPr/>
        </p:nvSpPr>
        <p:spPr>
          <a:xfrm>
            <a:off x="4381500" y="57912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National and local government]]></a:t>
            </a:r>
          </a:p>
        </p:txBody>
      </p:sp>
      <p:sp>
        <p:nvSpPr>
          <p:cNvPr id="52" name=""/>
          <p:cNvSpPr txBox="1"/>
          <p:nvPr/>
        </p:nvSpPr>
        <p:spPr>
          <a:xfrm>
            <a:off x="8077200" y="57912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Taxes, jobs, following the law]]></a:t>
            </a:r>
          </a:p>
        </p:txBody>
      </p:sp>
      <p:sp>
        <p:nvSpPr>
          <p:cNvPr id="5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Stakeholders and the Busines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The influence runs both way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A Two-Way Relationship]]></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781175"/>
            <a:ext cx="5314950" cy="30194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50" u="none" cap="none">
                <a:solidFill>
                  <a:srgbClr val="8A4326">
                    <a:alpha val="100000"/>
                  </a:srgbClr>
                </a:solidFill>
                <a:latin typeface="Georgia"/>
              </a:rPr>
              <a:t><![CDATA[HOW BUSINESS ACTIVITY AFFECTS STAKEHOLDERS]]></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215265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A new café creates jobs for local people.]]></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Raising prices costs customers more.]]></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Paying suppliers late causes them cash-flow problem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Late-night opening may disturb neighbour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Profits pay the owner and taxes pay for public services.]]></a:t>
            </a:r>
          </a:p>
        </p:txBody>
      </p:sp>
      <p:sp>
        <p:nvSpPr>
          <p:cNvPr id="13" name="" descr=""/>
          <p:cNvSpPr/>
          <p:nvPr/>
        </p:nvSpPr>
        <p:spPr>
          <a:xfrm>
            <a:off x="6324600" y="1781175"/>
            <a:ext cx="5314950" cy="30194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300" spc="50" u="none" cap="none">
                <a:solidFill>
                  <a:srgbClr val="D8973C">
                    <a:alpha val="100000"/>
                  </a:srgbClr>
                </a:solidFill>
                <a:latin typeface="Georgia"/>
              </a:rPr>
              <a:t><![CDATA[HOW STAKEHOLDERS AFFECT THE BUSINESS]]></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215265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Customers decide whether to buy - they decide sale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Employees' skill and effort decide the quality of service.]]></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Suppliers can refuse trade credit or raise price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The local council can refuse planning permission.]]></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Pressure groups can organise protests and bad publicity.]]></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en the Community Pushes Back]]></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pic>
        <p:nvPicPr>
          <p:cNvPr id="9" name="" descr=""/>
          <p:cNvPicPr>
            <a:picLocks noChangeAspect="1"/>
          </p:cNvPicPr>
          <p:nvPr/>
        </p:nvPicPr>
        <p:blipFill>
          <a:blip r:embed="rId3"/>
          <a:stretch>
            <a:fillRect/>
          </a:stretch>
        </p:blipFill>
        <p:spPr>
          <a:xfrm>
            <a:off x="6305550" y="2438400"/>
            <a:ext cx="5334000" cy="2981325"/>
          </a:xfrm>
          <a:prstGeom prst="rect">
            <a:avLst/>
          </a:prstGeom>
          <a:noFill/>
        </p:spPr>
      </p:pic>
      <p:sp>
        <p:nvSpPr>
          <p:cNvPr id="10" name="" descr=""/>
          <p:cNvSpPr/>
          <p:nvPr/>
        </p:nvSpPr>
        <p:spPr>
          <a:xfrm>
            <a:off x="6305550" y="2438400"/>
            <a:ext cx="5334000" cy="2981325"/>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5495925"/>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The local community and pressure groups can change a business's plans.]]></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Even a small business can find itself in conflict with its neighbours. Residents worried about noise, litter or traffic can object to planning applications, complain to the council or campaign on social media - and a business that ignores them risks losing both its permission and its reputation.]]></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Pressure Group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 pressure group is an organised group that tries to change what businesses or the government do.]]></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at they wan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hange on one issue, such as animal welfare, pollution, plastic waste or protecting a local area.]]></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How they ac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ampaigns on social media, protests, petitions, boycotts and contacting the local council or newspaper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Impact on a small busines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ad publicity can put customers off, so the business may change its plans.]]></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Local group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any pressure groups are small and local, formed to fight one decision - such as a new takeaway on a quiet street.]]></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HRE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When Stakeholders Disagree]]></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What is good for one group can be bad for another.]]></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onflicts Between Stakehold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885950"/>
            <a:ext cx="11087100" cy="438150"/>
          </a:xfrm>
          <a:prstGeom prst="rect">
            <a:avLst/>
          </a:prstGeom>
          <a:solidFill>
            <a:srgbClr val="8A4326">
              <a:alpha val="100000"/>
            </a:srgbClr>
          </a:solidFill>
          <a:ln w="9525">
            <a:noFill/>
          </a:ln>
        </p:spPr>
        <p:txBody>
          <a:bodyPr vertOverflow="clip" rtlCol="0" anchor="ctr"/>
          <a:lstStyle/>
          <a:p>
            <a:pPr algn="ctr"/>
            <a:r>
              <a:t/>
            </a:r>
          </a:p>
        </p:txBody>
      </p:sp>
      <p:sp>
        <p:nvSpPr>
          <p:cNvPr id="10" name=""/>
          <p:cNvSpPr txBox="1"/>
          <p:nvPr/>
        </p:nvSpPr>
        <p:spPr>
          <a:xfrm>
            <a:off x="6858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Stakeholders]]></a:t>
            </a:r>
          </a:p>
        </p:txBody>
      </p:sp>
      <p:sp>
        <p:nvSpPr>
          <p:cNvPr id="11" name=""/>
          <p:cNvSpPr txBox="1"/>
          <p:nvPr/>
        </p:nvSpPr>
        <p:spPr>
          <a:xfrm>
            <a:off x="43815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One wants...]]></a:t>
            </a:r>
          </a:p>
        </p:txBody>
      </p:sp>
      <p:sp>
        <p:nvSpPr>
          <p:cNvPr id="12" name=""/>
          <p:cNvSpPr txBox="1"/>
          <p:nvPr/>
        </p:nvSpPr>
        <p:spPr>
          <a:xfrm>
            <a:off x="80772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The other wants...]]></a:t>
            </a:r>
          </a:p>
        </p:txBody>
      </p:sp>
      <p:sp>
        <p:nvSpPr>
          <p:cNvPr id="13" name="" descr=""/>
          <p:cNvSpPr/>
          <p:nvPr/>
        </p:nvSpPr>
        <p:spPr>
          <a:xfrm>
            <a:off x="552450" y="23241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14" name="" descr=""/>
          <p:cNvSpPr/>
          <p:nvPr/>
        </p:nvSpPr>
        <p:spPr>
          <a:xfrm>
            <a:off x="552450" y="29813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15" name=""/>
          <p:cNvSpPr txBox="1"/>
          <p:nvPr/>
        </p:nvSpPr>
        <p:spPr>
          <a:xfrm>
            <a:off x="685800" y="2324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Owners and employees]]></a:t>
            </a:r>
          </a:p>
        </p:txBody>
      </p:sp>
      <p:sp>
        <p:nvSpPr>
          <p:cNvPr id="16" name=""/>
          <p:cNvSpPr txBox="1"/>
          <p:nvPr/>
        </p:nvSpPr>
        <p:spPr>
          <a:xfrm>
            <a:off x="4381500" y="2324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Lower wage costs to raise profit]]></a:t>
            </a:r>
          </a:p>
        </p:txBody>
      </p:sp>
      <p:sp>
        <p:nvSpPr>
          <p:cNvPr id="17" name=""/>
          <p:cNvSpPr txBox="1"/>
          <p:nvPr/>
        </p:nvSpPr>
        <p:spPr>
          <a:xfrm>
            <a:off x="8077200" y="2324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Higher pay]]></a:t>
            </a:r>
          </a:p>
        </p:txBody>
      </p:sp>
      <p:sp>
        <p:nvSpPr>
          <p:cNvPr id="18" name="" descr=""/>
          <p:cNvSpPr/>
          <p:nvPr/>
        </p:nvSpPr>
        <p:spPr>
          <a:xfrm>
            <a:off x="552450" y="29908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19" name="" descr=""/>
          <p:cNvSpPr/>
          <p:nvPr/>
        </p:nvSpPr>
        <p:spPr>
          <a:xfrm>
            <a:off x="552450" y="36480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0" name=""/>
          <p:cNvSpPr txBox="1"/>
          <p:nvPr/>
        </p:nvSpPr>
        <p:spPr>
          <a:xfrm>
            <a:off x="685800" y="29908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Owners and customers]]></a:t>
            </a:r>
          </a:p>
        </p:txBody>
      </p:sp>
      <p:sp>
        <p:nvSpPr>
          <p:cNvPr id="21" name=""/>
          <p:cNvSpPr txBox="1"/>
          <p:nvPr/>
        </p:nvSpPr>
        <p:spPr>
          <a:xfrm>
            <a:off x="4381500" y="29908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Higher prices to raise profit]]></a:t>
            </a:r>
          </a:p>
        </p:txBody>
      </p:sp>
      <p:sp>
        <p:nvSpPr>
          <p:cNvPr id="22" name=""/>
          <p:cNvSpPr txBox="1"/>
          <p:nvPr/>
        </p:nvSpPr>
        <p:spPr>
          <a:xfrm>
            <a:off x="8077200" y="29908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Lower prices]]></a:t>
            </a:r>
          </a:p>
        </p:txBody>
      </p:sp>
      <p:sp>
        <p:nvSpPr>
          <p:cNvPr id="23" name="" descr=""/>
          <p:cNvSpPr/>
          <p:nvPr/>
        </p:nvSpPr>
        <p:spPr>
          <a:xfrm>
            <a:off x="552450" y="36576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24" name="" descr=""/>
          <p:cNvSpPr/>
          <p:nvPr/>
        </p:nvSpPr>
        <p:spPr>
          <a:xfrm>
            <a:off x="552450" y="43148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5" name=""/>
          <p:cNvSpPr txBox="1"/>
          <p:nvPr/>
        </p:nvSpPr>
        <p:spPr>
          <a:xfrm>
            <a:off x="685800" y="36576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Customers and local community]]></a:t>
            </a:r>
          </a:p>
        </p:txBody>
      </p:sp>
      <p:sp>
        <p:nvSpPr>
          <p:cNvPr id="26" name=""/>
          <p:cNvSpPr txBox="1"/>
          <p:nvPr/>
        </p:nvSpPr>
        <p:spPr>
          <a:xfrm>
            <a:off x="4381500" y="36576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Late opening for convenience]]></a:t>
            </a:r>
          </a:p>
        </p:txBody>
      </p:sp>
      <p:sp>
        <p:nvSpPr>
          <p:cNvPr id="27" name=""/>
          <p:cNvSpPr txBox="1"/>
          <p:nvPr/>
        </p:nvSpPr>
        <p:spPr>
          <a:xfrm>
            <a:off x="8077200" y="36576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Quiet evenings and no litter]]></a:t>
            </a:r>
          </a:p>
        </p:txBody>
      </p:sp>
      <p:sp>
        <p:nvSpPr>
          <p:cNvPr id="28" name="" descr=""/>
          <p:cNvSpPr/>
          <p:nvPr/>
        </p:nvSpPr>
        <p:spPr>
          <a:xfrm>
            <a:off x="552450" y="43243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29" name="" descr=""/>
          <p:cNvSpPr/>
          <p:nvPr/>
        </p:nvSpPr>
        <p:spPr>
          <a:xfrm>
            <a:off x="552450" y="49815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0" name=""/>
          <p:cNvSpPr txBox="1"/>
          <p:nvPr/>
        </p:nvSpPr>
        <p:spPr>
          <a:xfrm>
            <a:off x="685800" y="43243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Owners and suppliers]]></a:t>
            </a:r>
          </a:p>
        </p:txBody>
      </p:sp>
      <p:sp>
        <p:nvSpPr>
          <p:cNvPr id="31" name=""/>
          <p:cNvSpPr txBox="1"/>
          <p:nvPr/>
        </p:nvSpPr>
        <p:spPr>
          <a:xfrm>
            <a:off x="4381500" y="43243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Lower prices and longer to pay]]></a:t>
            </a:r>
          </a:p>
        </p:txBody>
      </p:sp>
      <p:sp>
        <p:nvSpPr>
          <p:cNvPr id="32" name=""/>
          <p:cNvSpPr txBox="1"/>
          <p:nvPr/>
        </p:nvSpPr>
        <p:spPr>
          <a:xfrm>
            <a:off x="8077200" y="43243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Higher prices and prompt payment]]></a:t>
            </a:r>
          </a:p>
        </p:txBody>
      </p:sp>
      <p:sp>
        <p:nvSpPr>
          <p:cNvPr id="33" name="" descr=""/>
          <p:cNvSpPr/>
          <p:nvPr/>
        </p:nvSpPr>
        <p:spPr>
          <a:xfrm>
            <a:off x="552450" y="49911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34" name="" descr=""/>
          <p:cNvSpPr/>
          <p:nvPr/>
        </p:nvSpPr>
        <p:spPr>
          <a:xfrm>
            <a:off x="552450" y="56483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5" name=""/>
          <p:cNvSpPr txBox="1"/>
          <p:nvPr/>
        </p:nvSpPr>
        <p:spPr>
          <a:xfrm>
            <a:off x="685800" y="4991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Owners and pressure groups]]></a:t>
            </a:r>
          </a:p>
        </p:txBody>
      </p:sp>
      <p:sp>
        <p:nvSpPr>
          <p:cNvPr id="36" name=""/>
          <p:cNvSpPr txBox="1"/>
          <p:nvPr/>
        </p:nvSpPr>
        <p:spPr>
          <a:xfrm>
            <a:off x="4381500" y="4991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The cheapest packaging]]></a:t>
            </a:r>
          </a:p>
        </p:txBody>
      </p:sp>
      <p:sp>
        <p:nvSpPr>
          <p:cNvPr id="37" name=""/>
          <p:cNvSpPr txBox="1"/>
          <p:nvPr/>
        </p:nvSpPr>
        <p:spPr>
          <a:xfrm>
            <a:off x="8077200" y="4991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Plastic-free packaging, which costs more]]></a:t>
            </a:r>
          </a:p>
        </p:txBody>
      </p:sp>
      <p:sp>
        <p:nvSpPr>
          <p:cNvPr id="3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Dealing With Conflic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 business cannot please everyone, so it has to make choice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rioritis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ost small businesses put customers and owners first, because without sales and profit the business cannot survive.]]></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ompromis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café might open late on weekends only, to keep customers happy without annoying neighbours every night.]]></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ommunicat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xplaining decisions to staff, customers and neighbours can reduce complaints.]]></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Long term]]></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reating employees, suppliers and the community well often pays off in loyalty and reputation.]]></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Stakeholder]]></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ny person or group with an interest in a business, who affects it or is affected by it.]]></a:t>
            </a:r>
          </a:p>
        </p:txBody>
      </p:sp>
      <p:sp>
        <p:nvSpPr>
          <p:cNvPr id="11" name="" descr=""/>
          <p:cNvSpPr/>
          <p:nvPr/>
        </p:nvSpPr>
        <p:spPr>
          <a:xfrm>
            <a:off x="62293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Internal stakeholder]]></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stakeholder inside the business: owners, managers and employees.]]></a:t>
            </a:r>
          </a:p>
        </p:txBody>
      </p:sp>
      <p:sp>
        <p:nvSpPr>
          <p:cNvPr id="13"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External stakeholder]]></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stakeholder outside the business, such as customers, suppliers and the community.]]></a:t>
            </a:r>
          </a:p>
        </p:txBody>
      </p:sp>
      <p:sp>
        <p:nvSpPr>
          <p:cNvPr id="15"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Shareholder]]></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n owner of part of a company.]]></a:t>
            </a:r>
          </a:p>
        </p:txBody>
      </p:sp>
      <p:sp>
        <p:nvSpPr>
          <p:cNvPr id="17" name="" descr=""/>
          <p:cNvSpPr/>
          <p:nvPr/>
        </p:nvSpPr>
        <p:spPr>
          <a:xfrm>
            <a:off x="5524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Pressure group]]></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n organised group that tries to change the behaviour of businesses or the government.]]></a:t>
            </a:r>
          </a:p>
        </p:txBody>
      </p:sp>
      <p:sp>
        <p:nvSpPr>
          <p:cNvPr id="19" name="" descr=""/>
          <p:cNvSpPr/>
          <p:nvPr/>
        </p:nvSpPr>
        <p:spPr>
          <a:xfrm>
            <a:off x="62293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Local communit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people who live and work near a business.]]></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New Takeaway]]></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300" spc="0" u="none" cap="none">
                <a:solidFill>
                  <a:srgbClr val="2B2420">
                    <a:alpha val="100000"/>
                  </a:srgbClr>
                </a:solidFill>
                <a:latin typeface="Calibri"/>
              </a:rPr>
              <a:t><![CDATA[A new pizza takeaway plans to open until 2am on a street of houses near a town centre. Choose four stakeholders. For each one, say whether they will support or oppose the plan and why. Then identify the biggest conflict and suggest a compromise.]]></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Choose four stakeholders.]]></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Support or oppose? Explain why.]]></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Name the biggest conflict.]]></a:t>
            </a:r>
          </a:p>
        </p:txBody>
      </p:sp>
      <p:sp>
        <p:nvSpPr>
          <p:cNvPr id="24" name="" descr=""/>
          <p:cNvSpPr/>
          <p:nvPr/>
        </p:nvSpPr>
        <p:spPr>
          <a:xfrm>
            <a:off x="552450" y="5610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5" name=""/>
          <p:cNvSpPr txBox="1"/>
          <p:nvPr/>
        </p:nvSpPr>
        <p:spPr>
          <a:xfrm>
            <a:off x="552450" y="5629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5505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Suggest a compromise.]]></a:t>
            </a:r>
          </a:p>
        </p:txBody>
      </p:sp>
      <p:sp>
        <p:nvSpPr>
          <p:cNvPr id="27"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8"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9"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Four stakeholders with clear objectives linked to the plan, one conflict explained, and a realistic compromise such as earlier closing on weeknights.]]></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at a stakeholder is.]]></a:t>
            </a:r>
          </a:p>
        </p:txBody>
      </p:sp>
      <p:sp>
        <p:nvSpPr>
          <p:cNvPr id="12" name="" descr=""/>
          <p:cNvSpPr/>
          <p:nvPr/>
        </p:nvSpPr>
        <p:spPr>
          <a:xfrm>
            <a:off x="55245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Name the eight stakeholder groups.]]></a:t>
            </a:r>
          </a:p>
        </p:txBody>
      </p:sp>
      <p:sp>
        <p:nvSpPr>
          <p:cNvPr id="15" name="" descr=""/>
          <p:cNvSpPr/>
          <p:nvPr/>
        </p:nvSpPr>
        <p:spPr>
          <a:xfrm>
            <a:off x="55245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objectives of each group.]]></a:t>
            </a:r>
          </a:p>
        </p:txBody>
      </p:sp>
      <p:sp>
        <p:nvSpPr>
          <p:cNvPr id="18" name="" descr=""/>
          <p:cNvSpPr/>
          <p:nvPr/>
        </p:nvSpPr>
        <p:spPr>
          <a:xfrm>
            <a:off x="55245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a business affects its stakeholders.]]></a:t>
            </a:r>
          </a:p>
        </p:txBody>
      </p:sp>
      <p:sp>
        <p:nvSpPr>
          <p:cNvPr id="21" name="" descr=""/>
          <p:cNvSpPr/>
          <p:nvPr/>
        </p:nvSpPr>
        <p:spPr>
          <a:xfrm>
            <a:off x="621030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stakeholders affect a business.]]></a:t>
            </a:r>
          </a:p>
        </p:txBody>
      </p:sp>
      <p:sp>
        <p:nvSpPr>
          <p:cNvPr id="24" name="" descr=""/>
          <p:cNvSpPr/>
          <p:nvPr/>
        </p:nvSpPr>
        <p:spPr>
          <a:xfrm>
            <a:off x="621030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at a pressure group does.]]></a:t>
            </a:r>
          </a:p>
        </p:txBody>
      </p:sp>
      <p:sp>
        <p:nvSpPr>
          <p:cNvPr id="27" name="" descr=""/>
          <p:cNvSpPr/>
          <p:nvPr/>
        </p:nvSpPr>
        <p:spPr>
          <a:xfrm>
            <a:off x="621030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a conflict between two stakeholders.]]></a:t>
            </a:r>
          </a:p>
        </p:txBody>
      </p:sp>
      <p:sp>
        <p:nvSpPr>
          <p:cNvPr id="30" name="" descr=""/>
          <p:cNvSpPr/>
          <p:nvPr/>
        </p:nvSpPr>
        <p:spPr>
          <a:xfrm>
            <a:off x="621030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Suggest how a business could deal with a conflict.]]></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Stakeholders are anyone affected by, or who affects, a business.]]></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400" spc="0" u="none" cap="none">
                <a:solidFill>
                  <a:srgbClr val="FBF4EA">
                    <a:alpha val="100000"/>
                  </a:srgbClr>
                </a:solidFill>
                <a:latin typeface="Calibri"/>
              </a:rPr>
              <a:t><![CDATA[Owners, employees, managers, customers, suppliers, the local community, pressure groups and the government all have different objectives.]]></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Business activity affects stakeholders, and stakeholders affect the business.]]></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Stakeholders' objectives often conflict, so a business has to prioritise or compromise.]]></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possible conflict between the owners and the employees of a small business.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E4D2BB">
                    <a:alpha val="100000"/>
                  </a:srgbClr>
                </a:solidFill>
                <a:latin typeface="Calibri"/>
              </a:rPr>
              <a:t><![CDATA[Name both stakeholders and what each one wants, then explain why the business cannot fully give both what they want at the same time.]]></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2026-09-25T15:47:32Z</dcterms:created>
  <dcterms:modified xsi:type="dcterms:W3CDTF">2026-09-25T15:47:32Z</dcterms:modified>
  <dc:title>Business stakeholders</dc:title>
  <dc:description>Generated from a pasted lesson-pack script.</dc:description>
  <dc:subject>Understanding external influences on business</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