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Push them beyond "customers like it": students out late may love it, but families next door with young children will not - both are stakeholder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752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885c9305ca2a90408294a1999463848625.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6.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7.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28.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29.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44ae483d11c226873174d3399c43cfd30.png"/>
  <Relationship Id="rId3" Type="http://schemas.openxmlformats.org/officeDocument/2006/relationships/image" Target="../media/lesson-pack-links-7fb552f87e9fc626217e0e37dac71369ba70ad5531.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44ae483d11c226873174d3399c43cfd32.png"/>
  <Relationship Id="rId3" Type="http://schemas.openxmlformats.org/officeDocument/2006/relationships/image" Target="../media/lesson-pack-links-ff18f3cd2ad4465a5fa1df1bbae753543498808a33.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34.png"/>
  <Relationship Id="rId3" Type="http://schemas.openxmlformats.org/officeDocument/2006/relationships/image" Target="../media/2323138e5547945d2a6d3646c15aaa32e7b1204235.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36.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37.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38.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39.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40.png"/>
  <Relationship Id="rId3" Type="http://schemas.openxmlformats.org/officeDocument/2006/relationships/image" Target="../media/c1fdeb660d8215e8348d0c9f080a35304436559741.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07291aa186016f7c2b6791e399a48ed42.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43.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44.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76b12e4115cf8d73b449a7c17f0ad5d45.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46.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47.png"/>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48.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49.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0.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1.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52.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3.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54.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5.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56.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7.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58.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59.pn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60.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Business stakeholder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Understanding external influences on busines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1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Chapt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limited liability?]]></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location factors.]]></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Ps.]]></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two reasons for writing a business plan.]]></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Chapter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limited liability?]]></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he owners can only lose the money they invested in the busines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location factor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Proximity to the market, labour, materials and competitors.]]></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P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Product, price, promotion and place.]]></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two reasons for writing a business pla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o minimise risk and to obtain financ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o a business's stakeholders are.]]></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different objectives of each stakeholder group.]]></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stakeholders are affected by, and can affect, business activity.]]></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y stakeholders' objectives can conflict.]]></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Is a Stakehold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stakeholder is any person or group with an interest in a business, because they affect it or are affected by i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ot just the own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staff, suppliers, neighbours and the government all have a "stake" in what the business doe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nternal stakehold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eople inside the business: the owners, managers and employee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ternal stakehold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eople outside the business: customers, suppliers, the local community, pressure groups and the government.]]></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they matte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mall business needs the support of its stakeholders - without customers, staff and suppliers it cannot operate at all.]]></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 small business's stakehold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9" name="" descr=""/>
          <p:cNvPicPr>
            <a:picLocks noChangeAspect="1"/>
          </p:cNvPicPr>
          <p:nvPr/>
        </p:nvPicPr>
        <p:blipFill>
          <a:blip r:embed="rId3"/>
          <a:stretch>
            <a:fillRect/>
          </a:stretch>
        </p:blipFill>
        <p:spPr>
          <a:xfrm>
            <a:off x="4095750" y="2562225"/>
            <a:ext cx="4000500" cy="3067050"/>
          </a:xfrm>
          <a:prstGeom prst="rect">
            <a:avLst/>
          </a:prstGeom>
          <a:noFill/>
        </p:spPr>
      </p:pic>
      <p:sp>
        <p:nvSpPr>
          <p:cNvPr id="10" name="" descr=""/>
          <p:cNvSpPr/>
          <p:nvPr/>
        </p:nvSpPr>
        <p:spPr>
          <a:xfrm>
            <a:off x="552450" y="1905000"/>
            <a:ext cx="359092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552450" y="19050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23900" y="2057400"/>
            <a:ext cx="3248025" cy="1143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Owners (shareholder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profit]]></a:t>
            </a:r>
            <a:br/>
            <a:r>
              <a:rPr lang="en-US" strike="noStrike" sz="1300" spc="0" u="none" cap="none">
                <a:solidFill>
                  <a:srgbClr val="2B2420">
                    <a:alpha val="100000"/>
                  </a:srgbClr>
                </a:solidFill>
                <a:latin typeface="Calibri"/>
              </a:rPr>
              <a:t><![CDATA[▸ the business surviving and growing]]></a:t>
            </a:r>
            <a:br/>
            <a:r>
              <a:rPr lang="en-US" strike="noStrike" sz="1300" spc="0" u="none" cap="none">
                <a:solidFill>
                  <a:srgbClr val="2B2420">
                    <a:alpha val="100000"/>
                  </a:srgbClr>
                </a:solidFill>
                <a:latin typeface="Calibri"/>
              </a:rPr>
              <a:t><![CDATA[▸ the value of their investment]]></a:t>
            </a:r>
          </a:p>
        </p:txBody>
      </p:sp>
      <p:sp>
        <p:nvSpPr>
          <p:cNvPr id="13" name="" descr=""/>
          <p:cNvSpPr/>
          <p:nvPr/>
        </p:nvSpPr>
        <p:spPr>
          <a:xfrm>
            <a:off x="552450" y="3390900"/>
            <a:ext cx="359092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552450" y="33909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23900" y="3543300"/>
            <a:ext cx="3248025" cy="1143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mployee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fair pay]]></a:t>
            </a:r>
            <a:br/>
            <a:r>
              <a:rPr lang="en-US" strike="noStrike" sz="1300" spc="0" u="none" cap="none">
                <a:solidFill>
                  <a:srgbClr val="2B2420">
                    <a:alpha val="100000"/>
                  </a:srgbClr>
                </a:solidFill>
                <a:latin typeface="Calibri"/>
              </a:rPr>
              <a:t><![CDATA[▸ job security]]></a:t>
            </a:r>
            <a:br/>
            <a:r>
              <a:rPr lang="en-US" strike="noStrike" sz="1300" spc="0" u="none" cap="none">
                <a:solidFill>
                  <a:srgbClr val="2B2420">
                    <a:alpha val="100000"/>
                  </a:srgbClr>
                </a:solidFill>
                <a:latin typeface="Calibri"/>
              </a:rPr>
              <a:t><![CDATA[▸ good working conditions]]></a:t>
            </a:r>
          </a:p>
        </p:txBody>
      </p:sp>
      <p:sp>
        <p:nvSpPr>
          <p:cNvPr id="16" name="" descr=""/>
          <p:cNvSpPr/>
          <p:nvPr/>
        </p:nvSpPr>
        <p:spPr>
          <a:xfrm>
            <a:off x="552450" y="4876800"/>
            <a:ext cx="359092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552450" y="48768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723900" y="5029200"/>
            <a:ext cx="3248025" cy="1143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anager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a good salary]]></a:t>
            </a:r>
            <a:br/>
            <a:r>
              <a:rPr lang="en-US" strike="noStrike" sz="1300" spc="0" u="none" cap="none">
                <a:solidFill>
                  <a:srgbClr val="2B2420">
                    <a:alpha val="100000"/>
                  </a:srgbClr>
                </a:solidFill>
                <a:latin typeface="Calibri"/>
              </a:rPr>
              <a:t><![CDATA[▸ responsibility]]></a:t>
            </a:r>
            <a:br/>
            <a:r>
              <a:rPr lang="en-US" strike="noStrike" sz="1300" spc="0" u="none" cap="none">
                <a:solidFill>
                  <a:srgbClr val="2B2420">
                    <a:alpha val="100000"/>
                  </a:srgbClr>
                </a:solidFill>
                <a:latin typeface="Calibri"/>
              </a:rPr>
              <a:t><![CDATA[▸ the business succeeding]]></a:t>
            </a:r>
          </a:p>
        </p:txBody>
      </p:sp>
      <p:sp>
        <p:nvSpPr>
          <p:cNvPr id="19" name="" descr=""/>
          <p:cNvSpPr/>
          <p:nvPr/>
        </p:nvSpPr>
        <p:spPr>
          <a:xfrm>
            <a:off x="8048625" y="1905000"/>
            <a:ext cx="359092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8048625" y="19050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8220075" y="2057400"/>
            <a:ext cx="3248025" cy="1143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ustomer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good quality]]></a:t>
            </a:r>
            <a:br/>
            <a:r>
              <a:rPr lang="en-US" strike="noStrike" sz="1300" spc="0" u="none" cap="none">
                <a:solidFill>
                  <a:srgbClr val="2B2420">
                    <a:alpha val="100000"/>
                  </a:srgbClr>
                </a:solidFill>
                <a:latin typeface="Calibri"/>
              </a:rPr>
              <a:t><![CDATA[▸ low prices]]></a:t>
            </a:r>
            <a:br/>
            <a:r>
              <a:rPr lang="en-US" strike="noStrike" sz="1300" spc="0" u="none" cap="none">
                <a:solidFill>
                  <a:srgbClr val="2B2420">
                    <a:alpha val="100000"/>
                  </a:srgbClr>
                </a:solidFill>
                <a:latin typeface="Calibri"/>
              </a:rPr>
              <a:t><![CDATA[▸ good service and choice]]></a:t>
            </a:r>
          </a:p>
        </p:txBody>
      </p:sp>
      <p:sp>
        <p:nvSpPr>
          <p:cNvPr id="22" name="" descr=""/>
          <p:cNvSpPr/>
          <p:nvPr/>
        </p:nvSpPr>
        <p:spPr>
          <a:xfrm>
            <a:off x="8048625" y="3390900"/>
            <a:ext cx="359092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8048625" y="33909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8220075" y="3543300"/>
            <a:ext cx="3248025" cy="1143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upplier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regular orders]]></a:t>
            </a:r>
            <a:br/>
            <a:r>
              <a:rPr lang="en-US" strike="noStrike" sz="1300" spc="0" u="none" cap="none">
                <a:solidFill>
                  <a:srgbClr val="2B2420">
                    <a:alpha val="100000"/>
                  </a:srgbClr>
                </a:solidFill>
                <a:latin typeface="Calibri"/>
              </a:rPr>
              <a:t><![CDATA[▸ being paid on time]]></a:t>
            </a:r>
            <a:br/>
            <a:r>
              <a:rPr lang="en-US" strike="noStrike" sz="1300" spc="0" u="none" cap="none">
                <a:solidFill>
                  <a:srgbClr val="2B2420">
                    <a:alpha val="100000"/>
                  </a:srgbClr>
                </a:solidFill>
                <a:latin typeface="Calibri"/>
              </a:rPr>
              <a:t><![CDATA[▸ a long relationship]]></a:t>
            </a:r>
          </a:p>
        </p:txBody>
      </p:sp>
      <p:sp>
        <p:nvSpPr>
          <p:cNvPr id="25" name="" descr=""/>
          <p:cNvSpPr/>
          <p:nvPr/>
        </p:nvSpPr>
        <p:spPr>
          <a:xfrm>
            <a:off x="8048625" y="4876800"/>
            <a:ext cx="359092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6" name="" descr=""/>
          <p:cNvSpPr/>
          <p:nvPr/>
        </p:nvSpPr>
        <p:spPr>
          <a:xfrm>
            <a:off x="8048625" y="4876800"/>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27" name=""/>
          <p:cNvSpPr txBox="1"/>
          <p:nvPr/>
        </p:nvSpPr>
        <p:spPr>
          <a:xfrm>
            <a:off x="8220075" y="5029200"/>
            <a:ext cx="3248025" cy="11430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ocal communi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jobs]]></a:t>
            </a:r>
            <a:br/>
            <a:r>
              <a:rPr lang="en-US" strike="noStrike" sz="1300" spc="0" u="none" cap="none">
                <a:solidFill>
                  <a:srgbClr val="2B2420">
                    <a:alpha val="100000"/>
                  </a:srgbClr>
                </a:solidFill>
                <a:latin typeface="Calibri"/>
              </a:rPr>
              <a:t><![CDATA[▸ little noise, litter or traffic]]></a:t>
            </a:r>
            <a:br/>
            <a:r>
              <a:rPr lang="en-US" strike="noStrike" sz="1300" spc="0" u="none" cap="none">
                <a:solidFill>
                  <a:srgbClr val="2B2420">
                    <a:alpha val="100000"/>
                  </a:srgbClr>
                </a:solidFill>
                <a:latin typeface="Calibri"/>
              </a:rPr>
              <a:t><![CDATA[▸ support for local causes]]></a:t>
            </a:r>
          </a:p>
        </p:txBody>
      </p:sp>
      <p:sp>
        <p:nvSpPr>
          <p:cNvPr id="28" name="" descr=""/>
          <p:cNvSpPr/>
          <p:nvPr/>
        </p:nvSpPr>
        <p:spPr>
          <a:xfrm>
            <a:off x="4905375" y="3486150"/>
            <a:ext cx="2381250" cy="1219200"/>
          </a:xfrm>
          <a:prstGeom prst="roundRect">
            <a:avLst/>
          </a:prstGeom>
          <a:solidFill>
            <a:srgbClr val="8A4326">
              <a:alpha val="100000"/>
            </a:srgbClr>
          </a:solidFill>
          <a:ln w="9525">
            <a:noFill/>
          </a:ln>
        </p:spPr>
        <p:txBody>
          <a:bodyPr vertOverflow="clip" rtlCol="0" anchor="ctr"/>
          <a:lstStyle/>
          <a:p>
            <a:pPr algn="ctr"/>
            <a:r>
              <a:t/>
            </a:r>
          </a:p>
        </p:txBody>
      </p:sp>
      <p:sp>
        <p:nvSpPr>
          <p:cNvPr id="29" name=""/>
          <p:cNvSpPr txBox="1"/>
          <p:nvPr/>
        </p:nvSpPr>
        <p:spPr>
          <a:xfrm>
            <a:off x="5057775" y="3600450"/>
            <a:ext cx="2076450" cy="9906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2000" spc="0" u="none" cap="none">
                <a:solidFill>
                  <a:srgbClr val="FFFFFF">
                    <a:alpha val="100000"/>
                  </a:srgbClr>
                </a:solidFill>
                <a:latin typeface="Georgia"/>
              </a:rPr>
              <a:t><![CDATA[A small business's stakeholders]]></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9" name="" descr=""/>
          <p:cNvPicPr>
            <a:picLocks noChangeAspect="1"/>
          </p:cNvPicPr>
          <p:nvPr/>
        </p:nvPicPr>
        <p:blipFill>
          <a:blip r:embed="rId3"/>
          <a:stretch>
            <a:fillRect/>
          </a:stretch>
        </p:blipFill>
        <p:spPr>
          <a:xfrm>
            <a:off x="4095750" y="4048125"/>
            <a:ext cx="4000500" cy="95250"/>
          </a:xfrm>
          <a:prstGeom prst="rect">
            <a:avLst/>
          </a:prstGeom>
          <a:noFill/>
        </p:spPr>
      </p:pic>
      <p:sp>
        <p:nvSpPr>
          <p:cNvPr id="10" name="" descr=""/>
          <p:cNvSpPr/>
          <p:nvPr/>
        </p:nvSpPr>
        <p:spPr>
          <a:xfrm>
            <a:off x="552450" y="3381375"/>
            <a:ext cx="3590925"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552450" y="3381375"/>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23900" y="3533775"/>
            <a:ext cx="3248025" cy="11620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essure group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the business changing how it behaves on the issue they campaign about]]></a:t>
            </a:r>
          </a:p>
        </p:txBody>
      </p:sp>
      <p:sp>
        <p:nvSpPr>
          <p:cNvPr id="13" name="" descr=""/>
          <p:cNvSpPr/>
          <p:nvPr/>
        </p:nvSpPr>
        <p:spPr>
          <a:xfrm>
            <a:off x="8048625" y="3381375"/>
            <a:ext cx="3590925"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048625" y="3381375"/>
            <a:ext cx="3590925" cy="38100"/>
          </a:xfrm>
          <a:prstGeom prst="rect">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8220075" y="3533775"/>
            <a:ext cx="3248025" cy="11620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governmen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 taxes paid]]></a:t>
            </a:r>
            <a:br/>
            <a:r>
              <a:rPr lang="en-US" strike="noStrike" sz="1300" spc="0" u="none" cap="none">
                <a:solidFill>
                  <a:srgbClr val="2B2420">
                    <a:alpha val="100000"/>
                  </a:srgbClr>
                </a:solidFill>
                <a:latin typeface="Calibri"/>
              </a:rPr>
              <a:t><![CDATA[▸ laws followed]]></a:t>
            </a:r>
            <a:br/>
            <a:r>
              <a:rPr lang="en-US" strike="noStrike" sz="1300" spc="0" u="none" cap="none">
                <a:solidFill>
                  <a:srgbClr val="2B2420">
                    <a:alpha val="100000"/>
                  </a:srgbClr>
                </a:solidFill>
                <a:latin typeface="Calibri"/>
              </a:rPr>
              <a:t><![CDATA[▸ jobs created]]></a:t>
            </a:r>
          </a:p>
        </p:txBody>
      </p:sp>
      <p:sp>
        <p:nvSpPr>
          <p:cNvPr id="16" name="" descr=""/>
          <p:cNvSpPr/>
          <p:nvPr/>
        </p:nvSpPr>
        <p:spPr>
          <a:xfrm>
            <a:off x="4905375" y="3486150"/>
            <a:ext cx="2381250" cy="1219200"/>
          </a:xfrm>
          <a:prstGeom prst="roundRect">
            <a:avLst/>
          </a:prstGeom>
          <a:solidFill>
            <a:srgbClr val="8A4326">
              <a:alpha val="100000"/>
            </a:srgbClr>
          </a:solidFill>
          <a:ln w="9525">
            <a:noFill/>
          </a:ln>
        </p:spPr>
        <p:txBody>
          <a:bodyPr vertOverflow="clip" rtlCol="0" anchor="ctr"/>
          <a:lstStyle/>
          <a:p>
            <a:pPr algn="ctr"/>
            <a:r>
              <a:t/>
            </a:r>
          </a:p>
        </p:txBody>
      </p:sp>
      <p:sp>
        <p:nvSpPr>
          <p:cNvPr id="17" name=""/>
          <p:cNvSpPr txBox="1"/>
          <p:nvPr/>
        </p:nvSpPr>
        <p:spPr>
          <a:xfrm>
            <a:off x="5057775" y="3600450"/>
            <a:ext cx="2076450" cy="9906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2000" spc="0" u="none" cap="none">
                <a:solidFill>
                  <a:srgbClr val="FFFFFF">
                    <a:alpha val="100000"/>
                  </a:srgbClr>
                </a:solidFill>
                <a:latin typeface="Georgia"/>
              </a:rPr>
              <a:t><![CDATA[A small business's stakeholder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People Inside the Busines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000" spc="0" u="none" cap="none">
                <a:solidFill>
                  <a:srgbClr val="7A6659">
                    <a:alpha val="100000"/>
                  </a:srgbClr>
                </a:solidFill>
                <a:latin typeface="Calibri"/>
              </a:rPr>
              <a:t><![CDATA[Owners and employees: internal stakeholders who want different things from the same busines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In a small business the owner and employees work side by side every day. They both want the business to succeed - but the owner wants profit, and the employees want good pay, and every pound spent on one is a pound less for the other.]]></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Each Stakeholder's Objective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What each group wants from the busines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takeholders and Their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Stakeholder]]></a:t>
            </a:r>
          </a:p>
        </p:txBody>
      </p:sp>
      <p:sp>
        <p:nvSpPr>
          <p:cNvPr id="11" name=""/>
          <p:cNvSpPr txBox="1"/>
          <p:nvPr/>
        </p:nvSpPr>
        <p:spPr>
          <a:xfrm>
            <a:off x="43815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ho they are]]></a:t>
            </a:r>
          </a:p>
        </p:txBody>
      </p:sp>
      <p:sp>
        <p:nvSpPr>
          <p:cNvPr id="12" name=""/>
          <p:cNvSpPr txBox="1"/>
          <p:nvPr/>
        </p:nvSpPr>
        <p:spPr>
          <a:xfrm>
            <a:off x="80772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hat they want]]></a:t>
            </a:r>
          </a:p>
        </p:txBody>
      </p:sp>
      <p:sp>
        <p:nvSpPr>
          <p:cNvPr id="13" name="" descr=""/>
          <p:cNvSpPr/>
          <p:nvPr/>
        </p:nvSpPr>
        <p:spPr>
          <a:xfrm>
            <a:off x="552450" y="23241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14" name="" descr=""/>
          <p:cNvSpPr/>
          <p:nvPr/>
        </p:nvSpPr>
        <p:spPr>
          <a:xfrm>
            <a:off x="552450" y="28098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5" name=""/>
          <p:cNvSpPr txBox="1"/>
          <p:nvPr/>
        </p:nvSpPr>
        <p:spPr>
          <a:xfrm>
            <a:off x="685800" y="23241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Owners (shareholders)]]></a:t>
            </a:r>
          </a:p>
        </p:txBody>
      </p:sp>
      <p:sp>
        <p:nvSpPr>
          <p:cNvPr id="16" name=""/>
          <p:cNvSpPr txBox="1"/>
          <p:nvPr/>
        </p:nvSpPr>
        <p:spPr>
          <a:xfrm>
            <a:off x="4381500" y="23241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The people who own the business]]></a:t>
            </a:r>
          </a:p>
        </p:txBody>
      </p:sp>
      <p:sp>
        <p:nvSpPr>
          <p:cNvPr id="17" name=""/>
          <p:cNvSpPr txBox="1"/>
          <p:nvPr/>
        </p:nvSpPr>
        <p:spPr>
          <a:xfrm>
            <a:off x="8077200" y="23241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Profit, survival and growth]]></a:t>
            </a:r>
          </a:p>
        </p:txBody>
      </p:sp>
      <p:sp>
        <p:nvSpPr>
          <p:cNvPr id="18" name="" descr=""/>
          <p:cNvSpPr/>
          <p:nvPr/>
        </p:nvSpPr>
        <p:spPr>
          <a:xfrm>
            <a:off x="552450" y="28194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19" name="" descr=""/>
          <p:cNvSpPr/>
          <p:nvPr/>
        </p:nvSpPr>
        <p:spPr>
          <a:xfrm>
            <a:off x="552450" y="33051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0" name=""/>
          <p:cNvSpPr txBox="1"/>
          <p:nvPr/>
        </p:nvSpPr>
        <p:spPr>
          <a:xfrm>
            <a:off x="685800" y="28194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Employees]]></a:t>
            </a:r>
          </a:p>
        </p:txBody>
      </p:sp>
      <p:sp>
        <p:nvSpPr>
          <p:cNvPr id="21" name=""/>
          <p:cNvSpPr txBox="1"/>
          <p:nvPr/>
        </p:nvSpPr>
        <p:spPr>
          <a:xfrm>
            <a:off x="4381500" y="28194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People who work for the business]]></a:t>
            </a:r>
          </a:p>
        </p:txBody>
      </p:sp>
      <p:sp>
        <p:nvSpPr>
          <p:cNvPr id="22" name=""/>
          <p:cNvSpPr txBox="1"/>
          <p:nvPr/>
        </p:nvSpPr>
        <p:spPr>
          <a:xfrm>
            <a:off x="8077200" y="28194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Good pay, job security, safe conditions]]></a:t>
            </a:r>
          </a:p>
        </p:txBody>
      </p:sp>
      <p:sp>
        <p:nvSpPr>
          <p:cNvPr id="23" name="" descr=""/>
          <p:cNvSpPr/>
          <p:nvPr/>
        </p:nvSpPr>
        <p:spPr>
          <a:xfrm>
            <a:off x="552450" y="33147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24" name="" descr=""/>
          <p:cNvSpPr/>
          <p:nvPr/>
        </p:nvSpPr>
        <p:spPr>
          <a:xfrm>
            <a:off x="552450" y="38004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5" name=""/>
          <p:cNvSpPr txBox="1"/>
          <p:nvPr/>
        </p:nvSpPr>
        <p:spPr>
          <a:xfrm>
            <a:off x="685800" y="33147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Managers]]></a:t>
            </a:r>
          </a:p>
        </p:txBody>
      </p:sp>
      <p:sp>
        <p:nvSpPr>
          <p:cNvPr id="26" name=""/>
          <p:cNvSpPr txBox="1"/>
          <p:nvPr/>
        </p:nvSpPr>
        <p:spPr>
          <a:xfrm>
            <a:off x="4381500" y="33147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Employees who run parts of the business]]></a:t>
            </a:r>
          </a:p>
        </p:txBody>
      </p:sp>
      <p:sp>
        <p:nvSpPr>
          <p:cNvPr id="27" name=""/>
          <p:cNvSpPr txBox="1"/>
          <p:nvPr/>
        </p:nvSpPr>
        <p:spPr>
          <a:xfrm>
            <a:off x="8077200" y="33147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Good salary, responsibility, success]]></a:t>
            </a:r>
          </a:p>
        </p:txBody>
      </p:sp>
      <p:sp>
        <p:nvSpPr>
          <p:cNvPr id="28" name="" descr=""/>
          <p:cNvSpPr/>
          <p:nvPr/>
        </p:nvSpPr>
        <p:spPr>
          <a:xfrm>
            <a:off x="552450" y="38100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29" name="" descr=""/>
          <p:cNvSpPr/>
          <p:nvPr/>
        </p:nvSpPr>
        <p:spPr>
          <a:xfrm>
            <a:off x="552450" y="42957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0" name=""/>
          <p:cNvSpPr txBox="1"/>
          <p:nvPr/>
        </p:nvSpPr>
        <p:spPr>
          <a:xfrm>
            <a:off x="685800" y="38100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Customers]]></a:t>
            </a:r>
          </a:p>
        </p:txBody>
      </p:sp>
      <p:sp>
        <p:nvSpPr>
          <p:cNvPr id="31" name=""/>
          <p:cNvSpPr txBox="1"/>
          <p:nvPr/>
        </p:nvSpPr>
        <p:spPr>
          <a:xfrm>
            <a:off x="4381500" y="38100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People who buy the products]]></a:t>
            </a:r>
          </a:p>
        </p:txBody>
      </p:sp>
      <p:sp>
        <p:nvSpPr>
          <p:cNvPr id="32" name=""/>
          <p:cNvSpPr txBox="1"/>
          <p:nvPr/>
        </p:nvSpPr>
        <p:spPr>
          <a:xfrm>
            <a:off x="8077200" y="38100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Quality, low prices, good service]]></a:t>
            </a:r>
          </a:p>
        </p:txBody>
      </p:sp>
      <p:sp>
        <p:nvSpPr>
          <p:cNvPr id="33" name="" descr=""/>
          <p:cNvSpPr/>
          <p:nvPr/>
        </p:nvSpPr>
        <p:spPr>
          <a:xfrm>
            <a:off x="552450" y="43053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34" name="" descr=""/>
          <p:cNvSpPr/>
          <p:nvPr/>
        </p:nvSpPr>
        <p:spPr>
          <a:xfrm>
            <a:off x="552450" y="4791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5" name=""/>
          <p:cNvSpPr txBox="1"/>
          <p:nvPr/>
        </p:nvSpPr>
        <p:spPr>
          <a:xfrm>
            <a:off x="685800" y="43053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Suppliers]]></a:t>
            </a:r>
          </a:p>
        </p:txBody>
      </p:sp>
      <p:sp>
        <p:nvSpPr>
          <p:cNvPr id="36" name=""/>
          <p:cNvSpPr txBox="1"/>
          <p:nvPr/>
        </p:nvSpPr>
        <p:spPr>
          <a:xfrm>
            <a:off x="4381500" y="43053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Businesses that sell materials or stock to it]]></a:t>
            </a:r>
          </a:p>
        </p:txBody>
      </p:sp>
      <p:sp>
        <p:nvSpPr>
          <p:cNvPr id="37" name=""/>
          <p:cNvSpPr txBox="1"/>
          <p:nvPr/>
        </p:nvSpPr>
        <p:spPr>
          <a:xfrm>
            <a:off x="8077200" y="43053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Regular orders and prompt payment]]></a:t>
            </a:r>
          </a:p>
        </p:txBody>
      </p:sp>
      <p:sp>
        <p:nvSpPr>
          <p:cNvPr id="38" name="" descr=""/>
          <p:cNvSpPr/>
          <p:nvPr/>
        </p:nvSpPr>
        <p:spPr>
          <a:xfrm>
            <a:off x="552450" y="48006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39" name="" descr=""/>
          <p:cNvSpPr/>
          <p:nvPr/>
        </p:nvSpPr>
        <p:spPr>
          <a:xfrm>
            <a:off x="552450" y="52863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0" name=""/>
          <p:cNvSpPr txBox="1"/>
          <p:nvPr/>
        </p:nvSpPr>
        <p:spPr>
          <a:xfrm>
            <a:off x="685800" y="48006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Local community]]></a:t>
            </a:r>
          </a:p>
        </p:txBody>
      </p:sp>
      <p:sp>
        <p:nvSpPr>
          <p:cNvPr id="41" name=""/>
          <p:cNvSpPr txBox="1"/>
          <p:nvPr/>
        </p:nvSpPr>
        <p:spPr>
          <a:xfrm>
            <a:off x="4381500" y="48006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People living near the business]]></a:t>
            </a:r>
          </a:p>
        </p:txBody>
      </p:sp>
      <p:sp>
        <p:nvSpPr>
          <p:cNvPr id="42" name=""/>
          <p:cNvSpPr txBox="1"/>
          <p:nvPr/>
        </p:nvSpPr>
        <p:spPr>
          <a:xfrm>
            <a:off x="8077200" y="48006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Jobs, little disruption, local support]]></a:t>
            </a:r>
          </a:p>
        </p:txBody>
      </p:sp>
      <p:sp>
        <p:nvSpPr>
          <p:cNvPr id="43" name="" descr=""/>
          <p:cNvSpPr/>
          <p:nvPr/>
        </p:nvSpPr>
        <p:spPr>
          <a:xfrm>
            <a:off x="552450" y="52959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44" name="" descr=""/>
          <p:cNvSpPr/>
          <p:nvPr/>
        </p:nvSpPr>
        <p:spPr>
          <a:xfrm>
            <a:off x="552450" y="57816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5" name=""/>
          <p:cNvSpPr txBox="1"/>
          <p:nvPr/>
        </p:nvSpPr>
        <p:spPr>
          <a:xfrm>
            <a:off x="685800" y="52959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Pressure groups]]></a:t>
            </a:r>
          </a:p>
        </p:txBody>
      </p:sp>
      <p:sp>
        <p:nvSpPr>
          <p:cNvPr id="46" name=""/>
          <p:cNvSpPr txBox="1"/>
          <p:nvPr/>
        </p:nvSpPr>
        <p:spPr>
          <a:xfrm>
            <a:off x="4381500" y="52959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Groups campaigning on an issue]]></a:t>
            </a:r>
          </a:p>
        </p:txBody>
      </p:sp>
      <p:sp>
        <p:nvSpPr>
          <p:cNvPr id="47" name=""/>
          <p:cNvSpPr txBox="1"/>
          <p:nvPr/>
        </p:nvSpPr>
        <p:spPr>
          <a:xfrm>
            <a:off x="8077200" y="52959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The business changing its behaviour]]></a:t>
            </a:r>
          </a:p>
        </p:txBody>
      </p:sp>
      <p:sp>
        <p:nvSpPr>
          <p:cNvPr id="48" name="" descr=""/>
          <p:cNvSpPr/>
          <p:nvPr/>
        </p:nvSpPr>
        <p:spPr>
          <a:xfrm>
            <a:off x="552450" y="57912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49" name="" descr=""/>
          <p:cNvSpPr/>
          <p:nvPr/>
        </p:nvSpPr>
        <p:spPr>
          <a:xfrm>
            <a:off x="552450" y="62769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50" name=""/>
          <p:cNvSpPr txBox="1"/>
          <p:nvPr/>
        </p:nvSpPr>
        <p:spPr>
          <a:xfrm>
            <a:off x="685800" y="57912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The government]]></a:t>
            </a:r>
          </a:p>
        </p:txBody>
      </p:sp>
      <p:sp>
        <p:nvSpPr>
          <p:cNvPr id="51" name=""/>
          <p:cNvSpPr txBox="1"/>
          <p:nvPr/>
        </p:nvSpPr>
        <p:spPr>
          <a:xfrm>
            <a:off x="4381500" y="57912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National and local government]]></a:t>
            </a:r>
          </a:p>
        </p:txBody>
      </p:sp>
      <p:sp>
        <p:nvSpPr>
          <p:cNvPr id="52" name=""/>
          <p:cNvSpPr txBox="1"/>
          <p:nvPr/>
        </p:nvSpPr>
        <p:spPr>
          <a:xfrm>
            <a:off x="8077200" y="5791200"/>
            <a:ext cx="3429000"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Taxes, jobs, following the law]]></a:t>
            </a:r>
          </a:p>
        </p:txBody>
      </p:sp>
      <p:sp>
        <p:nvSpPr>
          <p:cNvPr id="5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Stakeholders and the Busines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The influence runs both way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 Two-Way Relationshi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781175"/>
            <a:ext cx="5314950" cy="30194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50" u="none" cap="none">
                <a:solidFill>
                  <a:srgbClr val="8A4326">
                    <a:alpha val="100000"/>
                  </a:srgbClr>
                </a:solidFill>
                <a:latin typeface="Georgia"/>
              </a:rPr>
              <a:t><![CDATA[HOW BUSINESS ACTIVITY AFFECTS STAKEHOLDER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1526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A new café creates jobs for local peopl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Raising prices costs customers mor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Paying suppliers late causes them cash-flow problem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Late-night opening may disturb neighbour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Profits pay the owner and taxes pay for public services.]]></a:t>
            </a:r>
          </a:p>
        </p:txBody>
      </p:sp>
      <p:sp>
        <p:nvSpPr>
          <p:cNvPr id="13" name="" descr=""/>
          <p:cNvSpPr/>
          <p:nvPr/>
        </p:nvSpPr>
        <p:spPr>
          <a:xfrm>
            <a:off x="6324600" y="1781175"/>
            <a:ext cx="5314950" cy="30194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300" spc="50" u="none" cap="none">
                <a:solidFill>
                  <a:srgbClr val="D8973C">
                    <a:alpha val="100000"/>
                  </a:srgbClr>
                </a:solidFill>
                <a:latin typeface="Georgia"/>
              </a:rPr>
              <a:t><![CDATA[HOW STAKEHOLDERS AFFECT THE BUSINES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15265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ustomers decide whether to buy - they decide sale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Employees' skill and effort decide the quality of servic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uppliers can refuse trade credit or raise price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The local council can refuse planning permission.]]></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Pressure groups can organise protests and bad publicity.]]></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en the Community Pushes Back]]></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9" name="" descr=""/>
          <p:cNvPicPr>
            <a:picLocks noChangeAspect="1"/>
          </p:cNvPicPr>
          <p:nvPr/>
        </p:nvPicPr>
        <p:blipFill>
          <a:blip r:embed="rId3"/>
          <a:stretch>
            <a:fillRect/>
          </a:stretch>
        </p:blipFill>
        <p:spPr>
          <a:xfrm>
            <a:off x="6305550" y="2438400"/>
            <a:ext cx="5334000" cy="2981325"/>
          </a:xfrm>
          <a:prstGeom prst="rect">
            <a:avLst/>
          </a:prstGeom>
          <a:noFill/>
        </p:spPr>
      </p:pic>
      <p:sp>
        <p:nvSpPr>
          <p:cNvPr id="10" name="" descr=""/>
          <p:cNvSpPr/>
          <p:nvPr/>
        </p:nvSpPr>
        <p:spPr>
          <a:xfrm>
            <a:off x="6305550" y="2438400"/>
            <a:ext cx="5334000" cy="2981325"/>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549592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The local community and pressure groups can change a business's plan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Even a small business can find itself in conflict with its neighbours. Residents worried about noise, litter or traffic can object to planning applications, complain to the council or campaign on social media - and a business that ignores them risks losing both its permission and its reputation.]]></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essure Group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pressure group is an organised group that tries to change what businesses or the government do.]]></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they wa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hange on one issue, such as animal welfare, pollution, plastic waste or protecting a local area.]]></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ow they ac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ampaigns on social media, protests, petitions, boycotts and contacting the local council or newspaper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mpact on a small busines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ad publicity can put customers off, so the business may change its plan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ocal group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ny pressure groups are small and local, formed to fight one decision - such as a new takeaway on a quiet stree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When Stakeholders Disagree]]></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What is good for one group can be bad for another.]]></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onflicts Between Stakehold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Stakeholders]]></a:t>
            </a:r>
          </a:p>
        </p:txBody>
      </p:sp>
      <p:sp>
        <p:nvSpPr>
          <p:cNvPr id="11" name=""/>
          <p:cNvSpPr txBox="1"/>
          <p:nvPr/>
        </p:nvSpPr>
        <p:spPr>
          <a:xfrm>
            <a:off x="43815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One wants...]]></a:t>
            </a:r>
          </a:p>
        </p:txBody>
      </p:sp>
      <p:sp>
        <p:nvSpPr>
          <p:cNvPr id="12" name=""/>
          <p:cNvSpPr txBox="1"/>
          <p:nvPr/>
        </p:nvSpPr>
        <p:spPr>
          <a:xfrm>
            <a:off x="80772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The other wants...]]></a:t>
            </a:r>
          </a:p>
        </p:txBody>
      </p:sp>
      <p:sp>
        <p:nvSpPr>
          <p:cNvPr id="13" name="" descr=""/>
          <p:cNvSpPr/>
          <p:nvPr/>
        </p:nvSpPr>
        <p:spPr>
          <a:xfrm>
            <a:off x="552450" y="2324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14" name="" descr=""/>
          <p:cNvSpPr/>
          <p:nvPr/>
        </p:nvSpPr>
        <p:spPr>
          <a:xfrm>
            <a:off x="552450" y="2981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5" name=""/>
          <p:cNvSpPr txBox="1"/>
          <p:nvPr/>
        </p:nvSpPr>
        <p:spPr>
          <a:xfrm>
            <a:off x="6858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Owners and employees]]></a:t>
            </a:r>
          </a:p>
        </p:txBody>
      </p:sp>
      <p:sp>
        <p:nvSpPr>
          <p:cNvPr id="16" name=""/>
          <p:cNvSpPr txBox="1"/>
          <p:nvPr/>
        </p:nvSpPr>
        <p:spPr>
          <a:xfrm>
            <a:off x="43815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Lower wage costs to raise profit]]></a:t>
            </a:r>
          </a:p>
        </p:txBody>
      </p:sp>
      <p:sp>
        <p:nvSpPr>
          <p:cNvPr id="17" name=""/>
          <p:cNvSpPr txBox="1"/>
          <p:nvPr/>
        </p:nvSpPr>
        <p:spPr>
          <a:xfrm>
            <a:off x="80772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Higher pay]]></a:t>
            </a:r>
          </a:p>
        </p:txBody>
      </p:sp>
      <p:sp>
        <p:nvSpPr>
          <p:cNvPr id="18" name="" descr=""/>
          <p:cNvSpPr/>
          <p:nvPr/>
        </p:nvSpPr>
        <p:spPr>
          <a:xfrm>
            <a:off x="552450" y="29908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19" name="" descr=""/>
          <p:cNvSpPr/>
          <p:nvPr/>
        </p:nvSpPr>
        <p:spPr>
          <a:xfrm>
            <a:off x="552450" y="3648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0" name=""/>
          <p:cNvSpPr txBox="1"/>
          <p:nvPr/>
        </p:nvSpPr>
        <p:spPr>
          <a:xfrm>
            <a:off x="6858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Owners and customers]]></a:t>
            </a:r>
          </a:p>
        </p:txBody>
      </p:sp>
      <p:sp>
        <p:nvSpPr>
          <p:cNvPr id="21" name=""/>
          <p:cNvSpPr txBox="1"/>
          <p:nvPr/>
        </p:nvSpPr>
        <p:spPr>
          <a:xfrm>
            <a:off x="43815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Higher prices to raise profit]]></a:t>
            </a:r>
          </a:p>
        </p:txBody>
      </p:sp>
      <p:sp>
        <p:nvSpPr>
          <p:cNvPr id="22" name=""/>
          <p:cNvSpPr txBox="1"/>
          <p:nvPr/>
        </p:nvSpPr>
        <p:spPr>
          <a:xfrm>
            <a:off x="80772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Lower prices]]></a:t>
            </a:r>
          </a:p>
        </p:txBody>
      </p:sp>
      <p:sp>
        <p:nvSpPr>
          <p:cNvPr id="23" name="" descr=""/>
          <p:cNvSpPr/>
          <p:nvPr/>
        </p:nvSpPr>
        <p:spPr>
          <a:xfrm>
            <a:off x="552450" y="36576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24" name="" descr=""/>
          <p:cNvSpPr/>
          <p:nvPr/>
        </p:nvSpPr>
        <p:spPr>
          <a:xfrm>
            <a:off x="552450" y="43148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5" name=""/>
          <p:cNvSpPr txBox="1"/>
          <p:nvPr/>
        </p:nvSpPr>
        <p:spPr>
          <a:xfrm>
            <a:off x="6858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Customers and local community]]></a:t>
            </a:r>
          </a:p>
        </p:txBody>
      </p:sp>
      <p:sp>
        <p:nvSpPr>
          <p:cNvPr id="26" name=""/>
          <p:cNvSpPr txBox="1"/>
          <p:nvPr/>
        </p:nvSpPr>
        <p:spPr>
          <a:xfrm>
            <a:off x="43815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Late opening for convenience]]></a:t>
            </a:r>
          </a:p>
        </p:txBody>
      </p:sp>
      <p:sp>
        <p:nvSpPr>
          <p:cNvPr id="27" name=""/>
          <p:cNvSpPr txBox="1"/>
          <p:nvPr/>
        </p:nvSpPr>
        <p:spPr>
          <a:xfrm>
            <a:off x="80772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Quiet evenings and no litter]]></a:t>
            </a:r>
          </a:p>
        </p:txBody>
      </p:sp>
      <p:sp>
        <p:nvSpPr>
          <p:cNvPr id="28" name="" descr=""/>
          <p:cNvSpPr/>
          <p:nvPr/>
        </p:nvSpPr>
        <p:spPr>
          <a:xfrm>
            <a:off x="552450" y="43243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9" name="" descr=""/>
          <p:cNvSpPr/>
          <p:nvPr/>
        </p:nvSpPr>
        <p:spPr>
          <a:xfrm>
            <a:off x="552450" y="49815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0" name=""/>
          <p:cNvSpPr txBox="1"/>
          <p:nvPr/>
        </p:nvSpPr>
        <p:spPr>
          <a:xfrm>
            <a:off x="6858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Owners and suppliers]]></a:t>
            </a:r>
          </a:p>
        </p:txBody>
      </p:sp>
      <p:sp>
        <p:nvSpPr>
          <p:cNvPr id="31" name=""/>
          <p:cNvSpPr txBox="1"/>
          <p:nvPr/>
        </p:nvSpPr>
        <p:spPr>
          <a:xfrm>
            <a:off x="43815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Lower prices and longer to pay]]></a:t>
            </a:r>
          </a:p>
        </p:txBody>
      </p:sp>
      <p:sp>
        <p:nvSpPr>
          <p:cNvPr id="32" name=""/>
          <p:cNvSpPr txBox="1"/>
          <p:nvPr/>
        </p:nvSpPr>
        <p:spPr>
          <a:xfrm>
            <a:off x="80772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Higher prices and prompt payment]]></a:t>
            </a:r>
          </a:p>
        </p:txBody>
      </p:sp>
      <p:sp>
        <p:nvSpPr>
          <p:cNvPr id="33" name="" descr=""/>
          <p:cNvSpPr/>
          <p:nvPr/>
        </p:nvSpPr>
        <p:spPr>
          <a:xfrm>
            <a:off x="552450" y="4991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34" name="" descr=""/>
          <p:cNvSpPr/>
          <p:nvPr/>
        </p:nvSpPr>
        <p:spPr>
          <a:xfrm>
            <a:off x="552450" y="5648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5" name=""/>
          <p:cNvSpPr txBox="1"/>
          <p:nvPr/>
        </p:nvSpPr>
        <p:spPr>
          <a:xfrm>
            <a:off x="6858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Owners and pressure groups]]></a:t>
            </a:r>
          </a:p>
        </p:txBody>
      </p:sp>
      <p:sp>
        <p:nvSpPr>
          <p:cNvPr id="36" name=""/>
          <p:cNvSpPr txBox="1"/>
          <p:nvPr/>
        </p:nvSpPr>
        <p:spPr>
          <a:xfrm>
            <a:off x="43815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The cheapest packaging]]></a:t>
            </a:r>
          </a:p>
        </p:txBody>
      </p:sp>
      <p:sp>
        <p:nvSpPr>
          <p:cNvPr id="37" name=""/>
          <p:cNvSpPr txBox="1"/>
          <p:nvPr/>
        </p:nvSpPr>
        <p:spPr>
          <a:xfrm>
            <a:off x="80772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Plastic-free packaging, which costs more]]></a:t>
            </a:r>
          </a:p>
        </p:txBody>
      </p:sp>
      <p:sp>
        <p:nvSpPr>
          <p:cNvPr id="3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Dealing With Conflic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business cannot please everyone, so it has to make choic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ioriti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st small businesses put customers and owners first, because without sales and profit the business cannot surviv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mpromi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café might open late on weekends only, to keep customers happy without annoying neighbours every night.]]></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mmunic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ing decisions to staff, customers and neighbours can reduce complaint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ong term]]></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reating employees, suppliers and the community well often pays off in loyalty and reputation.]]></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takehold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y person or group with an interest in a business, who affects it or is affected by it.]]></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nternal stakehold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stakeholder inside the business: owners, managers and employees.]]></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xternal stakehold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stakeholder outside the business, such as customers, suppliers and the community.]]></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harehold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 owner of part of a company.]]></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essure group]]></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 organised group that tries to change the behaviour of businesses or the government.]]></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Local commun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people who live and work near a busines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New Takeaway]]></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300" spc="0" u="none" cap="none">
                <a:solidFill>
                  <a:srgbClr val="2B2420">
                    <a:alpha val="100000"/>
                  </a:srgbClr>
                </a:solidFill>
                <a:latin typeface="Calibri"/>
              </a:rPr>
              <a:t><![CDATA[A new pizza takeaway plans to open until 2am on a street of houses near a town centre. Choose four stakeholders. For each one, say whether they will support or oppose the plan and why. Then identify the biggest conflict and suggest a compromise.]]></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hoose four stakeholders.]]></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Support or oppose? Explain why.]]></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Name the biggest conflict.]]></a:t>
            </a:r>
          </a:p>
        </p:txBody>
      </p:sp>
      <p:sp>
        <p:nvSpPr>
          <p:cNvPr id="24" name="" descr=""/>
          <p:cNvSpPr/>
          <p:nvPr/>
        </p:nvSpPr>
        <p:spPr>
          <a:xfrm>
            <a:off x="552450" y="5610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Suggest a compromise.]]></a:t>
            </a:r>
          </a:p>
        </p:txBody>
      </p:sp>
      <p:sp>
        <p:nvSpPr>
          <p:cNvPr id="27"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8"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9"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Four stakeholders with clear objectives linked to the plan, one conflict explained, and a realistic compromise such as earlier closing on weeknights.]]></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a stakeholder is.]]></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Name the eight stakeholder groups.]]></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objectives of each group.]]></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a business affects its stakeholders.]]></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how stakeholders affect a business.]]></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at a pressure group does.]]></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a conflict between two stakeholders.]]></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Suggest how a business could deal with a conflict.]]></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Stakeholders are anyone affected by, or who affects, a business.]]></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400" spc="0" u="none" cap="none">
                <a:solidFill>
                  <a:srgbClr val="FBF4EA">
                    <a:alpha val="100000"/>
                  </a:srgbClr>
                </a:solidFill>
                <a:latin typeface="Calibri"/>
              </a:rPr>
              <a:t><![CDATA[Owners, employees, managers, customers, suppliers, the local community, pressure groups and the government all have different objectives.]]></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Business activity affects stakeholders, and stakeholders affect the business.]]></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Stakeholders' objectives often conflict, so a business has to prioritise or compromise.]]></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possible conflict between the owners and the employees of a small busines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Name both stakeholders and what each one wants, then explain why the business cannot fully give both what they want at the same tim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Business Stakehold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Use the context of the business in the question where one is given. · 20 minute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stakeholder'.]]></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1 mark · St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te one objective that customers might have.]]></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way the local community could be affected by a new business opening.]]></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8A4326">
                    <a:alpha val="100000"/>
                  </a:srgbClr>
                </a:solidFill>
                <a:latin typeface="Georgia"/>
              </a:rPr>
              <a:t><![CDATA[Exam Practice: Business Stakeholder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possible conflict between the owners and the employees of a small business.]]></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5 · 6 marks · Analy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alyse the impact of Nadia's plan on two of her stakeholder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stakeholder'.]]></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person / group with an interest in / affected by a busines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1 mark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State one objective that customers might have.]]></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Any valid objective, e.g. low prices; good quality; good customer service; choi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way the local community could be affected by a new business opening.]]></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400" spc="0" u="none" cap="none">
                <a:solidFill>
                  <a:srgbClr val="8A4326">
                    <a:alpha val="100000"/>
                  </a:srgbClr>
                </a:solidFill>
                <a:latin typeface="Georgia"/>
              </a:rPr>
              <a:t><![CDATA[An effect identified, e.g. jobs / noise / litter / traffic / more choice of shop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 the impact on the communi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possible conflict between the owners and the employees of a small business.]]></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conflict identified, e.g. pay vs profit / hours / job securi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6 marks · Analy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866900"/>
            <a:ext cx="11087100" cy="1485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6667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Analyse the impact of Nadia's plan on two of her stakeholders.]]></a:t>
            </a:r>
          </a:p>
        </p:txBody>
      </p:sp>
      <p:sp>
        <p:nvSpPr>
          <p:cNvPr id="12" name=""/>
          <p:cNvSpPr txBox="1"/>
          <p:nvPr/>
        </p:nvSpPr>
        <p:spPr>
          <a:xfrm>
            <a:off x="1428750" y="2895600"/>
            <a:ext cx="9848850" cy="342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0" u="none" cap="none">
                <a:solidFill>
                  <a:srgbClr val="D8973C">
                    <a:alpha val="100000"/>
                  </a:srgbClr>
                </a:solidFill>
                <a:latin typeface="Calibri"/>
              </a:rPr>
              <a:t><![CDATA[—  Nadia owns a small café on a quiet residential street. To increase sales, she plans to stay open until 11pm and sell alcohol in the evenings. She would need to hire two extra…]]></a:t>
            </a:r>
          </a:p>
        </p:txBody>
      </p:sp>
      <p:sp>
        <p:nvSpPr>
          <p:cNvPr id="13" name="" descr=""/>
          <p:cNvSpPr/>
          <p:nvPr/>
        </p:nvSpPr>
        <p:spPr>
          <a:xfrm>
            <a:off x="552450" y="358140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4" name=""/>
          <p:cNvSpPr txBox="1"/>
          <p:nvPr/>
        </p:nvSpPr>
        <p:spPr>
          <a:xfrm>
            <a:off x="819150" y="373380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5" name=""/>
          <p:cNvSpPr txBox="1"/>
          <p:nvPr/>
        </p:nvSpPr>
        <p:spPr>
          <a:xfrm>
            <a:off x="819150" y="400050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Analyse. Worth 6 marks, so plan before writ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6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2 (Application, 3 marks): uses the context - the quiet residential street, 11pm opening, alcohol, two extra staff]]></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O3a (Analysis, 3 marks): chains of reasoning showing the impact on each of two stakehold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evel 1-3]]></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2026-09-25T15:47:33Z</dcterms:created>
  <dcterms:modified xsi:type="dcterms:W3CDTF">2026-09-25T15:47:33Z</dcterms:modified>
  <dc:title>Business stakeholders</dc:title>
  <dc:description>Generated from a pasted lesson-pack script.</dc:description>
  <dc:subject>Understanding external influences on business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