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The café advert is the one they miss: an upper age limit is age discrimination in recruitmen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752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1628cdf14de8eb00a1a548f49a9eba0140.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4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42.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43.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af11c62bc0c3f8ed0d69d678fc897cc144.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45.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46.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47.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48.png"/>
  <Relationship Id="rId3" Type="http://schemas.openxmlformats.org/officeDocument/2006/relationships/image" Target="../media/948827287f28be8904abace1d6de61ee28c0890814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50.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51.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152.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41b1cf15cc532c9acf1cda396e5872c153.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54.png"/>
  <Relationship Id="rId3" Type="http://schemas.openxmlformats.org/officeDocument/2006/relationships/image" Target="../media/08c114f5c013422cdc20e1669c9d9f48cee29179155.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56.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57.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58.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59.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60.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61.png"/>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62.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63.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64.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65.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66.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67.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68.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69.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70.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71.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72.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73.pn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74.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Legislation and busines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Understanding external influences on busines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3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types of technology used by businesses.]]></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way technology can cut costs.]]></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new cost technology creates.]]></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has technology changed price in the marketing mix?]]></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types of technology used by businesse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E-commerce, social media, digital communication and payment system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way technology can cut cost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elling online avoids rent, social media promotion is cheap, digital records save time.]]></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new cost technology create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Equipment, software, websites, card fees or marketplace fees.]]></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has technology changed price in the marketing mix?]]></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ustomers compare prices online, so prices must be competitiv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purpose of legislation.]]></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principles of consumer law: quality and consumer rights.]]></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principles of employment law: recruitment, pay, discrimination and health and safety.]]></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act of legislation on a business: the cost of meeting the law, and the consequences of breaking i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Do We Have Business Law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Legislation means laws passed by Parliament. Business laws exist to protect peopl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tect custom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 they get what they pay for, and are treated fairly if something goes wrong.]]></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tect employe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 they are paid fairly, treated equally and kept safe at work.]]></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air competi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 every business plays by the same rule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pplies to every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one-person market stall must follow consumer law, and any business that employs staff must follow employment law.]]></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Consumer Law]]></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Protecting the people who buy.]]></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ality: What Customers Are Entitled To]]></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Under the Consumer Rights Act 2015, goods sold to customers must b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f satisfactory qual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ot faulty or damaged, and as good as a reasonable person would expect for the pric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t for purpo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ble to do what they are meant to do - and anything the seller said they could do.]]></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s describ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tching the description on the packaging, in the advert, on the website or given by the seller.]]></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rvic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ust be carried out with reasonable care and skill, at a reasonable price and within a reasonable time, if none was agree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Consumer Rights: When Something Goes Wro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If goods are faulty, customers have the right to put it righ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refun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ithin 30 days of buying faulty goods, customers can reject them and get a full refun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repair or replace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fter 30 days, the business must first be given a chance to repair or replace the good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later refund or price cu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f the repair or replacement fails, the customer can then ask for a refund or a reduction in pric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ot for a change of min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se rights are for faulty goods. Many shops choose to allow returns of unwanted goods, but in a shop it is not required by law.]]></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nsumer Rights at the Count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Faulty goods returned within 30 days must be refunded.]]></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If a customer returns a faulty kettle two weeks after buying it, the law is on their side: they are entitled to a full refund. A small business that refuses risks a complaint, bad reviews and, in the end, a court claim - so it pays to know the rule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Employment Law]]></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Protecting the people who work.]]></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Principles of Employment Law]]></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Recruitmen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sinesses must recruit fairly: job adverts and interviews cannot discriminate, and they must check that new staff have the right to work in the UK.]]></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a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mployees must be paid at least the National Minimum Wage or National Living Wage for their age, set by the government and usually raised every April.]]></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Discrimina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Equality Act 2010 makes it illegal to treat people unfairly because of protected characteristics such as age, disability, race, religion, sex or sexual orientation.]]></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Health and safe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Health and Safety at Work Act 1974 requires employers to keep staff, customers and visitors safe - with training, safe equipment and risk assessment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ay and Discrimin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reating staff fairly is a legal duty, not a choic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inimum wag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very worker must be paid at least the legal minimum for their age. A business cannot pay less, however small it i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qual pa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en and women doing the same or equivalent work must be paid the sam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n recruit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mall business cannot refuse to hire someone because of their age, race, religion, disability or any other protected characteristic.]]></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t wor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same rules cover promotion, training and dismissal.]]></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ealth and Safe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very business must keep people saf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isk assessmen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dentifying hazards - a hot oven, a wet floor, heavy boxes - and reducing the risk.]]></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raining and equip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howing staff how to work safely and providing protective equipment such as gloves or goggle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afe premis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ire exits, first aid, safe wiring and clear walkway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ood business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ust also meet food hygiene rules, and are inspected and given a food hygiene rating by the local council.]]></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afety in a Small Kitche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Training, equipment and safe premises: health and safety law in practice.]]></a:t>
            </a:r>
          </a:p>
        </p:txBody>
      </p:sp>
      <p:sp>
        <p:nvSpPr>
          <p:cNvPr id="12" name=""/>
          <p:cNvSpPr txBox="1"/>
          <p:nvPr/>
        </p:nvSpPr>
        <p:spPr>
          <a:xfrm>
            <a:off x="552450" y="190500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HEALTH AND SAFETY IN A CAFÉ KITCHEN]]></a:t>
            </a:r>
          </a:p>
        </p:txBody>
      </p:sp>
      <p:sp>
        <p:nvSpPr>
          <p:cNvPr id="13" name="" descr=""/>
          <p:cNvSpPr/>
          <p:nvPr/>
        </p:nvSpPr>
        <p:spPr>
          <a:xfrm>
            <a:off x="552450" y="27527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552450" y="27527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28098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Training]]></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Staff know how to use knives, ovens and fryers safely.]]></a:t>
            </a:r>
          </a:p>
        </p:txBody>
      </p:sp>
      <p:sp>
        <p:nvSpPr>
          <p:cNvPr id="16" name="" descr=""/>
          <p:cNvSpPr/>
          <p:nvPr/>
        </p:nvSpPr>
        <p:spPr>
          <a:xfrm>
            <a:off x="552450" y="380047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552450" y="380047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762000" y="385762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Equipment]]></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Gloves, hairnets and colour-coded boards.]]></a:t>
            </a:r>
          </a:p>
        </p:txBody>
      </p:sp>
      <p:sp>
        <p:nvSpPr>
          <p:cNvPr id="19" name="" descr=""/>
          <p:cNvSpPr/>
          <p:nvPr/>
        </p:nvSpPr>
        <p:spPr>
          <a:xfrm>
            <a:off x="552450" y="48482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552450" y="48482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762000" y="49053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Premises]]></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Fire extinguishers, first aid and hand-washing sink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Impact of Legislation]]></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It costs money to obey the law - and much more to break it.]]></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eeting the Law, or Breaking I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THE COST OF MEETING THE LAW]]></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Paying at least the minimum wage raises wage cost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Health and safety equipment, training and checks cost money.]]></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Refunds, repairs and replacements for faulty good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ime spent learning the rules and keeping record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ut: happier staff, loyal customers and a good reputation.]]></a:t>
            </a:r>
          </a:p>
        </p:txBody>
      </p:sp>
      <p:sp>
        <p:nvSpPr>
          <p:cNvPr id="13" name="" descr=""/>
          <p:cNvSpPr/>
          <p:nvPr/>
        </p:nvSpPr>
        <p:spPr>
          <a:xfrm>
            <a:off x="632460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500" spc="50" u="none" cap="none">
                <a:solidFill>
                  <a:srgbClr val="D8973C">
                    <a:alpha val="100000"/>
                  </a:srgbClr>
                </a:solidFill>
                <a:latin typeface="Georgia"/>
              </a:rPr>
              <a:t><![CDATA[THE CONSEQUENCES OF BREAKING IT]]></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ines and compensation, which can be large for a small busines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Having to repay underpaid wag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eing taken to an employment tribunal or to cour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ad publicity that drives customers away.]]></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n serious cases, being closed down or prosecuted.]]></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Named for Not Paying the Minimum Wage]]></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400" spc="0" u="none" cap="none">
                <a:solidFill>
                  <a:srgbClr val="2B2420">
                    <a:alpha val="100000"/>
                  </a:srgbClr>
                </a:solidFill>
                <a:latin typeface="Calibri"/>
              </a:rPr>
              <a:t><![CDATA[The UK government regularly publishes lists naming employers who have underpaid their staff the National Minimum Wage. Employers on the list must pay back every penny they owe, and can be fined up to 200% of the amount they underpaid. Many of those named are small businesses - hairdressers, cafés, shops and care providers - some of which did not understand the rules. Being publicly named damages their reputation with both customers and future staff.]]></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0%]]></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maximum fine, as a share of the wages underpai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Named]]></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Employers are listed publicly by the governmen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egisl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Laws passed by Parliament.]]></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nsumer law]]></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Laws that protect customers when they buy goods and service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atisfactory qual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Goods that are not faulty and are as good as a reasonable person would expect.]]></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it for purpos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ble to do what the product is meant to do.]]></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mployment law]]></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Laws that protect employees at work.]]></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National Minimum Wag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lowest hourly pay an employer is legally allowed to pay a worker of a given ag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Discrimin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reating someone unfairly because of a characteristic such as age, race, sex or disability.]]></a:t>
            </a:r>
          </a:p>
        </p:txBody>
      </p:sp>
      <p:sp>
        <p:nvSpPr>
          <p:cNvPr id="11"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Health and safe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Laws requiring employers to protect the safety of staff, customers and visitor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pot the Law-Breaker]]></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For each situation, decide whether the business has broken the law, which law, and what the business should have done: a shop refuses a refund on a phone charger that stopped working after a week; a café advertises for "young, energetic staff under 25"; a builder does not give staff hard hats; a salon pays its 22-year-old apprentice-trained stylist less than the minimum wage for their age.]]></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Has the law been broken?]]></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Which law?]]></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What should the business have done?]]></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300" spc="0" u="none" cap="none">
                <a:solidFill>
                  <a:srgbClr val="FFFFFF">
                    <a:alpha val="100000"/>
                  </a:srgbClr>
                </a:solidFill>
                <a:latin typeface="Calibri"/>
              </a:rPr>
              <a:t><![CDATA[Each situation linked to consumer law (quality and rights) or employment law (recruitment and discrimination, health and safety, pay), with the correct actio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3717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543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4479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purpose of legislation.]]></a:t>
            </a:r>
          </a:p>
        </p:txBody>
      </p:sp>
      <p:sp>
        <p:nvSpPr>
          <p:cNvPr id="12" name="" descr=""/>
          <p:cNvSpPr/>
          <p:nvPr/>
        </p:nvSpPr>
        <p:spPr>
          <a:xfrm>
            <a:off x="552450" y="30765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1527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rules on quality.]]></a:t>
            </a:r>
          </a:p>
        </p:txBody>
      </p:sp>
      <p:sp>
        <p:nvSpPr>
          <p:cNvPr id="15" name="" descr=""/>
          <p:cNvSpPr/>
          <p:nvPr/>
        </p:nvSpPr>
        <p:spPr>
          <a:xfrm>
            <a:off x="552450" y="37814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8576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customers' rights with faulty goods.]]></a:t>
            </a:r>
          </a:p>
        </p:txBody>
      </p:sp>
      <p:sp>
        <p:nvSpPr>
          <p:cNvPr id="18" name="" descr=""/>
          <p:cNvSpPr/>
          <p:nvPr/>
        </p:nvSpPr>
        <p:spPr>
          <a:xfrm>
            <a:off x="552450" y="44862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5624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law on recruitment.]]></a:t>
            </a:r>
          </a:p>
        </p:txBody>
      </p:sp>
      <p:sp>
        <p:nvSpPr>
          <p:cNvPr id="21" name="" descr=""/>
          <p:cNvSpPr/>
          <p:nvPr/>
        </p:nvSpPr>
        <p:spPr>
          <a:xfrm>
            <a:off x="552450" y="51911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3625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52673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law on pay.]]></a:t>
            </a:r>
          </a:p>
        </p:txBody>
      </p:sp>
      <p:sp>
        <p:nvSpPr>
          <p:cNvPr id="24" name="" descr=""/>
          <p:cNvSpPr/>
          <p:nvPr/>
        </p:nvSpPr>
        <p:spPr>
          <a:xfrm>
            <a:off x="6210300" y="23717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2543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24479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law on discrimination.]]></a:t>
            </a:r>
          </a:p>
        </p:txBody>
      </p:sp>
      <p:sp>
        <p:nvSpPr>
          <p:cNvPr id="27" name="" descr=""/>
          <p:cNvSpPr/>
          <p:nvPr/>
        </p:nvSpPr>
        <p:spPr>
          <a:xfrm>
            <a:off x="6210300" y="30765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31527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ealth and safety law.]]></a:t>
            </a:r>
          </a:p>
        </p:txBody>
      </p:sp>
      <p:sp>
        <p:nvSpPr>
          <p:cNvPr id="30" name="" descr=""/>
          <p:cNvSpPr/>
          <p:nvPr/>
        </p:nvSpPr>
        <p:spPr>
          <a:xfrm>
            <a:off x="6210300" y="378142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385762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cost of meeting the law.]]></a:t>
            </a:r>
          </a:p>
        </p:txBody>
      </p:sp>
      <p:sp>
        <p:nvSpPr>
          <p:cNvPr id="33" name="" descr=""/>
          <p:cNvSpPr/>
          <p:nvPr/>
        </p:nvSpPr>
        <p:spPr>
          <a:xfrm>
            <a:off x="6210300" y="4486275"/>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4" name="" descr=""/>
          <p:cNvSpPr/>
          <p:nvPr/>
        </p:nvSpPr>
        <p:spPr>
          <a:xfrm>
            <a:off x="636270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5" name=""/>
          <p:cNvSpPr txBox="1"/>
          <p:nvPr/>
        </p:nvSpPr>
        <p:spPr>
          <a:xfrm>
            <a:off x="6762750" y="4562475"/>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consequences of breaking it.]]></a:t>
            </a:r>
          </a:p>
        </p:txBody>
      </p:sp>
      <p:sp>
        <p:nvSpPr>
          <p:cNvPr id="3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Legislation protects customers and employees and makes competition fair.]]></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onsumer law: goods must be of satisfactory quality, fit for purpose and as described, with rights to refunds and repair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mployment law covers recruitment, pay, discrimination and health and safety.]]></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Meeting the law costs money; breaking it brings fines, compensation and bad publicity.]]></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impact on a small business of an increase in the National Minimum Wage.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200" spc="0" u="none" cap="none">
                <a:solidFill>
                  <a:srgbClr val="E4D2BB">
                    <a:alpha val="100000"/>
                  </a:srgbClr>
                </a:solidFill>
                <a:latin typeface="Calibri"/>
              </a:rPr>
              <a:t><![CDATA[For legislation questions, name the law, then explain the effect on costs, prices or profit - and, if relevant, what happens if the business ignores i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Legislation and Busines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legislation'.]]></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area covered by employment law.]]></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consequence for a business of not meeting health and safety law.]]></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8A4326">
                    <a:alpha val="100000"/>
                  </a:srgbClr>
                </a:solidFill>
                <a:latin typeface="Georgia"/>
              </a:rPr>
              <a:t><![CDATA[Exam Practice: Legislation and Busines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impact on a small business of an increase in the National Minimum Wage.]]></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6 marks · Analy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alyse the impact of consumer law on Gemma's busines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legislation'.]]></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aws / rules made by Parliament or the governme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area covered by employment law.]]></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ny one of: recruitment; pay / minimum wage; discrimination; health and safe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consequence for a business of not meeting health and safety law.]]></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 consequence identified, e.g. fines / compensation / closure / bad public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the effect on the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impact on a small business of an increase in the National Minimum Wag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n impact identified, e.g. higher costs / lower profit / higher prices / fewer staff hou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6 marks · Analy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Analyse the impact of consumer law on Gemma's business.]]></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Gemma runs a small shop selling electrical goods such as kettles, toasters and hairdryers. A customer has returned a kettle bought three weeks ago that stopped working. Gemma's…]]></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Analyse. Worth 6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6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the kettle, three weeks, the "no refunds" polic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3a (Analysis, 3 marks): chains of reasoning about the costs of meeting the law and consequences of not meeting i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2026-09-25T15:47:34Z</dcterms:created>
  <dcterms:modified xsi:type="dcterms:W3CDTF">2026-09-25T15:47:34Z</dcterms:modified>
  <dc:title>Legislation and business</dc:title>
  <dc:description>Generated from a pasted lesson-pack script.</dc:description>
  <dc:subject>Understanding external influences on business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