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The winners are the hard part and the best evidence of understanding - repair shops and discount stores in a downturn, exporters with a weak pou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675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f090d1c36823de98722e67f62b3a8ac202.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03.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04.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205.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206.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07.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208.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20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a41b1cf15cc532c9acf1cda396e5872c2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2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e7d6a2e430af5a2b5f0b9f045faaf6902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fa218b06bf87565e9fb134b03f1a8c22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15.png"/>
  <Relationship Id="rId3" Type="http://schemas.openxmlformats.org/officeDocument/2006/relationships/image" Target="../media/9ff9f5a02b5ce3057a6b25448a5411539a4ad1e3216.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17.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218.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219.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220.png"/>
  <Relationship Id="rId3" Type="http://schemas.openxmlformats.org/officeDocument/2006/relationships/image" Target="../media/9499fe0e1fbb10330bcd03ac13af64c7079db9cf221.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222.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223.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ec8e5b4c0816793f9c310323e6cd583224.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5.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6.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7.png"/>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28.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9.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0.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1.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2.png"/>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3.png"/>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4.pn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5.png"/>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6.pn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7.png"/>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8.png"/>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9.pn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0.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The economy and busines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Understanding external influences on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4 of 5]]></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Under consumer law, what three things must goods be?]]></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can a customer get within 30 days for faulty goods?]]></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areas of employment law.]]></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consequence of breaking the law.]]></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ast Lesson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Under consumer law, what three things must goods b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Of satisfactory quality, fit for purpose and as described.]]></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can a customer get within 30 days for faulty goods?]]></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 full refund.]]></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he four areas of employment la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Recruitment, pay, discrimination and health and safety.]]></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consequence of breaking the la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Fines, compensation, bad publicity or closure.]]></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0097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unemployment and changing consumer incomes affect businesses.]]></a:t>
            </a:r>
          </a:p>
        </p:txBody>
      </p:sp>
      <p:sp>
        <p:nvSpPr>
          <p:cNvPr id="13" name="" descr=""/>
          <p:cNvSpPr/>
          <p:nvPr/>
        </p:nvSpPr>
        <p:spPr>
          <a:xfrm>
            <a:off x="552450" y="287655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inflation affects businesses.]]></a:t>
            </a:r>
          </a:p>
        </p:txBody>
      </p:sp>
      <p:sp>
        <p:nvSpPr>
          <p:cNvPr id="17" name="" descr=""/>
          <p:cNvSpPr/>
          <p:nvPr/>
        </p:nvSpPr>
        <p:spPr>
          <a:xfrm>
            <a:off x="552450" y="374332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changes in interest rates affect businesses.]]></a:t>
            </a:r>
          </a:p>
        </p:txBody>
      </p:sp>
      <p:sp>
        <p:nvSpPr>
          <p:cNvPr id="21" name="" descr=""/>
          <p:cNvSpPr/>
          <p:nvPr/>
        </p:nvSpPr>
        <p:spPr>
          <a:xfrm>
            <a:off x="552450" y="4610100"/>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government taxation affects businesses.]]></a:t>
            </a:r>
          </a:p>
        </p:txBody>
      </p:sp>
      <p:sp>
        <p:nvSpPr>
          <p:cNvPr id="25" name="" descr=""/>
          <p:cNvSpPr/>
          <p:nvPr/>
        </p:nvSpPr>
        <p:spPr>
          <a:xfrm>
            <a:off x="552450" y="5476875"/>
            <a:ext cx="11087100" cy="7905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ow changes in exchange rates affect businesses that import or export.]]></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Economic Clim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economic climate is the state of the economy as a whole - whether people have jobs, money to spend and confidenc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utside the business's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cannot change the economy; it can only respond to i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Good tim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st people have jobs and rising incomes, so they spend more and businesses sell mor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ard tim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Jobs are lost and incomes fall, so customers cut back and many businesses struggl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ome businesses g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 hard times, discount shops and repair services may do better as customers look for cheaper option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Jobs and Incom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How much customers have to spend.]]></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Unemployme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Unemployment is when people who want to work cannot find a job.]]></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ss spend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Unemployed people have less income, so they spend less - especially on luxuries such as meals out and holiday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ower sal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selling non-essentials see sales fal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asier to recru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More people are looking for work, so a small business can find staff more easily and may not need to raise pay.]]></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eaper goods do bett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selling cheaper alternatives may gain custom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ing Levels of Consumer Inco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Consumer income is the money people have to spend after tax.]]></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ising inco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spend more, and buy more luxuries and higher-quality products. Sales rise.]]></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alling incom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cut back, look for cheaper options and delay big purchases. Sales of luxuries fall.]]></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fferent businesses, different effec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dget supermarket may gain customers when incomes fall; an upmarket restaurant may lose them.]]></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business's respon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djust the marketing mix - value deals when incomes fall, premium products when they ris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rices and Borrowing]]></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Inflation and interest rat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Infl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Inflation is the rise in the general level of prices over time, usually measured as a percentage each yea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High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usiness pays more for materials, energy and stock, and staff ask for higher wages to keep up.]]></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ressure on pric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o protect its profit, the business raises its own prices - but customers may buy les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 cut back]]></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f wages rise more slowly than prices, customers' real incomes fall and they spend les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Planning is hard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Rising costs make it harder to forecast costs, prices and prof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lculating a Percentage Price Ri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dexcel often asks for percentage changes. Show your working.]]></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2B2420">
                    <a:alpha val="100000"/>
                  </a:srgbClr>
                </a:solidFill>
                <a:latin typeface="Calibri"/>
              </a:rPr>
              <a:t><![CDATA[A café's coffee beans cost £12.00 a bag last year. This year they cost £13.20. Calculate the percentage increase.]]></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Find the change]]></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13.20 - £12.00 = £1.20]]></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Divide by the original]]></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1.20 ÷ £12.00 = 0.1]]></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Multiply by 100]]></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0.1 × 100 = 10%]]></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The price rose by 10%.]]></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s in Interest Rat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interest rate is the cost of borrowing money, and the reward for saving it. The Bank of England sets the Bank Rate, which banks follow.]]></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Borrowing costs mor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hen interest rates rise, loan and overdraft repayments go up, increasing a business's costs and reducing profit.]]></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ustomers spend les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ustomers with mortgages and loans pay more interest, so they have less to spen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aving is more attractiv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Higher rates encourage people to save rather than spen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revers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hen interest rates fall, borrowing is cheaper, customers have more to spend, and businesses are more willing to borrow to grow.]]></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en Interest Rates Ris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ne change, felt all the way down the chain.]]></a:t>
            </a:r>
          </a:p>
        </p:txBody>
      </p:sp>
      <p:sp>
        <p:nvSpPr>
          <p:cNvPr id="10" name="" descr=""/>
          <p:cNvSpPr/>
          <p:nvPr/>
        </p:nvSpPr>
        <p:spPr>
          <a:xfrm>
            <a:off x="552450" y="2286000"/>
            <a:ext cx="2019300" cy="1866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134302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5524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1]]></a:t>
            </a:r>
          </a:p>
        </p:txBody>
      </p:sp>
      <p:sp>
        <p:nvSpPr>
          <p:cNvPr id="13" name=""/>
          <p:cNvSpPr txBox="1"/>
          <p:nvPr/>
        </p:nvSpPr>
        <p:spPr>
          <a:xfrm>
            <a:off x="685800" y="3067050"/>
            <a:ext cx="1752600" cy="9334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Interest rates rise]]></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The Bank of England raises the Bank Rate.]]></a:t>
            </a:r>
          </a:p>
        </p:txBody>
      </p:sp>
      <p:sp>
        <p:nvSpPr>
          <p:cNvPr id="14" name="" descr=""/>
          <p:cNvSpPr/>
          <p:nvPr/>
        </p:nvSpPr>
        <p:spPr>
          <a:xfrm>
            <a:off x="260032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15" name="" descr=""/>
          <p:cNvSpPr/>
          <p:nvPr/>
        </p:nvSpPr>
        <p:spPr>
          <a:xfrm>
            <a:off x="2819400" y="2286000"/>
            <a:ext cx="2019300" cy="1866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360997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28194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2]]></a:t>
            </a:r>
          </a:p>
        </p:txBody>
      </p:sp>
      <p:sp>
        <p:nvSpPr>
          <p:cNvPr id="18" name=""/>
          <p:cNvSpPr txBox="1"/>
          <p:nvPr/>
        </p:nvSpPr>
        <p:spPr>
          <a:xfrm>
            <a:off x="2952750" y="3067050"/>
            <a:ext cx="1752600" cy="9334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Borrowing costs more]]></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Customers' mortgage and loan repayments rise, and so do the business's.]]></a:t>
            </a:r>
          </a:p>
        </p:txBody>
      </p:sp>
      <p:sp>
        <p:nvSpPr>
          <p:cNvPr id="19" name="" descr=""/>
          <p:cNvSpPr/>
          <p:nvPr/>
        </p:nvSpPr>
        <p:spPr>
          <a:xfrm>
            <a:off x="486727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0" name="" descr=""/>
          <p:cNvSpPr/>
          <p:nvPr/>
        </p:nvSpPr>
        <p:spPr>
          <a:xfrm>
            <a:off x="5086350" y="2286000"/>
            <a:ext cx="2019300" cy="1866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1" name="" descr=""/>
          <p:cNvSpPr/>
          <p:nvPr/>
        </p:nvSpPr>
        <p:spPr>
          <a:xfrm>
            <a:off x="587692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0863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3]]></a:t>
            </a:r>
          </a:p>
        </p:txBody>
      </p:sp>
      <p:sp>
        <p:nvSpPr>
          <p:cNvPr id="23" name=""/>
          <p:cNvSpPr txBox="1"/>
          <p:nvPr/>
        </p:nvSpPr>
        <p:spPr>
          <a:xfrm>
            <a:off x="5219700" y="3067050"/>
            <a:ext cx="1752600" cy="9334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Customers spend les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They have less money left over for non-essentials.]]></a:t>
            </a:r>
          </a:p>
        </p:txBody>
      </p:sp>
      <p:sp>
        <p:nvSpPr>
          <p:cNvPr id="24" name="" descr=""/>
          <p:cNvSpPr/>
          <p:nvPr/>
        </p:nvSpPr>
        <p:spPr>
          <a:xfrm>
            <a:off x="713422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25" name="" descr=""/>
          <p:cNvSpPr/>
          <p:nvPr/>
        </p:nvSpPr>
        <p:spPr>
          <a:xfrm>
            <a:off x="7353300" y="2286000"/>
            <a:ext cx="2019300" cy="1866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6" name="" descr=""/>
          <p:cNvSpPr/>
          <p:nvPr/>
        </p:nvSpPr>
        <p:spPr>
          <a:xfrm>
            <a:off x="814387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27" name=""/>
          <p:cNvSpPr txBox="1"/>
          <p:nvPr/>
        </p:nvSpPr>
        <p:spPr>
          <a:xfrm>
            <a:off x="735330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4]]></a:t>
            </a:r>
          </a:p>
        </p:txBody>
      </p:sp>
      <p:sp>
        <p:nvSpPr>
          <p:cNvPr id="28" name=""/>
          <p:cNvSpPr txBox="1"/>
          <p:nvPr/>
        </p:nvSpPr>
        <p:spPr>
          <a:xfrm>
            <a:off x="7486650" y="3067050"/>
            <a:ext cx="1752600" cy="9334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200" spc="0" u="none" cap="none">
                <a:solidFill>
                  <a:srgbClr val="8A4326">
                    <a:alpha val="100000"/>
                  </a:srgbClr>
                </a:solidFill>
                <a:latin typeface="Georgia"/>
              </a:rPr>
              <a:t><![CDATA[Sales fall and costs rise]]></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The business sells less and pays more interest.]]></a:t>
            </a:r>
          </a:p>
        </p:txBody>
      </p:sp>
      <p:sp>
        <p:nvSpPr>
          <p:cNvPr id="29" name="" descr=""/>
          <p:cNvSpPr/>
          <p:nvPr/>
        </p:nvSpPr>
        <p:spPr>
          <a:xfrm>
            <a:off x="9401175" y="2609850"/>
            <a:ext cx="190500" cy="171450"/>
          </a:xfrm>
          <a:prstGeom prst="rightArrow">
            <a:avLst/>
          </a:prstGeom>
          <a:solidFill>
            <a:srgbClr val="D8973C">
              <a:alpha val="100000"/>
            </a:srgbClr>
          </a:solidFill>
          <a:ln w="9525">
            <a:noFill/>
          </a:ln>
        </p:spPr>
        <p:txBody>
          <a:bodyPr vertOverflow="clip" rtlCol="0" anchor="ctr"/>
          <a:lstStyle/>
          <a:p>
            <a:pPr algn="ctr"/>
            <a:r>
              <a:t/>
            </a:r>
          </a:p>
        </p:txBody>
      </p:sp>
      <p:sp>
        <p:nvSpPr>
          <p:cNvPr id="30" name="" descr=""/>
          <p:cNvSpPr/>
          <p:nvPr/>
        </p:nvSpPr>
        <p:spPr>
          <a:xfrm>
            <a:off x="9620250" y="2286000"/>
            <a:ext cx="2019300" cy="1866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10410825" y="2476500"/>
            <a:ext cx="438150" cy="438150"/>
          </a:xfrm>
          <a:prstGeom prst="ellipse">
            <a:avLst/>
          </a:prstGeom>
          <a:solidFill>
            <a:srgbClr val="D8973C">
              <a:alpha val="100000"/>
            </a:srgbClr>
          </a:solidFill>
          <a:ln w="9525">
            <a:noFill/>
          </a:ln>
        </p:spPr>
        <p:txBody>
          <a:bodyPr vertOverflow="clip" rtlCol="0" anchor="ctr"/>
          <a:lstStyle/>
          <a:p>
            <a:pPr algn="ctr"/>
            <a:r>
              <a:t/>
            </a:r>
          </a:p>
        </p:txBody>
      </p:sp>
      <p:sp>
        <p:nvSpPr>
          <p:cNvPr id="32" name=""/>
          <p:cNvSpPr txBox="1"/>
          <p:nvPr/>
        </p:nvSpPr>
        <p:spPr>
          <a:xfrm>
            <a:off x="9620250" y="2476500"/>
            <a:ext cx="2019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2B2420">
                    <a:alpha val="100000"/>
                  </a:srgbClr>
                </a:solidFill>
                <a:latin typeface="Georgia"/>
              </a:rPr>
              <a:t><![CDATA[5]]></a:t>
            </a:r>
          </a:p>
        </p:txBody>
      </p:sp>
      <p:sp>
        <p:nvSpPr>
          <p:cNvPr id="33" name=""/>
          <p:cNvSpPr txBox="1"/>
          <p:nvPr/>
        </p:nvSpPr>
        <p:spPr>
          <a:xfrm>
            <a:off x="9753600" y="3067050"/>
            <a:ext cx="1752600" cy="9334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8A4326">
                    <a:alpha val="100000"/>
                  </a:srgbClr>
                </a:solidFill>
                <a:latin typeface="Georgia"/>
              </a:rPr>
              <a:t><![CDATA[Profit falls]]></a:t>
            </a:r>
          </a:p>
          <a:p>
            <a:pPr algn="ctr" rtl="0" fontAlgn="base"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The business may delay plans, cut costs or look for new customers.]]></a:t>
            </a:r>
          </a:p>
        </p:txBody>
      </p:sp>
      <p:sp>
        <p:nvSpPr>
          <p:cNvPr id="3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UK Inflation and Interest Rates, 2020-2024]]></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1933575"/>
            <a:ext cx="5334000" cy="4000500"/>
          </a:xfrm>
          <a:prstGeom prst="rect">
            <a:avLst/>
          </a:prstGeom>
          <a:noFill/>
        </p:spPr>
      </p:pic>
      <p:sp>
        <p:nvSpPr>
          <p:cNvPr id="10" name="" descr=""/>
          <p:cNvSpPr/>
          <p:nvPr/>
        </p:nvSpPr>
        <p:spPr>
          <a:xfrm>
            <a:off x="6305550" y="1933575"/>
            <a:ext cx="5334000" cy="400050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10275"/>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000" spc="0" u="none" cap="none">
                <a:solidFill>
                  <a:srgbClr val="7A6659">
                    <a:alpha val="100000"/>
                  </a:srgbClr>
                </a:solidFill>
                <a:latin typeface="Calibri"/>
              </a:rPr>
              <a:t><![CDATA[Inflation shot up in 2022, and the Bank of England raised interest rates to bring it back dow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In 2022 prices in the UK rose faster than at any time in forty years. To slow inflation, the Bank of England raised interest rates quickly - making borrowing more expensive for businesses and customers alike. Small businesses were hit twice: by rising costs, and by customers with less money to spend.]]></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he Figures Behind the Cha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Year]]></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Inflation (CPI, annual average)]]></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Bank Rate (end of year)]]></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2020]]></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0.9%]]></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0.1%]]></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2021]]></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2.6%]]></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0.25%]]></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2022]]></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9.1%]]></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3.5%]]></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2023]]></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7.3%]]></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5.25%]]></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2024]]></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2.5%]]></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4.75%]]></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axes and Exchange Rat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at the government takes, and what the pound is wort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overnment Tax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axes are payments to the government that businesses and customers must make.]]></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VA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tax added to the price of most goods and services - 20% at the standard rate. A rise makes products more expensive, so customers may buy le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ncome tax]]></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tax on people's wages. Higher income tax leaves customers with less to spen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xes on business profi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le traders pay income tax on their profits; companies pay corporation tax. Higher taxes leave the owners with less profi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mployer cos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sinesses also pay National Insurance on their employees' wages, so a rise increases the cost of employing staff.]]></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eeling the Squeez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When prices rise faster than wages, customers buy les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When inflation is high, interest rates rise or taxes go up, customers look more carefully at every price. They buy fewer items, switch to cheaper brands and cut back on treats - and small businesses see it straight away in their sales.]]></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hanges in Exchange Rat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he exchange rate is the value of one currency in terms of another, for example £1 = €1.15.]]></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Import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that buys supplies from abroad - a café importing Italian coffee, a shop buying stock from China - pays in foreign currency.]]></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xport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small business that sells abroad - such as an online shop with customers in Europe - is paid in foreign currency or sets prices in it.]]></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stronger pou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s more foreign currency, so imports become cheaper, but UK exports become more expensive for foreign customer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 weaker pou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uys less foreign currency, so imports become more expensive, but UK exports become cheaper for foreign custom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SPICED: Strong Pound, Imports Cheap, Exports Dea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314950" cy="2933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WHEN THE POUND IS STRONG]]></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1 buys more foreign currenc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Imports are cheaper: good for a business buying supplies from abroad.]]></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xports are dearer (more expensive) for foreign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 business selling abroad may lose sales.]]></a:t>
            </a:r>
          </a:p>
        </p:txBody>
      </p:sp>
      <p:sp>
        <p:nvSpPr>
          <p:cNvPr id="13" name="" descr=""/>
          <p:cNvSpPr/>
          <p:nvPr/>
        </p:nvSpPr>
        <p:spPr>
          <a:xfrm>
            <a:off x="6324600" y="1781175"/>
            <a:ext cx="5314950" cy="29337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WHEN THE POUND IS WEAK]]></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0669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1 buys less foreign currenc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Imports are dearer: bad for a business buying supplies from abroad.]]></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Exports are cheaper for foreign customer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A business selling abroad may gain sale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change Rates in A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o convert pounds to euros, multiply by the exchange rate.]]></a:t>
            </a:r>
          </a:p>
        </p:txBody>
      </p:sp>
      <p:sp>
        <p:nvSpPr>
          <p:cNvPr id="10" name="" descr=""/>
          <p:cNvSpPr/>
          <p:nvPr/>
        </p:nvSpPr>
        <p:spPr>
          <a:xfrm>
            <a:off x="552450" y="2247900"/>
            <a:ext cx="11087100" cy="7239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552450" y="2247900"/>
            <a:ext cx="57150" cy="723900"/>
          </a:xfrm>
          <a:prstGeom prst="rect">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800100" y="23812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100" spc="0" u="none" cap="none">
                <a:solidFill>
                  <a:srgbClr val="2B2420">
                    <a:alpha val="100000"/>
                  </a:srgbClr>
                </a:solidFill>
                <a:latin typeface="Calibri"/>
              </a:rPr>
              <a:t><![CDATA[A UK online shop sells a handmade bag for £40 to customers in France. The exchange rate changes from £1 = €1.10 to £1 = €1.20. Calculate the price in euros before and after, and explain the effect.]]></a:t>
            </a:r>
          </a:p>
        </p:txBody>
      </p:sp>
      <p:sp>
        <p:nvSpPr>
          <p:cNvPr id="13" name="" descr=""/>
          <p:cNvSpPr/>
          <p:nvPr/>
        </p:nvSpPr>
        <p:spPr>
          <a:xfrm>
            <a:off x="552450" y="34671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5" name=""/>
          <p:cNvSpPr txBox="1"/>
          <p:nvPr/>
        </p:nvSpPr>
        <p:spPr>
          <a:xfrm>
            <a:off x="1066800" y="33242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rice before]]></a:t>
            </a:r>
          </a:p>
        </p:txBody>
      </p:sp>
      <p:sp>
        <p:nvSpPr>
          <p:cNvPr id="16" name=""/>
          <p:cNvSpPr txBox="1"/>
          <p:nvPr/>
        </p:nvSpPr>
        <p:spPr>
          <a:xfrm>
            <a:off x="4933950" y="33242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40 × 1.10 = €44]]></a:t>
            </a:r>
          </a:p>
        </p:txBody>
      </p:sp>
      <p:sp>
        <p:nvSpPr>
          <p:cNvPr id="17" name="" descr=""/>
          <p:cNvSpPr/>
          <p:nvPr/>
        </p:nvSpPr>
        <p:spPr>
          <a:xfrm>
            <a:off x="552450" y="41529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552450" y="41814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9" name=""/>
          <p:cNvSpPr txBox="1"/>
          <p:nvPr/>
        </p:nvSpPr>
        <p:spPr>
          <a:xfrm>
            <a:off x="1066800" y="40100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Price after]]></a:t>
            </a:r>
          </a:p>
        </p:txBody>
      </p:sp>
      <p:sp>
        <p:nvSpPr>
          <p:cNvPr id="20" name=""/>
          <p:cNvSpPr txBox="1"/>
          <p:nvPr/>
        </p:nvSpPr>
        <p:spPr>
          <a:xfrm>
            <a:off x="4933950" y="40100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2B2420">
                    <a:alpha val="100000"/>
                  </a:srgbClr>
                </a:solidFill>
                <a:latin typeface="Calibri"/>
              </a:rPr>
              <a:t><![CDATA[£40 × 1.20 = €48]]></a:t>
            </a:r>
          </a:p>
        </p:txBody>
      </p:sp>
      <p:sp>
        <p:nvSpPr>
          <p:cNvPr id="21" name="" descr=""/>
          <p:cNvSpPr/>
          <p:nvPr/>
        </p:nvSpPr>
        <p:spPr>
          <a:xfrm>
            <a:off x="552450" y="4838700"/>
            <a:ext cx="304800" cy="30480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48672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69582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8A4326">
                    <a:alpha val="100000"/>
                  </a:srgbClr>
                </a:solidFill>
                <a:latin typeface="Georgia"/>
              </a:rPr>
              <a:t><![CDATA[The effect]]></a:t>
            </a:r>
          </a:p>
        </p:txBody>
      </p:sp>
      <p:sp>
        <p:nvSpPr>
          <p:cNvPr id="24" name=""/>
          <p:cNvSpPr txBox="1"/>
          <p:nvPr/>
        </p:nvSpPr>
        <p:spPr>
          <a:xfrm>
            <a:off x="4933950" y="469582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200" spc="0" u="none" cap="none">
                <a:solidFill>
                  <a:srgbClr val="2B2420">
                    <a:alpha val="100000"/>
                  </a:srgbClr>
                </a:solidFill>
                <a:latin typeface="Calibri"/>
              </a:rPr>
              <a:t><![CDATA[The pound has strengthened, so the same bag now costs French customers €4 more]]></a:t>
            </a:r>
          </a:p>
        </p:txBody>
      </p:sp>
      <p:sp>
        <p:nvSpPr>
          <p:cNvPr id="25" name="" descr=""/>
          <p:cNvSpPr/>
          <p:nvPr/>
        </p:nvSpPr>
        <p:spPr>
          <a:xfrm>
            <a:off x="552450" y="5581650"/>
            <a:ext cx="11087100" cy="704850"/>
          </a:xfrm>
          <a:prstGeom prst="roundRect">
            <a:avLst/>
          </a:prstGeom>
          <a:solidFill>
            <a:srgbClr val="8A4326">
              <a:alpha val="100000"/>
            </a:srgbClr>
          </a:solidFill>
          <a:ln w="9525">
            <a:noFill/>
          </a:ln>
        </p:spPr>
        <p:txBody>
          <a:bodyPr vertOverflow="clip" rtlCol="0" anchor="ctr"/>
          <a:lstStyle/>
          <a:p>
            <a:pPr algn="ctr"/>
            <a:r>
              <a:t/>
            </a:r>
          </a:p>
        </p:txBody>
      </p:sp>
      <p:sp>
        <p:nvSpPr>
          <p:cNvPr id="26"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ANSWER]]></a:t>
            </a:r>
          </a:p>
        </p:txBody>
      </p:sp>
      <p:sp>
        <p:nvSpPr>
          <p:cNvPr id="27"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4 before, €48 after - the stronger pound makes the export dearer, so sales may fall.]]></a:t>
            </a:r>
          </a:p>
        </p:txBody>
      </p:sp>
      <p:sp>
        <p:nvSpPr>
          <p:cNvPr id="2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conomic climat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state of the economy, including jobs, incomes and price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Unemploymen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people who want to work cannot find a job.]]></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onsumer incom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money people have to spend.]]></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fl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rise in the general level of prices over time.]]></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terest rat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cost of borrowing money, and the reward for saving it.]]></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x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Payments to the government, such as VAT and income tax.]]></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change rat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value of one currency in terms of another.]]></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mpor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ood or service bought from another country.]]></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port]]></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good or service sold to another country.]]></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inners and Loser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500" spc="0" u="none" cap="none">
                <a:solidFill>
                  <a:srgbClr val="2B2420">
                    <a:alpha val="100000"/>
                  </a:srgbClr>
                </a:solidFill>
                <a:latin typeface="Calibri"/>
              </a:rPr>
              <a:t><![CDATA[For each change, name one small business that would suffer and one that might benefit, and explain why: unemployment rises; interest rates rise; inflation reaches 10%; the pound gets weaker against the euro.]]></a:t>
            </a:r>
          </a:p>
        </p:txBody>
      </p:sp>
      <p:sp>
        <p:nvSpPr>
          <p:cNvPr id="15" name="" descr=""/>
          <p:cNvSpPr/>
          <p:nvPr/>
        </p:nvSpPr>
        <p:spPr>
          <a:xfrm>
            <a:off x="552450" y="4086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a business that suffers, and explain why.]]></a:t>
            </a:r>
          </a:p>
        </p:txBody>
      </p:sp>
      <p:sp>
        <p:nvSpPr>
          <p:cNvPr id="18" name="" descr=""/>
          <p:cNvSpPr/>
          <p:nvPr/>
        </p:nvSpPr>
        <p:spPr>
          <a:xfrm>
            <a:off x="552450" y="471487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Name a business that benefits, and explain why.]]></a:t>
            </a:r>
          </a:p>
        </p:txBody>
      </p:sp>
      <p:sp>
        <p:nvSpPr>
          <p:cNvPr id="21"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100" spc="0" u="none" cap="none">
                <a:solidFill>
                  <a:srgbClr val="FFFFFF">
                    <a:alpha val="100000"/>
                  </a:srgbClr>
                </a:solidFill>
                <a:latin typeface="Calibri"/>
              </a:rPr>
              <a:t><![CDATA[A loser and a winner for each change, with a chain of reasoning - e.g. a weak pound hurts a café importing Italian coffee but helps a UK gift shop selling online to European customers.]]></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unemployment.]]></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changing consumer income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inflation.]]></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alculate a percentage change.]]></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interest rate changes.]]></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taxation.]]></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impact of exchange rate change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nvert a price using an exchange rate.]]></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1]]></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Rising unemployment and falling incomes cut customer spending.]]></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Inflation raises costs and makes customers cut back.]]></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Higher interest rates raise borrowing costs and reduce customer spending.]]></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Higher taxes leave customers and owners with less money.]]></a:t>
            </a:r>
          </a:p>
        </p:txBody>
      </p:sp>
      <p:sp>
        <p:nvSpPr>
          <p:cNvPr id="14" name="" descr=""/>
          <p:cNvSpPr/>
          <p:nvPr/>
        </p:nvSpPr>
        <p:spPr>
          <a:xfrm>
            <a:off x="552450" y="36861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strong pound makes imports cheap and exports dear (SPICED).]]></a:t>
            </a:r>
          </a:p>
        </p:txBody>
      </p:sp>
      <p:sp>
        <p:nvSpPr>
          <p:cNvPr id="16" name="" descr=""/>
          <p:cNvSpPr/>
          <p:nvPr/>
        </p:nvSpPr>
        <p:spPr>
          <a:xfrm>
            <a:off x="552450" y="433387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impact on a small business of a rise in interest rates. (3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100" spc="0" u="none" cap="none">
                <a:solidFill>
                  <a:srgbClr val="E4D2BB">
                    <a:alpha val="100000"/>
                  </a:srgbClr>
                </a:solidFill>
                <a:latin typeface="Calibri"/>
              </a:rPr>
              <a:t><![CDATA[Economic questions have two sides - the business's own costs and its customers' spending. The strongest answers pick one side and take it all the way to sales or profit.]]></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am Practice: The Economy and Busines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all questions. Show your working in calculations. · 25 minutes]]></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1 · 1 mark · Def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fine the term 'inflation'.]]></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2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price of a bag of flour a bakery buys has risen from £2.50 to £2.75. Calculate the percentage increase in price. You are advised to…]]></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3 · 2 marks · Calculat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UK business sells a jacket for £60 to customers in Germany. The exchange rate is £1 = €1.15. Calculate the price of the jacket in euro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8A4326">
                    <a:alpha val="100000"/>
                  </a:srgbClr>
                </a:solidFill>
                <a:latin typeface="Georgia"/>
              </a:rPr>
              <a:t><![CDATA[Exam Practice: The Economy and Busines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27908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81050" y="33051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1143000" y="28860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4 · 2 marks · Outlin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utline one way rising unemployment could affect a small restaurant.]]></a:t>
            </a:r>
          </a:p>
        </p:txBody>
      </p:sp>
      <p:sp>
        <p:nvSpPr>
          <p:cNvPr id="12" name="" descr=""/>
          <p:cNvSpPr/>
          <p:nvPr/>
        </p:nvSpPr>
        <p:spPr>
          <a:xfrm>
            <a:off x="552450" y="41814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81050" y="46958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1143000" y="42767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Question 5 · 3 marks · Explai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lain one impact on a small business of a rise in interest rate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1 mark · Def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Define the term 'inflation'.]]></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fine. Worth 1 mark,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1 mark available. Award a mark for each point made.]]></a:t>
            </a:r>
          </a:p>
        </p:txBody>
      </p:sp>
      <p:sp>
        <p:nvSpPr>
          <p:cNvPr id="10"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ising prices / increase in the general price leve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100" spc="0" u="none" cap="none">
                <a:solidFill>
                  <a:srgbClr val="8A4326">
                    <a:alpha val="100000"/>
                  </a:srgbClr>
                </a:solidFill>
                <a:latin typeface="Georgia"/>
              </a:rPr>
              <a:t><![CDATA[The price of a bag of flour a bakery buys has risen from £2.50 to £2.75. Calculate the percentage increase in price.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new - old) ÷ old × 10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10%]]></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2 marks · Calcula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900" spc="0" u="none" cap="none">
                <a:solidFill>
                  <a:srgbClr val="8A4326">
                    <a:alpha val="100000"/>
                  </a:srgbClr>
                </a:solidFill>
                <a:latin typeface="Georgia"/>
              </a:rPr>
              <a:t><![CDATA[A UK business sells a jacket for £60 to customers in Germany. The exchange rate is £1 = €1.15. Calculate the price of the jacket in euros. You are advised to show your working.]]></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alculat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method: £60 × 1.15]]></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orrect answer: €69]]></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 (award 2 marks for the correct answer with no working)]]></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2 marks · Outli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Outline one way rising unemployment could affect a small restaurant.]]></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Outline.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n effect identified, e.g. lower sales / easier to recruit staff]]></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eveloped in the context of a restauran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descr=""/>
          <p:cNvSpPr/>
          <p:nvPr/>
        </p:nvSpPr>
        <p:spPr>
          <a:xfrm>
            <a:off x="552450" y="1866900"/>
            <a:ext cx="11087100" cy="14287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EFD9B6">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8A4326">
                    <a:alpha val="100000"/>
                  </a:srgbClr>
                </a:solidFill>
                <a:latin typeface="Georgia"/>
              </a:rPr>
              <a:t><![CDATA[Explain one impact on a small business of a rise in interest rates.]]></a:t>
            </a:r>
          </a:p>
        </p:txBody>
      </p:sp>
      <p:sp>
        <p:nvSpPr>
          <p:cNvPr id="12" name="" descr=""/>
          <p:cNvSpPr/>
          <p:nvPr/>
        </p:nvSpPr>
        <p:spPr>
          <a:xfrm>
            <a:off x="552450" y="3524250"/>
            <a:ext cx="11087100" cy="1066800"/>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1]]></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Understanding external influences on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4 of 5]]></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8A4326">
                    <a:alpha val="100000"/>
                  </a:srgbClr>
                </a:solidFill>
                <a:latin typeface="Georgia"/>
              </a:rPr>
              <a:t><![CDATA[An impact identified, e.g. higher borrowing costs / customers spend less / delay expans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irst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econd linked point of explan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2026-09-25T15:47:35Z</dcterms:created>
  <dcterms:modified xsi:type="dcterms:W3CDTF">2026-09-25T15:47:35Z</dcterms:modified>
  <dc:title>The economy and business</dc:title>
  <dc:description>Generated from a pasted lesson-pack script.</dc:description>
  <dc:subject>Understanding external influences on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