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best answers use what a small shop can do that the online giant cannot - expert advice, servicing and repair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75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2b7166a093a0ecf0670f26f15e5c029258.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59.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60.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61.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5085dadb56cef676a9498248322288926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6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6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9a035aefa6cd18f0b07df42bafdb63226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f11c62bc0c3f8ed0d69d678fc897cc26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26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6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69.png"/>
  <Relationship Id="rId3" Type="http://schemas.openxmlformats.org/officeDocument/2006/relationships/image" Target="../media/5b62a5128845379283c1b50d92fa6d903a66eaf0270.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271.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72.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3.png"/>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74.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5.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6.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7.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78.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9.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80.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81.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82.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83.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84.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85.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86.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External influence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Understanding external influences on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5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es rising unemployment affect a business selling luxurie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SPICED stand for?]]></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higher interest rates affect a business with a loan?]]></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VAT?]]></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es rising unemployment affect a business selling luxurie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ustomers have less income, so sales fall.]]></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SPICED stand for?]]></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trong Pound, Imports Cheap, Exports Dear.]]></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higher interest rates affect a business with a loa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Repayments rise, increasing costs and reducing profi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VA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tax added to the price of most goods and service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external influences are important to a busines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possible responses to changes in technology.]]></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possible responses to changes in legislation.]]></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possible responses to changes in the economic climat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External Influences Mat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xternal influences are factors outside a business that it cannot control but that affect how it opera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utside its 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mall business cannot stop a new law, a rise in interest rates or a new technolog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pportuniti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me changes help - a new technology may cut costs, or a weaker pound may boost expor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rea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thers hurt - rising costs, new rules or customers with less to spend.]]></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key skil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potting changes early and responding well, so the business survives and even benefit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Three External Infl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Technolog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ways to sell, promote, communicate and take payment - e-commerce, social media, digital communication and payment systems.]]></a:t>
            </a:r>
          </a:p>
        </p:txBody>
      </p:sp>
      <p:sp>
        <p:nvSpPr>
          <p:cNvPr id="12" name="" descr=""/>
          <p:cNvSpPr/>
          <p:nvPr/>
        </p:nvSpPr>
        <p:spPr>
          <a:xfrm>
            <a:off x="4314825"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Legisl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or changed laws on consumer rights, pay, discrimination, and health and safety.]]></a:t>
            </a:r>
          </a:p>
        </p:txBody>
      </p:sp>
      <p:sp>
        <p:nvSpPr>
          <p:cNvPr id="15" name="" descr=""/>
          <p:cNvSpPr/>
          <p:nvPr/>
        </p:nvSpPr>
        <p:spPr>
          <a:xfrm>
            <a:off x="807720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The economic climat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hanges in unemployment, incomes, inflation, interest rates, taxes and exchange rat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Responding to Chang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How a small business can react to each influenc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sponding to Changes in Technolog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dapt, or be left behind by competitors who do.]]></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opt 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rt selling online, take contactless payments or promote on social media.]]></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rain staff]]></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ke sure staff can use new systems to serve customers well.]]></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hange the marketing mix]]></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 through new channels, compete on price online, promote digitall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eigh the co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technology costs money, so a small business must judge whether the extra sales or savings are worth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sponding to Changes in Legisl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Obeying the law is not optional, but how a business adapts is a choic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Update practic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hange pay rates, refund policies, recruitment adverts or safety procedur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bsorb or pass on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ccept lower profit, or raise prices to cover the extra cost - for example after a minimum wage ris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t other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ind savings elsewhere, such as reducing waste or energy us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Use it positivel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mote high standards, such as a five-star hygiene rating, to win custom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8A4326">
                    <a:alpha val="100000"/>
                  </a:srgbClr>
                </a:solidFill>
                <a:latin typeface="Georgia"/>
              </a:rPr>
              <a:t><![CDATA[Responding to Changes in the Economic Clim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en the economy changes, the marketing mix and costs usually change with 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alling incomes or rising unemploy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ffer cheaper products, value deals or smaller portions, and target new custom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fl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aise prices carefully, find cheaper suppliers, cut waste and reduce cos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igher interest rat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y off loans, avoid new borrowing, and delay expensive plan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change rat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importer might find a UK supplier when the pound is weak; an exporter might sell more abroa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e and Respon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External change]]></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hreat or opportunity?]]></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ossible response]]></a:t>
            </a:r>
          </a:p>
        </p:txBody>
      </p:sp>
      <p:sp>
        <p:nvSpPr>
          <p:cNvPr id="13" name="" descr=""/>
          <p:cNvSpPr/>
          <p:nvPr/>
        </p:nvSpPr>
        <p:spPr>
          <a:xfrm>
            <a:off x="552450" y="23241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718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A rival starts selling online]]></a:t>
            </a:r>
          </a:p>
        </p:txBody>
      </p:sp>
      <p:sp>
        <p:nvSpPr>
          <p:cNvPr id="16" name=""/>
          <p:cNvSpPr txBox="1"/>
          <p:nvPr/>
        </p:nvSpPr>
        <p:spPr>
          <a:xfrm>
            <a:off x="4381500" y="23241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reat]]></a:t>
            </a:r>
          </a:p>
        </p:txBody>
      </p:sp>
      <p:sp>
        <p:nvSpPr>
          <p:cNvPr id="17" name=""/>
          <p:cNvSpPr txBox="1"/>
          <p:nvPr/>
        </p:nvSpPr>
        <p:spPr>
          <a:xfrm>
            <a:off x="8077200" y="23241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Build a website or use an online marketplace]]></a:t>
            </a:r>
          </a:p>
        </p:txBody>
      </p:sp>
      <p:sp>
        <p:nvSpPr>
          <p:cNvPr id="18" name="" descr=""/>
          <p:cNvSpPr/>
          <p:nvPr/>
        </p:nvSpPr>
        <p:spPr>
          <a:xfrm>
            <a:off x="552450" y="29813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290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813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he minimum wage rises]]></a:t>
            </a:r>
          </a:p>
        </p:txBody>
      </p:sp>
      <p:sp>
        <p:nvSpPr>
          <p:cNvPr id="21" name=""/>
          <p:cNvSpPr txBox="1"/>
          <p:nvPr/>
        </p:nvSpPr>
        <p:spPr>
          <a:xfrm>
            <a:off x="4381500" y="29813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reat]]></a:t>
            </a:r>
          </a:p>
        </p:txBody>
      </p:sp>
      <p:sp>
        <p:nvSpPr>
          <p:cNvPr id="22" name=""/>
          <p:cNvSpPr txBox="1"/>
          <p:nvPr/>
        </p:nvSpPr>
        <p:spPr>
          <a:xfrm>
            <a:off x="8077200" y="29813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Raise prices slightly or cut costs elsewhere]]></a:t>
            </a:r>
          </a:p>
        </p:txBody>
      </p:sp>
      <p:sp>
        <p:nvSpPr>
          <p:cNvPr id="23" name="" descr=""/>
          <p:cNvSpPr/>
          <p:nvPr/>
        </p:nvSpPr>
        <p:spPr>
          <a:xfrm>
            <a:off x="552450" y="363855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28625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3855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Inflation raises ingredient costs]]></a:t>
            </a:r>
          </a:p>
        </p:txBody>
      </p:sp>
      <p:sp>
        <p:nvSpPr>
          <p:cNvPr id="26" name=""/>
          <p:cNvSpPr txBox="1"/>
          <p:nvPr/>
        </p:nvSpPr>
        <p:spPr>
          <a:xfrm>
            <a:off x="4381500" y="363855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reat]]></a:t>
            </a:r>
          </a:p>
        </p:txBody>
      </p:sp>
      <p:sp>
        <p:nvSpPr>
          <p:cNvPr id="27" name=""/>
          <p:cNvSpPr txBox="1"/>
          <p:nvPr/>
        </p:nvSpPr>
        <p:spPr>
          <a:xfrm>
            <a:off x="8077200" y="363855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Find cheaper suppliers or reduce portion sizes]]></a:t>
            </a:r>
          </a:p>
        </p:txBody>
      </p:sp>
      <p:sp>
        <p:nvSpPr>
          <p:cNvPr id="28" name="" descr=""/>
          <p:cNvSpPr/>
          <p:nvPr/>
        </p:nvSpPr>
        <p:spPr>
          <a:xfrm>
            <a:off x="552450" y="429577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43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29577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Interest rates fall]]></a:t>
            </a:r>
          </a:p>
        </p:txBody>
      </p:sp>
      <p:sp>
        <p:nvSpPr>
          <p:cNvPr id="31" name=""/>
          <p:cNvSpPr txBox="1"/>
          <p:nvPr/>
        </p:nvSpPr>
        <p:spPr>
          <a:xfrm>
            <a:off x="4381500" y="429577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Opportunity]]></a:t>
            </a:r>
          </a:p>
        </p:txBody>
      </p:sp>
      <p:sp>
        <p:nvSpPr>
          <p:cNvPr id="32" name=""/>
          <p:cNvSpPr txBox="1"/>
          <p:nvPr/>
        </p:nvSpPr>
        <p:spPr>
          <a:xfrm>
            <a:off x="8077200" y="429577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Borrow to invest in new equipment]]></a:t>
            </a:r>
          </a:p>
        </p:txBody>
      </p:sp>
      <p:sp>
        <p:nvSpPr>
          <p:cNvPr id="33" name="" descr=""/>
          <p:cNvSpPr/>
          <p:nvPr/>
        </p:nvSpPr>
        <p:spPr>
          <a:xfrm>
            <a:off x="552450" y="49530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007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530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he pound weakens]]></a:t>
            </a:r>
          </a:p>
        </p:txBody>
      </p:sp>
      <p:sp>
        <p:nvSpPr>
          <p:cNvPr id="36" name=""/>
          <p:cNvSpPr txBox="1"/>
          <p:nvPr/>
        </p:nvSpPr>
        <p:spPr>
          <a:xfrm>
            <a:off x="4381500" y="49530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Opportunity for an exporter]]></a:t>
            </a:r>
          </a:p>
        </p:txBody>
      </p:sp>
      <p:sp>
        <p:nvSpPr>
          <p:cNvPr id="37" name=""/>
          <p:cNvSpPr txBox="1"/>
          <p:nvPr/>
        </p:nvSpPr>
        <p:spPr>
          <a:xfrm>
            <a:off x="8077200" y="49530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romote more to overseas customers online]]></a:t>
            </a:r>
          </a:p>
        </p:txBody>
      </p:sp>
      <p:sp>
        <p:nvSpPr>
          <p:cNvPr id="38" name="" descr=""/>
          <p:cNvSpPr/>
          <p:nvPr/>
        </p:nvSpPr>
        <p:spPr>
          <a:xfrm>
            <a:off x="552450" y="56102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39" name="" descr=""/>
          <p:cNvSpPr/>
          <p:nvPr/>
        </p:nvSpPr>
        <p:spPr>
          <a:xfrm>
            <a:off x="552450" y="62579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56102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Unemployment rises]]></a:t>
            </a:r>
          </a:p>
        </p:txBody>
      </p:sp>
      <p:sp>
        <p:nvSpPr>
          <p:cNvPr id="41" name=""/>
          <p:cNvSpPr txBox="1"/>
          <p:nvPr/>
        </p:nvSpPr>
        <p:spPr>
          <a:xfrm>
            <a:off x="4381500" y="56102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reat for luxuries]]></a:t>
            </a:r>
          </a:p>
        </p:txBody>
      </p:sp>
      <p:sp>
        <p:nvSpPr>
          <p:cNvPr id="42" name=""/>
          <p:cNvSpPr txBox="1"/>
          <p:nvPr/>
        </p:nvSpPr>
        <p:spPr>
          <a:xfrm>
            <a:off x="8077200" y="56102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Offer value deals and cheaper options]]></a:t>
            </a:r>
          </a:p>
        </p:txBody>
      </p:sp>
      <p:sp>
        <p:nvSpPr>
          <p:cNvPr id="4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dapting to Surviv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Value deals for the economy, online ordering for technology: responding to change.]]></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This café is responding to several external influences at once. A value lunch deal answers customers who have less to spend; online ordering and contactless payments answer changing technology. None of the changes were the owner's choice - but the response wa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2020: Every Influence at Onc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In March 2020 the COVID-19 pandemic brought sudden changes from every direction. New laws forced cafés, restaurants and pubs to close their doors to customers. Many small food businesses responded with technology, switching to takeaway, delivery apps and online ordering almost overnight. The government responded to the economic damage with support such as the furlough scheme, which paid most of the wages of staff who could not work, and in August 2020 "Eat Out to Help Out", which paid half the cost of meals out from Monday to Wednesday, up to £10 per person. The businesses that survived were those that adapted fastest.]]></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March 202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Lockdown laws close cafés and restaurants]]></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August 202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Eat Out to Help Out: 50% off meals, up to £10 a hea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xternal influe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factor outside a business that it cannot control but that affects it.]]></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conomic climat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state of the economy, including jobs, incomes and price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pportun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external change that could help a busines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hrea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external change that could harm a busines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dap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o change the way the business works in response to an external chang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Business Response Plan]]></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You run a small independent bike shop that imports most of its bikes from Europe. In the same year, the pound weakens, the National Minimum Wage rises, and a large online retailer starts selling bikes more cheaply. For each change, say whether it is a threat or an opportunity, and plan one response.]]></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Weak pound: threat or opportunity? Response?]]></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Minimum wage rise: threat or opportunity? Respons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Online competitor: threat or opportunity? Response?]]></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000" spc="0" u="none" cap="none">
                <a:solidFill>
                  <a:srgbClr val="FFFFFF">
                    <a:alpha val="100000"/>
                  </a:srgbClr>
                </a:solidFill>
                <a:latin typeface="Calibri"/>
              </a:rPr>
              <a:t><![CDATA[All three changes identified as threats, each with a realistic response - e.g. find UK suppliers, raise prices carefully or cut costs, and compete on repairs, expert advice and servicing that an online retailer cannot offer.]]></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0193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1907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0955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n external influence is.]]></a:t>
            </a:r>
          </a:p>
        </p:txBody>
      </p:sp>
      <p:sp>
        <p:nvSpPr>
          <p:cNvPr id="12" name="" descr=""/>
          <p:cNvSpPr/>
          <p:nvPr/>
        </p:nvSpPr>
        <p:spPr>
          <a:xfrm>
            <a:off x="552450" y="27241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28003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external influences matter to a business.]]></a:t>
            </a:r>
          </a:p>
        </p:txBody>
      </p:sp>
      <p:sp>
        <p:nvSpPr>
          <p:cNvPr id="15" name="" descr=""/>
          <p:cNvSpPr/>
          <p:nvPr/>
        </p:nvSpPr>
        <p:spPr>
          <a:xfrm>
            <a:off x="552450" y="34290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5052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responses to changes in technology.]]></a:t>
            </a:r>
          </a:p>
        </p:txBody>
      </p:sp>
      <p:sp>
        <p:nvSpPr>
          <p:cNvPr id="18" name="" descr=""/>
          <p:cNvSpPr/>
          <p:nvPr/>
        </p:nvSpPr>
        <p:spPr>
          <a:xfrm>
            <a:off x="552450" y="41338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2100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responses to changes in legislation.]]></a:t>
            </a:r>
          </a:p>
        </p:txBody>
      </p:sp>
      <p:sp>
        <p:nvSpPr>
          <p:cNvPr id="21" name="" descr=""/>
          <p:cNvSpPr/>
          <p:nvPr/>
        </p:nvSpPr>
        <p:spPr>
          <a:xfrm>
            <a:off x="552450" y="48387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49149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responses to changes in the economic climate.]]></a:t>
            </a:r>
          </a:p>
        </p:txBody>
      </p:sp>
      <p:sp>
        <p:nvSpPr>
          <p:cNvPr id="24" name="" descr=""/>
          <p:cNvSpPr/>
          <p:nvPr/>
        </p:nvSpPr>
        <p:spPr>
          <a:xfrm>
            <a:off x="552450" y="55435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704850" y="57150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1104900" y="56197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Judge whether a change is a threat or an opportunity.]]></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xternal influences are outside a business's control but affect everything it doe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three influences are technology, legislation and the economic climat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hanges can be threats or opportunitie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business can choose how it responds - adapting quickly helps it surviv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Justify how a small business should respond to a rise in the cost of its raw materials. (9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000" spc="0" u="none" cap="none">
                <a:solidFill>
                  <a:srgbClr val="E4D2BB">
                    <a:alpha val="100000"/>
                  </a:srgbClr>
                </a:solidFill>
                <a:latin typeface="Calibri"/>
              </a:rPr>
              <a:t><![CDATA[For response questions, weigh up two options, explain the effect of each on sales, costs and profit, and make a clear, justified choice - "it depends on" how customers reac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External Infl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5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external influenc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external influence on a business.]]></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way a small business could respond to a rise in inflation.]]></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Exam Practice: External Influence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way a small shop could respond to a competitor that starts selling online.]]></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9 marks · Justif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ustify which one of these two options Rosa should choos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external influenc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factor outside the business / beyond its control that affects 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external influence on a busines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ny one of: technology; legislation; the economic climate (or a named part of it, e.g. interest rat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way a small business could respond to a rise in inflation.]]></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 response identified, e.g. cheaper suppliers / raise prices / cut was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how it helps the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way a small shop could respond to a competitor that starts selling onlin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 response identified, e.g. sell online / improve service / compete on experti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9 marks · Justif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Justify which one of these two options Rosa should choos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Rosa runs a small bakery. Inflation has increased the cost of her flour, butter and energy by 15% in a year, and her profit has fallen. Many of her customers are families on tight…]]></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Justify. Worth 9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9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Rosa's context - 15% cost rise, falling profit, families on tight budgets, the two optio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O3a (Analysis, 3 marks): chains of reasoning about each op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3b (Evaluation, 3 marks): a justified choice with a supported judgement, e.g. "it depends 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2026-09-25T15:47:36Z</dcterms:created>
  <dcterms:modified xsi:type="dcterms:W3CDTF">2026-09-25T15:47:36Z</dcterms:modified>
  <dc:title>External influences</dc:title>
  <dc:description>Generated from a pasted lesson-pack script.</dc:description>
  <dc:subject>Understanding external influences on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